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5" r:id="rId9"/>
    <p:sldId id="277" r:id="rId10"/>
    <p:sldId id="263" r:id="rId11"/>
    <p:sldId id="264" r:id="rId12"/>
    <p:sldId id="267" r:id="rId13"/>
    <p:sldId id="268" r:id="rId14"/>
    <p:sldId id="274" r:id="rId15"/>
    <p:sldId id="269" r:id="rId16"/>
    <p:sldId id="275" r:id="rId17"/>
    <p:sldId id="270" r:id="rId18"/>
    <p:sldId id="276" r:id="rId19"/>
    <p:sldId id="266" r:id="rId20"/>
    <p:sldId id="271" r:id="rId21"/>
    <p:sldId id="272" r:id="rId22"/>
    <p:sldId id="27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file:///H:\&#1044;&#1045;&#1058;&#1057;&#1050;%20&#1057;&#1040;&#1044;\&#1087;&#1086;&#1076;&#1075;&#1086;&#1090;&#1086;&#1074;&#1080;&#1090;&#1077;&#1083;%20&#1075;&#1088;&#1091;&#1087;&#1087;&#1072;%2020212022\&#1087;&#1088;&#1086;&#1077;&#1082;&#1090;%20&#1052;&#1086;&#1081;%20&#1075;&#1086;&#1088;&#1086;&#1076;%20&#1055;&#1077;&#1088;&#1077;&#1089;&#1083;&#1072;&#1074;&#1083;&#1100;%20&#1047;&#1072;&#1083;&#1077;&#1089;&#1089;&#1082;&#1080;&#1081;\&#1060;&#1080;&#1079;&#1084;&#1080;&#1085;&#1091;&#1090;&#1082;&#1080;%20&#1080;%20%20&#1080;&#1075;&#1088;&#1099;.docx" TargetMode="External"/><Relationship Id="rId3" Type="http://schemas.openxmlformats.org/officeDocument/2006/relationships/hyperlink" Target="file:///H:\&#1044;&#1045;&#1058;&#1057;&#1050;%20&#1057;&#1040;&#1044;\&#1087;&#1086;&#1076;&#1075;&#1086;&#1090;&#1086;&#1074;&#1080;&#1090;&#1077;&#1083;%20&#1075;&#1088;&#1091;&#1087;&#1087;&#1072;%2020212022\&#1087;&#1088;&#1086;&#1077;&#1082;&#1090;%20&#1052;&#1086;&#1081;%20&#1075;&#1086;&#1088;&#1086;&#1076;%20&#1055;&#1077;&#1088;&#1077;&#1089;&#1083;&#1072;&#1074;&#1083;&#1100;%20&#1047;&#1072;&#1083;&#1077;&#1089;&#1089;&#1082;&#1080;&#1081;\&#1047;.%20&#1040;&#1083;&#1077;&#1082;&#1089;&#1072;&#1085;&#1076;&#1088;&#1086;&#1074;&#1072;%20&#1056;&#1086;&#1076;&#1080;&#1085;&#1072;.pptx" TargetMode="External"/><Relationship Id="rId7" Type="http://schemas.openxmlformats.org/officeDocument/2006/relationships/hyperlink" Target="file:///H:\&#1044;&#1045;&#1058;&#1057;&#1050;%20&#1057;&#1040;&#1044;\&#1087;&#1086;&#1076;&#1075;&#1086;&#1090;&#1086;&#1074;&#1080;&#1090;&#1077;&#1083;%20&#1075;&#1088;&#1091;&#1087;&#1087;&#1072;%2020212022\&#1087;&#1088;&#1086;&#1077;&#1082;&#1090;%20&#1052;&#1086;&#1081;%20&#1075;&#1086;&#1088;&#1086;&#1076;%20&#1055;&#1077;&#1088;&#1077;&#1089;&#1083;&#1072;&#1074;&#1083;&#1100;%20&#1047;&#1072;&#1083;&#1077;&#1089;&#1089;&#1082;&#1080;&#1081;\&#1050;&#1086;&#1085;&#1089;&#1087;&#1077;&#1082;&#1090;%20&#1053;&#1054;&#1044;%20&#1087;&#1086;%20&#1082;&#1086;&#1085;&#1089;&#1090;&#1088;&#1091;&#1080;&#1088;&#1086;&#1074;&#1072;&#1085;&#1080;&#1102;%20&#1050;&#1086;&#1088;&#1072;&#1073;&#1083;&#1080;&#1082;%20&#1086;&#1088;&#1080;&#1075;&#1072;&#1084;&#1080;.docx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H:\&#1044;&#1045;&#1058;&#1057;&#1050;%20&#1057;&#1040;&#1044;\&#1087;&#1086;&#1076;&#1075;&#1086;&#1090;&#1086;&#1074;&#1080;&#1090;&#1077;&#1083;%20&#1075;&#1088;&#1091;&#1087;&#1087;&#1072;%2020212022\&#1087;&#1088;&#1086;&#1077;&#1082;&#1090;%20&#1052;&#1086;&#1081;%20&#1075;&#1086;&#1088;&#1086;&#1076;%20&#1055;&#1077;&#1088;&#1077;&#1089;&#1083;&#1072;&#1074;&#1083;&#1100;%20&#1047;&#1072;&#1083;&#1077;&#1089;&#1089;&#1082;&#1080;&#1081;\&#1041;&#1077;&#1089;&#1077;&#1076;&#1072;%20&#1044;&#1088;&#1077;&#1074;&#1085;&#1077;&#1081;&#1096;&#1077;&#1077;%20&#1087;&#1088;&#1086;&#1096;&#1083;&#1086;&#1077;%20&#1055;&#1077;&#1088;&#1077;&#1089;&#1083;&#1072;&#1074;&#1089;&#1082;&#1086;&#1075;&#1086;%20&#1082;&#1088;&#1072;&#1103;.docx" TargetMode="External"/><Relationship Id="rId5" Type="http://schemas.openxmlformats.org/officeDocument/2006/relationships/hyperlink" Target="file:///H:\&#1044;&#1045;&#1058;&#1057;&#1050;%20&#1057;&#1040;&#1044;\&#1087;&#1086;&#1076;&#1075;&#1086;&#1090;&#1086;&#1074;&#1080;&#1090;&#1077;&#1083;%20&#1075;&#1088;&#1091;&#1087;&#1087;&#1072;%2020212022\&#1087;&#1088;&#1086;&#1077;&#1082;&#1090;%20&#1052;&#1086;&#1081;%20&#1075;&#1086;&#1088;&#1086;&#1076;%20&#1055;&#1077;&#1088;&#1077;&#1089;&#1083;&#1072;&#1074;&#1083;&#1100;%20&#1047;&#1072;&#1083;&#1077;&#1089;&#1089;&#1082;&#1080;&#1081;\&#1041;&#1077;&#1089;&#1077;&#1076;&#1072;%20&#1040;&#1083;&#1077;&#1082;&#1089;&#1072;&#1085;&#1076;&#1088;%20&#1053;&#1077;&#1074;&#1089;&#1082;&#1080;&#1081;%20-%20&#1074;&#1077;&#1083;&#1080;&#1095;&#1072;&#1081;&#1096;&#1080;&#1081;%20&#1087;&#1086;&#1083;&#1082;&#1086;&#1074;&#1086;&#1076;&#1077;&#1094;%20&#1080;%20&#1076;&#1080;&#1087;&#1083;&#1086;&#1084;&#1072;&#1090;%20&#1089;&#1088;&#1077;&#1076;&#1085;&#1077;&#1074;&#1077;&#1082;&#1086;&#1074;&#1086;&#1081;%20&#1056;&#1091;&#1089;&#1080;.docx" TargetMode="External"/><Relationship Id="rId10" Type="http://schemas.openxmlformats.org/officeDocument/2006/relationships/hyperlink" Target="file:///H:\&#1044;&#1045;&#1058;&#1057;&#1050;%20&#1057;&#1040;&#1044;\&#1087;&#1086;&#1076;&#1075;&#1086;&#1090;&#1086;&#1074;&#1080;&#1090;&#1077;&#1083;%20&#1075;&#1088;&#1091;&#1087;&#1087;&#1072;%2020212022\&#1087;&#1088;&#1086;&#1077;&#1082;&#1090;%20&#1052;&#1086;&#1081;%20&#1075;&#1086;&#1088;&#1086;&#1076;%20&#1055;&#1077;&#1088;&#1077;&#1089;&#1083;&#1072;&#1074;&#1083;&#1100;%20&#1047;&#1072;&#1083;&#1077;&#1089;&#1089;&#1082;&#1080;&#1081;\&#1052;&#1091;&#1079;&#1077;&#1080;%20&#1055;&#1077;&#1088;&#1077;&#1089;&#1083;&#1072;&#1074;&#1083;&#1103;-%20&#1047;&#1072;&#1083;&#1077;&#1089;&#1089;&#1082;&#1086;&#1075;&#1086;.pptx" TargetMode="External"/><Relationship Id="rId4" Type="http://schemas.openxmlformats.org/officeDocument/2006/relationships/hyperlink" Target="file:///H:\&#1044;&#1045;&#1058;&#1057;&#1050;%20&#1057;&#1040;&#1044;\&#1087;&#1086;&#1076;&#1075;&#1086;&#1090;&#1086;&#1074;&#1080;&#1090;&#1077;&#1083;%20&#1075;&#1088;&#1091;&#1087;&#1087;&#1072;%2020212022\&#1087;&#1088;&#1086;&#1077;&#1082;&#1090;%20&#1052;&#1086;&#1081;%20&#1075;&#1086;&#1088;&#1086;&#1076;%20&#1055;&#1077;&#1088;&#1077;&#1089;&#1083;&#1072;&#1074;&#1083;&#1100;%20&#1047;&#1072;&#1083;&#1077;&#1089;&#1089;&#1082;&#1080;&#1081;\&#1050;&#1086;&#1085;&#1089;&#1087;&#1077;&#1082;&#1090;%20&#1087;&#1086;%20&#1088;&#1080;&#1089;&#1086;&#1074;&#1072;&#1085;&#1080;&#1102;%20&#1057;&#1087;&#1072;&#1089;&#1086;%20-%20&#1055;&#1088;&#1077;&#1086;&#1073;&#1088;&#1072;&#1078;&#1077;&#1085;&#1089;&#1082;&#1080;&#1081;%20&#1089;&#1086;&#1073;&#1086;&#1088;.docx" TargetMode="External"/><Relationship Id="rId9" Type="http://schemas.openxmlformats.org/officeDocument/2006/relationships/hyperlink" Target="file:///H:\&#1044;&#1045;&#1058;&#1057;&#1050;%20&#1057;&#1040;&#1044;\&#1087;&#1086;&#1076;&#1075;&#1086;&#1090;&#1086;&#1074;&#1080;&#1090;&#1077;&#1083;%20&#1075;&#1088;&#1091;&#1087;&#1087;&#1072;%2020212022\&#1087;&#1088;&#1086;&#1077;&#1082;&#1090;%20&#1052;&#1086;&#1081;%20&#1075;&#1086;&#1088;&#1086;&#1076;%20&#1055;&#1077;&#1088;&#1077;&#1089;&#1083;&#1072;&#1074;&#1083;&#1100;%20&#1047;&#1072;&#1083;&#1077;&#1089;&#1089;&#1082;&#1080;&#1081;\&#1042;&#1080;&#1082;&#1090;&#1086;&#1088;&#1080;&#1085;&#1072;%20&#1063;&#1090;&#1086;%20&#1084;&#1099;%20&#1079;&#1085;&#1072;&#1077;&#1084;%20&#1086;%20&#1055;&#1077;&#1088;&#1077;&#1089;&#1083;&#1072;&#1074;&#1083;&#1077;%20-%20&#1047;&#1072;&#1083;&#1077;&#1089;&#1089;&#1082;&#1086;&#1084;.docx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722511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МДОУ «Детский сад «Малыш»</a:t>
            </a:r>
            <a:endParaRPr lang="ru-RU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980728"/>
            <a:ext cx="8856984" cy="561662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«Мой город – </a:t>
            </a:r>
          </a:p>
          <a:p>
            <a:r>
              <a:rPr lang="ru-RU" sz="6000" b="1" dirty="0" smtClean="0">
                <a:solidFill>
                  <a:srgbClr val="C00000"/>
                </a:solidFill>
              </a:rPr>
              <a:t>Переславль – Залесский»</a:t>
            </a:r>
          </a:p>
          <a:p>
            <a:pPr algn="r"/>
            <a:endParaRPr lang="ru-RU" sz="2400" dirty="0" smtClean="0">
              <a:solidFill>
                <a:schemeClr val="tx1"/>
              </a:solidFill>
            </a:endParaRPr>
          </a:p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Выполнила: 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Левченко 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Ольга Валерьевна</a:t>
            </a:r>
          </a:p>
          <a:p>
            <a:endParaRPr lang="ru-RU" sz="2800" dirty="0" smtClean="0">
              <a:solidFill>
                <a:schemeClr val="tx1"/>
              </a:solidFill>
            </a:endParaRPr>
          </a:p>
          <a:p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b="1" dirty="0" smtClean="0">
                <a:solidFill>
                  <a:schemeClr val="tx1"/>
                </a:solidFill>
              </a:rPr>
              <a:t>Городской округ г. Переславль – Залесский, 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2021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8200" name="Picture 8" descr="http://xn----7sbbgnaeolkjfcd4crsja7s.xn--80aaied9afuat1j.xn--p1acf/img/persla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2850" y="3068960"/>
            <a:ext cx="2865294" cy="2791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://xn----7sbbgnaeolkjfcd4crsja7s.xn--80aaied9afuat1j.xn--p1acf/img/ger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2735"/>
            <a:ext cx="1037696" cy="1305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://xn----7sbbgnaeolkjfcd4crsja7s.xn--80aaied9afuat1j.xn--p1acf/img/spas_preo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8653" y="908720"/>
            <a:ext cx="992651" cy="132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538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C:\Users\Павлентий\Desktop\олина\дет сад\фото\проект родной город\IMG202109201147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0457" y="2708920"/>
            <a:ext cx="4872542" cy="3654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Просмотр презентации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«Музеи Переславля - Залесского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2051" name="Picture 3" descr="C:\Users\Павлентий\Desktop\олина\дет сад\фото\проект родной город\IMG2021092011382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22" y="1484784"/>
            <a:ext cx="4944549" cy="3708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844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Павлентий\Desktop\олина\дет сад\фото\проект родной город\IMG202109201134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5" y="2276872"/>
            <a:ext cx="5544126" cy="4158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Знакомство со стихотворением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З. Александровой «Родина»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Павлентий\Desktop\олина\дет сад\фото\проект родной город\IMG2021092011321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5112568" cy="383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148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Рисование </a:t>
            </a:r>
            <a:br>
              <a:rPr lang="ru-RU" sz="2800" b="1" dirty="0" smtClean="0"/>
            </a:br>
            <a:r>
              <a:rPr lang="ru-RU" sz="2800" b="1" dirty="0" smtClean="0"/>
              <a:t>«Александр Невский – защитник земли русской»</a:t>
            </a:r>
            <a:endParaRPr lang="ru-RU" sz="2800" b="1" dirty="0"/>
          </a:p>
        </p:txBody>
      </p:sp>
      <p:pic>
        <p:nvPicPr>
          <p:cNvPr id="5124" name="Picture 4" descr="C:\Users\Павлентий\Desktop\олина\дет сад\фото\проект родной город\IMG202109141329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18" y="1076739"/>
            <a:ext cx="2322258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Павлентий\Desktop\олина\дет сад\фото\проект родной город\IMG202109141330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136745"/>
            <a:ext cx="2232248" cy="297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Павлентий\Desktop\олина\дет сад\фото\проект родной город\IMG2021091413273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702423"/>
            <a:ext cx="2301026" cy="3068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Павлентий\Desktop\олина\дет сад\фото\проект родной город\IMG2021091413280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228158" y="1172481"/>
            <a:ext cx="2737918" cy="3650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Павлентий\Desktop\олина\дет сад\фото\проект родной город\IMG20210914132708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463244"/>
            <a:ext cx="2345308" cy="3127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998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691" y="116632"/>
            <a:ext cx="9036496" cy="129614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Рисование 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«Достопримечательности моего родного города»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6146" name="Picture 2" descr="C:\Users\Павлентий\Desktop\олина\дет сад\фото\проект родной город\IMG2021092914330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638" y="1340768"/>
            <a:ext cx="6994723" cy="524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291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568952" cy="1282154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/>
              <a:t>Конструирование «Ряпушка», «Бот «Фортуна» (</a:t>
            </a:r>
            <a:r>
              <a:rPr lang="ru-RU" sz="3200" b="1" dirty="0"/>
              <a:t>с использованием игр В. В. </a:t>
            </a:r>
            <a:r>
              <a:rPr lang="ru-RU" sz="3200" b="1" dirty="0" err="1"/>
              <a:t>Воскобовича</a:t>
            </a:r>
            <a:r>
              <a:rPr lang="ru-RU" sz="3200" b="1" dirty="0"/>
              <a:t>)</a:t>
            </a:r>
            <a:endParaRPr lang="ru-RU" sz="3200" dirty="0"/>
          </a:p>
        </p:txBody>
      </p:sp>
      <p:pic>
        <p:nvPicPr>
          <p:cNvPr id="2051" name="Picture 3" descr="C:\Users\Павлентий\Desktop\олина\дет сад\фото\проект родной город\IMG2021111213434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193" y="1556792"/>
            <a:ext cx="5753613" cy="4315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632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Конструирование </a:t>
            </a:r>
            <a:br>
              <a:rPr lang="ru-RU" sz="2800" b="1" dirty="0" smtClean="0"/>
            </a:br>
            <a:r>
              <a:rPr lang="ru-RU" sz="2800" b="1" dirty="0" smtClean="0"/>
              <a:t>«Мой город - Переславль – Залесский»</a:t>
            </a:r>
            <a:br>
              <a:rPr lang="ru-RU" sz="2800" b="1" dirty="0" smtClean="0"/>
            </a:br>
            <a:r>
              <a:rPr lang="ru-RU" sz="2800" b="1" dirty="0" smtClean="0"/>
              <a:t>(с использованием игр В. В. </a:t>
            </a:r>
            <a:r>
              <a:rPr lang="ru-RU" sz="2800" b="1" dirty="0" err="1" smtClean="0"/>
              <a:t>Воскобовича</a:t>
            </a:r>
            <a:r>
              <a:rPr lang="ru-RU" sz="2800" b="1" dirty="0" smtClean="0"/>
              <a:t>)</a:t>
            </a:r>
            <a:endParaRPr lang="ru-RU" sz="2800" b="1" dirty="0"/>
          </a:p>
        </p:txBody>
      </p:sp>
      <p:pic>
        <p:nvPicPr>
          <p:cNvPr id="7174" name="Picture 6" descr="C:\Users\Павлентий\Desktop\олина\дет сад\фото\проект родной город\IMG202109231141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174" y="1700808"/>
            <a:ext cx="6720746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549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Оригами «Кораблик»,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игра «Потешная флотилия»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3075" name="Picture 3" descr="C:\Users\Павлентий\Desktop\олина\дет сад\фото\проект родной город\IMG202111100943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3576397" cy="2682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Павлентий\Desktop\олина\дет сад\фото\проект родной город\IMG20211110094047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772816"/>
            <a:ext cx="5321565" cy="3991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Павлентий\Desktop\олина\дет сад\фото\проект родной город\IMG202111101033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293096"/>
            <a:ext cx="3213240" cy="2409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85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Викторина </a:t>
            </a:r>
            <a:br>
              <a:rPr lang="ru-RU" sz="3200" b="1" dirty="0" smtClean="0">
                <a:solidFill>
                  <a:srgbClr val="7030A0"/>
                </a:solidFill>
              </a:rPr>
            </a:br>
            <a:r>
              <a:rPr lang="ru-RU" sz="3200" b="1" dirty="0" smtClean="0">
                <a:solidFill>
                  <a:srgbClr val="7030A0"/>
                </a:solidFill>
              </a:rPr>
              <a:t>«Что я знаю о Переславле – Залесском»</a:t>
            </a:r>
            <a:endParaRPr lang="ru-RU" sz="3200" b="1" dirty="0">
              <a:solidFill>
                <a:srgbClr val="7030A0"/>
              </a:solidFill>
            </a:endParaRPr>
          </a:p>
        </p:txBody>
      </p:sp>
      <p:pic>
        <p:nvPicPr>
          <p:cNvPr id="1026" name="Picture 2" descr="C:\Users\Павлентий\Desktop\олина\дет сад\фото\проект родной город\IMG2021110810010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3596217" cy="2697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авлентий\Desktop\олина\дет сад\фото\проект родной город\IMG202111121127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56792"/>
            <a:ext cx="4104456" cy="307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авлентий\Desktop\олина\дет сад\фото\проект родной город\IMG202111121145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428" y="3709471"/>
            <a:ext cx="3880664" cy="2910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417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Павлентий\Desktop\олина\дет сад\фото\проект родной город\IMG2021111212074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12676"/>
            <a:ext cx="7776864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7776864" cy="1287016"/>
          </a:xfrm>
          <a:solidFill>
            <a:schemeClr val="bg2"/>
          </a:solidFill>
        </p:spPr>
        <p:txBody>
          <a:bodyPr/>
          <a:lstStyle/>
          <a:p>
            <a:r>
              <a:rPr lang="ru-RU" sz="3200" b="1" dirty="0">
                <a:solidFill>
                  <a:srgbClr val="002060"/>
                </a:solidFill>
              </a:rPr>
              <a:t>Викторина </a:t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200" b="1" dirty="0">
                <a:solidFill>
                  <a:srgbClr val="002060"/>
                </a:solidFill>
              </a:rPr>
              <a:t>«Что я знаю о Переславле – Залесском»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39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Коллаж «Вот какой мой город Переславль - Залесский!»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7" name="Picture 3" descr="C:\Users\Павлентий\Desktop\олина\дет сад\фото\проект родной город\IMG202111171528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00" y="1541478"/>
            <a:ext cx="4628931" cy="3471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Павлентий\Desktop\олина\дет сад\фото\проект родной город\IMG2021111715270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313" y="3068960"/>
            <a:ext cx="4268292" cy="3201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677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Актуальность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2372" y="980728"/>
            <a:ext cx="8219256" cy="51125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+mj-lt"/>
              </a:rPr>
              <a:t>«</a:t>
            </a:r>
            <a:r>
              <a:rPr lang="ru-RU" sz="2000" dirty="0">
                <a:latin typeface="+mj-lt"/>
              </a:rPr>
              <a:t>Знать – значит любить» говорится в русской поговорке. Поэтому </a:t>
            </a:r>
            <a:r>
              <a:rPr lang="ru-RU" sz="2000" dirty="0" smtClean="0">
                <a:latin typeface="+mj-lt"/>
              </a:rPr>
              <a:t>я начала </a:t>
            </a:r>
            <a:r>
              <a:rPr lang="ru-RU" sz="2000" dirty="0">
                <a:latin typeface="+mj-lt"/>
              </a:rPr>
              <a:t>знакомить детей с малой Родиной – городом П</a:t>
            </a:r>
            <a:r>
              <a:rPr lang="ru-RU" sz="2000" dirty="0" smtClean="0">
                <a:latin typeface="+mj-lt"/>
              </a:rPr>
              <a:t>ереславлем - Залесским. </a:t>
            </a:r>
            <a:r>
              <a:rPr lang="ru-RU" sz="2000" dirty="0">
                <a:latin typeface="+mj-lt"/>
              </a:rPr>
              <a:t>Эти знания, а значит и чувство гордости за свой город помогут детям правильно распоряжаться, владеть, сохранять и приумножать наследие, полученное от предшествующих поколений. Большое значение для познавательного, социально-личностного и нравственного развития детей дошкольного возраста имеет знакомство с родным городом, его достопримечательностями, улицей на которой проживает ребенок, с известными людьми, которые строили наш город . </a:t>
            </a:r>
            <a:r>
              <a:rPr lang="ru-RU" sz="2000" dirty="0" smtClean="0">
                <a:latin typeface="+mj-lt"/>
                <a:cs typeface="Times New Roman" panose="02020603050405020304" pitchFamily="18" charset="0"/>
              </a:rPr>
              <a:t>Актуальность 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проекта в том, что он позволяет в условиях </a:t>
            </a:r>
            <a:r>
              <a:rPr lang="ru-RU" sz="2000" dirty="0" err="1">
                <a:latin typeface="+mj-lt"/>
                <a:cs typeface="Times New Roman" panose="02020603050405020304" pitchFamily="18" charset="0"/>
              </a:rPr>
              <a:t>воспитательно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-образовательного процесса изучить свой родной край, расширить, систематизировать знания обучающихся о </a:t>
            </a:r>
            <a:r>
              <a:rPr lang="ru-RU" sz="2000" dirty="0" smtClean="0">
                <a:latin typeface="+mj-lt"/>
                <a:cs typeface="Times New Roman" panose="02020603050405020304" pitchFamily="18" charset="0"/>
              </a:rPr>
              <a:t>городе Переславле - Залесском. </a:t>
            </a:r>
          </a:p>
          <a:p>
            <a:pPr marL="0" indent="0">
              <a:buNone/>
            </a:pPr>
            <a:r>
              <a:rPr lang="ru-RU" sz="2000" dirty="0" smtClean="0">
                <a:latin typeface="+mj-lt"/>
                <a:cs typeface="Times New Roman" panose="02020603050405020304" pitchFamily="18" charset="0"/>
              </a:rPr>
              <a:t>Поддерживая </a:t>
            </a:r>
            <a:r>
              <a:rPr lang="ru-RU" sz="2000" dirty="0">
                <a:latin typeface="+mj-lt"/>
                <a:cs typeface="Times New Roman" panose="02020603050405020304" pitchFamily="18" charset="0"/>
              </a:rPr>
              <a:t>стремление детей к творчеству, проект поможет им пополнить имеющиеся знания и навыки, даст возможность использовать их в жизни, пережить радость открытий, побед и успеха.</a:t>
            </a:r>
          </a:p>
        </p:txBody>
      </p:sp>
    </p:spTree>
    <p:extLst>
      <p:ext uri="{BB962C8B-B14F-4D97-AF65-F5344CB8AC3E}">
        <p14:creationId xmlns:p14="http://schemas.microsoft.com/office/powerpoint/2010/main" val="348539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733656" cy="5400600"/>
          </a:xfrm>
        </p:spPr>
        <p:txBody>
          <a:bodyPr>
            <a:normAutofit fontScale="40000" lnSpcReduction="20000"/>
          </a:bodyPr>
          <a:lstStyle/>
          <a:p>
            <a:pPr marL="0" indent="0" fontAlgn="base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sz="4500" dirty="0"/>
              <a:t>Проект </a:t>
            </a:r>
            <a:r>
              <a:rPr lang="ru-RU" sz="4500" dirty="0" smtClean="0"/>
              <a:t>«Мой город – Переславль - Залесский» </a:t>
            </a:r>
            <a:r>
              <a:rPr lang="ru-RU" sz="4500" dirty="0"/>
              <a:t>создавался </a:t>
            </a:r>
            <a:r>
              <a:rPr lang="ru-RU" sz="4500" dirty="0" smtClean="0"/>
              <a:t>три </a:t>
            </a:r>
            <a:r>
              <a:rPr lang="ru-RU" sz="4500" dirty="0"/>
              <a:t>месяца. В результате можно сказать, что достигнуты все задачи, которые мы ставили, все этапы были выполнены по плану и в указанные сроки.</a:t>
            </a:r>
          </a:p>
          <a:p>
            <a:pPr marL="0" indent="0">
              <a:buNone/>
            </a:pPr>
            <a:r>
              <a:rPr lang="ru-RU" sz="4500" dirty="0"/>
              <a:t>Ребята закрепляли полученные знания в «Викторине  «Что я знаю о Переславле – Залесском».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500" dirty="0" smtClean="0"/>
              <a:t>Получился замечательный фотоколлаж «Вот какой мой </a:t>
            </a:r>
            <a:r>
              <a:rPr lang="ru-RU" sz="4500" dirty="0"/>
              <a:t>родной </a:t>
            </a:r>
            <a:r>
              <a:rPr lang="ru-RU" sz="4500" dirty="0" smtClean="0"/>
              <a:t>город!». </a:t>
            </a:r>
          </a:p>
          <a:p>
            <a:pPr marL="0" indent="0">
              <a:lnSpc>
                <a:spcPct val="120000"/>
              </a:lnSpc>
              <a:buNone/>
            </a:pPr>
            <a:endParaRPr lang="ru-RU" sz="4500" dirty="0"/>
          </a:p>
          <a:p>
            <a:pPr marL="0" indent="0">
              <a:lnSpc>
                <a:spcPct val="120000"/>
              </a:lnSpc>
              <a:buNone/>
            </a:pPr>
            <a:r>
              <a:rPr lang="ru-RU" sz="4500" dirty="0"/>
              <a:t>Участники проекта не только познакомились, но и:</a:t>
            </a:r>
          </a:p>
          <a:p>
            <a:pPr marL="0" lvl="0" indent="0">
              <a:lnSpc>
                <a:spcPct val="120000"/>
              </a:lnSpc>
              <a:buNone/>
            </a:pPr>
            <a:r>
              <a:rPr lang="ru-RU" sz="4500" dirty="0"/>
              <a:t>выяснили некоторые данные о родном крае</a:t>
            </a:r>
            <a:r>
              <a:rPr lang="ru-RU" sz="4500" dirty="0" smtClean="0"/>
              <a:t>,</a:t>
            </a:r>
            <a:r>
              <a:rPr lang="ru-RU" sz="45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ru-RU" sz="45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получили элементарные знания </a:t>
            </a:r>
            <a:r>
              <a:rPr lang="ru-RU" sz="4500" dirty="0">
                <a:solidFill>
                  <a:prstClr val="black"/>
                </a:solidFill>
                <a:cs typeface="Times New Roman" panose="02020603050405020304" pitchFamily="18" charset="0"/>
              </a:rPr>
              <a:t>по теме «Эпоха Петра 1», «Древнее прошлое Переславля – Залесского», «Достопримечательности родного города»;</a:t>
            </a:r>
          </a:p>
          <a:p>
            <a:pPr marL="0" lvl="0" indent="0">
              <a:buNone/>
            </a:pPr>
            <a:r>
              <a:rPr lang="ru-RU" sz="45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В процессе проекта у детей сформированы такие нравственные понятия </a:t>
            </a:r>
            <a:r>
              <a:rPr lang="ru-RU" sz="4500" dirty="0">
                <a:solidFill>
                  <a:prstClr val="black"/>
                </a:solidFill>
                <a:cs typeface="Times New Roman" panose="02020603050405020304" pitchFamily="18" charset="0"/>
              </a:rPr>
              <a:t>как любовь к родине, гордость за ее историческое прошлое</a:t>
            </a:r>
            <a:r>
              <a:rPr lang="ru-RU" sz="45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;</a:t>
            </a:r>
            <a:r>
              <a:rPr lang="ru-RU" sz="4500" dirty="0">
                <a:solidFill>
                  <a:srgbClr val="000000"/>
                </a:solidFill>
              </a:rPr>
              <a:t> </a:t>
            </a:r>
            <a:r>
              <a:rPr lang="ru-RU" sz="4500" dirty="0" smtClean="0">
                <a:solidFill>
                  <a:srgbClr val="000000"/>
                </a:solidFill>
              </a:rPr>
              <a:t>заботливое </a:t>
            </a:r>
            <a:r>
              <a:rPr lang="ru-RU" sz="4500" dirty="0">
                <a:solidFill>
                  <a:srgbClr val="000000"/>
                </a:solidFill>
              </a:rPr>
              <a:t>отношение к родному городу.</a:t>
            </a:r>
            <a:endParaRPr lang="ru-RU" sz="4500" dirty="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ru-RU" sz="4500" dirty="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45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endParaRPr lang="ru-RU" dirty="0">
              <a:solidFill>
                <a:prstClr val="black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,</a:t>
            </a:r>
            <a:endParaRPr lang="ru-RU" dirty="0"/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005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/>
              <a:t>Приложение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66018"/>
            <a:ext cx="8229600" cy="485527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400" u="sng" smtClean="0">
                <a:hlinkClick r:id="rId3" action="ppaction://hlinkpres?slideindex=1&amp;slidetitle="/>
              </a:rPr>
              <a:t>З</a:t>
            </a:r>
            <a:r>
              <a:rPr lang="ru-RU" sz="2400" u="sng" dirty="0" smtClean="0">
                <a:hlinkClick r:id="rId3" action="ppaction://hlinkpres?slideindex=1&amp;slidetitle="/>
              </a:rPr>
              <a:t>. Александрова «Родина</a:t>
            </a:r>
            <a:r>
              <a:rPr lang="ru-RU" sz="2400" dirty="0" smtClean="0"/>
              <a:t>» (презентация)</a:t>
            </a:r>
          </a:p>
          <a:p>
            <a:pPr marL="0" indent="0">
              <a:buNone/>
            </a:pPr>
            <a:r>
              <a:rPr lang="ru-RU" sz="2400" dirty="0" smtClean="0">
                <a:hlinkClick r:id="rId4" action="ppaction://hlinkfile"/>
              </a:rPr>
              <a:t>Конспект по рисованию «</a:t>
            </a:r>
            <a:r>
              <a:rPr lang="ru-RU" sz="2400" dirty="0" err="1" smtClean="0">
                <a:hlinkClick r:id="rId4" action="ppaction://hlinkfile"/>
              </a:rPr>
              <a:t>Спасо</a:t>
            </a:r>
            <a:r>
              <a:rPr lang="ru-RU" sz="2400" dirty="0" smtClean="0">
                <a:hlinkClick r:id="rId4" action="ppaction://hlinkfile"/>
              </a:rPr>
              <a:t> - Преображенский собор</a:t>
            </a:r>
            <a:r>
              <a:rPr lang="ru-RU" sz="2400" dirty="0" smtClean="0"/>
              <a:t>»</a:t>
            </a:r>
          </a:p>
          <a:p>
            <a:pPr marL="0" indent="0">
              <a:buNone/>
            </a:pPr>
            <a:r>
              <a:rPr lang="ru-RU" sz="2400" dirty="0" smtClean="0">
                <a:hlinkClick r:id="rId5" action="ppaction://hlinkfile"/>
              </a:rPr>
              <a:t>Беседа «Александр Невский - величайший полководец и дипломат средневековой Руси</a:t>
            </a:r>
            <a:r>
              <a:rPr lang="ru-RU" sz="2400" dirty="0" smtClean="0"/>
              <a:t>»</a:t>
            </a:r>
          </a:p>
          <a:p>
            <a:pPr marL="0" indent="0">
              <a:buNone/>
            </a:pPr>
            <a:r>
              <a:rPr lang="ru-RU" sz="2400" dirty="0" smtClean="0">
                <a:hlinkClick r:id="rId6" action="ppaction://hlinkfile"/>
              </a:rPr>
              <a:t>Беседа «Древнейшее прошлое </a:t>
            </a:r>
            <a:r>
              <a:rPr lang="ru-RU" sz="2400" dirty="0" err="1" smtClean="0">
                <a:hlinkClick r:id="rId6" action="ppaction://hlinkfile"/>
              </a:rPr>
              <a:t>Переславского</a:t>
            </a:r>
            <a:r>
              <a:rPr lang="ru-RU" sz="2400" dirty="0" smtClean="0">
                <a:hlinkClick r:id="rId6" action="ppaction://hlinkfile"/>
              </a:rPr>
              <a:t> края</a:t>
            </a:r>
            <a:r>
              <a:rPr lang="ru-RU" sz="2400" dirty="0" smtClean="0"/>
              <a:t>»</a:t>
            </a:r>
            <a:r>
              <a:rPr lang="ru-RU" sz="2400" dirty="0" smtClean="0">
                <a:hlinkClick r:id="rId7" action="ppaction://hlinkfile"/>
              </a:rPr>
              <a:t> Конспект НОД по конструированию «Кораблик (оригами</a:t>
            </a:r>
            <a:r>
              <a:rPr lang="ru-RU" sz="2400" dirty="0" smtClean="0"/>
              <a:t>)»</a:t>
            </a:r>
          </a:p>
          <a:p>
            <a:pPr marL="0" indent="0">
              <a:buNone/>
            </a:pPr>
            <a:r>
              <a:rPr lang="ru-RU" sz="2400" dirty="0" err="1" smtClean="0">
                <a:hlinkClick r:id="rId8" action="ppaction://hlinkfile"/>
              </a:rPr>
              <a:t>Физминутки</a:t>
            </a:r>
            <a:r>
              <a:rPr lang="ru-RU" sz="2400" dirty="0" smtClean="0">
                <a:hlinkClick r:id="rId8" action="ppaction://hlinkfile"/>
              </a:rPr>
              <a:t> и  игры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>
                <a:hlinkClick r:id="rId9" action="ppaction://hlinkfile"/>
              </a:rPr>
              <a:t>Викторина «Что мы знаем о Переславле – Залесском</a:t>
            </a:r>
            <a:r>
              <a:rPr lang="ru-RU" sz="2400" dirty="0" smtClean="0"/>
              <a:t>»</a:t>
            </a:r>
          </a:p>
          <a:p>
            <a:pPr marL="0" indent="0">
              <a:buNone/>
            </a:pPr>
            <a:r>
              <a:rPr lang="ru-RU" sz="2400" dirty="0" smtClean="0">
                <a:hlinkClick r:id="rId10" action="ppaction://hlinkpres?slideindex=1&amp;slidetitle="/>
              </a:rPr>
              <a:t>«Музеи Переславля- Залесского</a:t>
            </a:r>
            <a:r>
              <a:rPr lang="ru-RU" sz="2400" dirty="0" smtClean="0"/>
              <a:t>» (презентация)</a:t>
            </a:r>
          </a:p>
        </p:txBody>
      </p:sp>
    </p:spTree>
    <p:extLst>
      <p:ext uri="{BB962C8B-B14F-4D97-AF65-F5344CB8AC3E}">
        <p14:creationId xmlns:p14="http://schemas.microsoft.com/office/powerpoint/2010/main" val="395848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6" y="-9939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7"/>
            <a:ext cx="8229600" cy="34563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b="1" dirty="0" smtClean="0">
                <a:solidFill>
                  <a:srgbClr val="C00000"/>
                </a:solidFill>
              </a:rPr>
              <a:t>Спасибо </a:t>
            </a:r>
          </a:p>
          <a:p>
            <a:pPr marL="0" indent="0" algn="ctr">
              <a:buNone/>
            </a:pPr>
            <a:r>
              <a:rPr lang="ru-RU" sz="8000" b="1" dirty="0" smtClean="0">
                <a:solidFill>
                  <a:srgbClr val="C00000"/>
                </a:solidFill>
              </a:rPr>
              <a:t>за внимание!</a:t>
            </a:r>
            <a:endParaRPr lang="ru-RU" sz="8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31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35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Цель: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400" dirty="0" smtClean="0">
                <a:latin typeface="+mn-lt"/>
              </a:rPr>
              <a:t>создать условия для</a:t>
            </a:r>
            <a:r>
              <a:rPr lang="ru-RU" sz="2800" dirty="0" smtClean="0">
                <a:latin typeface="+mn-lt"/>
              </a:rPr>
              <a:t> </a:t>
            </a:r>
            <a:r>
              <a:rPr lang="ru-RU" sz="2400" dirty="0" smtClean="0"/>
              <a:t>формирования </a:t>
            </a:r>
            <a:r>
              <a:rPr lang="ru-RU" sz="2400" dirty="0"/>
              <a:t>устойчивого интереса к истории родного города, его </a:t>
            </a:r>
            <a:r>
              <a:rPr lang="ru-RU" sz="2400" dirty="0" smtClean="0"/>
              <a:t>культуре, развития </a:t>
            </a:r>
            <a:r>
              <a:rPr lang="ru-RU" sz="2400" dirty="0"/>
              <a:t>у детей </a:t>
            </a:r>
            <a:r>
              <a:rPr lang="ru-RU" sz="2400" dirty="0" smtClean="0"/>
              <a:t>чувства </a:t>
            </a:r>
            <a:r>
              <a:rPr lang="ru-RU" sz="2400" dirty="0"/>
              <a:t>патриотизма </a:t>
            </a:r>
            <a:r>
              <a:rPr lang="ru-RU" sz="2400" dirty="0" smtClean="0"/>
              <a:t>и любви </a:t>
            </a:r>
            <a:r>
              <a:rPr lang="ru-RU" sz="2400" dirty="0"/>
              <a:t>к своей </a:t>
            </a:r>
            <a:r>
              <a:rPr lang="ru-RU" sz="2400" dirty="0" smtClean="0"/>
              <a:t> малой </a:t>
            </a:r>
            <a:r>
              <a:rPr lang="ru-RU" sz="2400" dirty="0" smtClean="0">
                <a:latin typeface="+mn-lt"/>
              </a:rPr>
              <a:t>Родине</a:t>
            </a:r>
            <a:r>
              <a:rPr lang="ru-RU" sz="3200" dirty="0"/>
              <a:t>.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3"/>
            <a:ext cx="8229600" cy="35283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/>
              <a:t>Задачи</a:t>
            </a:r>
          </a:p>
          <a:p>
            <a:pPr marL="0" indent="0">
              <a:buNone/>
            </a:pPr>
            <a:r>
              <a:rPr lang="ru-RU" sz="2400" dirty="0"/>
              <a:t>Развивать познавательный интерес к истории </a:t>
            </a:r>
            <a:r>
              <a:rPr lang="ru-RU" sz="2400" dirty="0" smtClean="0"/>
              <a:t>своего </a:t>
            </a:r>
            <a:r>
              <a:rPr lang="ru-RU" sz="2400" dirty="0"/>
              <a:t>города, его </a:t>
            </a:r>
            <a:r>
              <a:rPr lang="ru-RU" sz="2400" dirty="0" smtClean="0"/>
              <a:t>основателю, эпохе Петра 1, к жизни А. Невского;</a:t>
            </a:r>
          </a:p>
          <a:p>
            <a:pPr marL="0" indent="0">
              <a:buNone/>
            </a:pPr>
            <a:r>
              <a:rPr lang="ru-RU" sz="2400" dirty="0" smtClean="0"/>
              <a:t>Расширять </a:t>
            </a:r>
            <a:r>
              <a:rPr lang="ru-RU" sz="2400" dirty="0"/>
              <a:t>знания </a:t>
            </a:r>
            <a:r>
              <a:rPr lang="ru-RU" sz="2400" dirty="0" smtClean="0"/>
              <a:t>детей о достопримечательностях родного города;</a:t>
            </a:r>
          </a:p>
          <a:p>
            <a:pPr marL="0" indent="0">
              <a:buNone/>
            </a:pPr>
            <a:r>
              <a:rPr lang="ru-RU" sz="2400" dirty="0" smtClean="0"/>
              <a:t>Воспитывать </a:t>
            </a:r>
            <a:r>
              <a:rPr lang="ru-RU" sz="2400" dirty="0"/>
              <a:t>любовь к родному городу, </a:t>
            </a:r>
            <a:r>
              <a:rPr lang="ru-RU" sz="2400" dirty="0" smtClean="0"/>
              <a:t>умение видеть </a:t>
            </a:r>
            <a:r>
              <a:rPr lang="ru-RU" sz="2400" dirty="0"/>
              <a:t>его красоту, гордиться </a:t>
            </a:r>
            <a:r>
              <a:rPr lang="ru-RU" sz="2400" dirty="0" smtClean="0"/>
              <a:t>им;</a:t>
            </a:r>
          </a:p>
          <a:p>
            <a:pPr marL="0" indent="0">
              <a:buNone/>
            </a:pPr>
            <a:r>
              <a:rPr lang="ru-RU" sz="2400" dirty="0" smtClean="0"/>
              <a:t>Привлечь родителей для участия в проекте.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2141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Паспорт проекта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</p:spPr>
        <p:txBody>
          <a:bodyPr/>
          <a:lstStyle/>
          <a:p>
            <a:r>
              <a:rPr lang="ru-RU" b="1" dirty="0" smtClean="0"/>
              <a:t>Участники:</a:t>
            </a:r>
            <a:r>
              <a:rPr lang="ru-RU" dirty="0" smtClean="0"/>
              <a:t> </a:t>
            </a:r>
            <a:r>
              <a:rPr lang="ru-RU" sz="2800" dirty="0" smtClean="0"/>
              <a:t>дети подготовительной группы, родители, воспитатель</a:t>
            </a:r>
          </a:p>
          <a:p>
            <a:r>
              <a:rPr lang="ru-RU" b="1" dirty="0" smtClean="0"/>
              <a:t>Продолжительность: </a:t>
            </a:r>
            <a:r>
              <a:rPr lang="ru-RU" sz="2800" dirty="0" smtClean="0"/>
              <a:t>октябрь-декабрь</a:t>
            </a:r>
          </a:p>
          <a:p>
            <a:r>
              <a:rPr lang="ru-RU" b="1" dirty="0" smtClean="0"/>
              <a:t>Вид проекта:</a:t>
            </a:r>
            <a:r>
              <a:rPr lang="ru-RU" dirty="0" smtClean="0"/>
              <a:t> </a:t>
            </a:r>
            <a:r>
              <a:rPr lang="ru-RU" sz="2800" dirty="0" smtClean="0"/>
              <a:t>информационно – познавательный</a:t>
            </a:r>
            <a:r>
              <a:rPr lang="ru-RU" sz="2800" smtClean="0"/>
              <a:t>, творческий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2538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/>
              <a:t>Ожидаемые результаты: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2400" dirty="0" err="1">
                <a:latin typeface="+mj-lt"/>
                <a:cs typeface="Times New Roman" panose="02020603050405020304" pitchFamily="18" charset="0"/>
              </a:rPr>
              <a:t>Сформированность</a:t>
            </a:r>
            <a:r>
              <a:rPr lang="ru-RU" sz="2400" dirty="0">
                <a:latin typeface="+mj-lt"/>
                <a:cs typeface="Times New Roman" panose="02020603050405020304" pitchFamily="18" charset="0"/>
              </a:rPr>
              <a:t> у детей элементарных знаний по теме «Эпоха Петра 1</a:t>
            </a:r>
            <a:r>
              <a:rPr lang="ru-RU" sz="2400" dirty="0" smtClean="0">
                <a:latin typeface="+mj-lt"/>
                <a:cs typeface="Times New Roman" panose="02020603050405020304" pitchFamily="18" charset="0"/>
              </a:rPr>
              <a:t>», «Древнее прошлое Переславля – Залесского», «Достопримечательности родного города»;</a:t>
            </a:r>
            <a:endParaRPr lang="ru-RU" sz="2400" dirty="0">
              <a:latin typeface="+mj-lt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2400" dirty="0" err="1" smtClean="0">
                <a:latin typeface="+mj-lt"/>
                <a:cs typeface="Times New Roman" panose="02020603050405020304" pitchFamily="18" charset="0"/>
              </a:rPr>
              <a:t>Сформированность</a:t>
            </a:r>
            <a:r>
              <a:rPr lang="ru-RU" sz="240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+mj-lt"/>
                <a:cs typeface="Times New Roman" panose="02020603050405020304" pitchFamily="18" charset="0"/>
              </a:rPr>
              <a:t>таких нравственных понятий как любовь к </a:t>
            </a:r>
            <a:r>
              <a:rPr lang="ru-RU" sz="2400" dirty="0" smtClean="0">
                <a:latin typeface="+mj-lt"/>
                <a:cs typeface="Times New Roman" panose="02020603050405020304" pitchFamily="18" charset="0"/>
              </a:rPr>
              <a:t>родине, гордость </a:t>
            </a:r>
            <a:r>
              <a:rPr lang="ru-RU" sz="2400" dirty="0">
                <a:latin typeface="+mj-lt"/>
                <a:cs typeface="Times New Roman" panose="02020603050405020304" pitchFamily="18" charset="0"/>
              </a:rPr>
              <a:t>за ее историческое </a:t>
            </a:r>
            <a:r>
              <a:rPr lang="ru-RU" sz="2400" dirty="0" smtClean="0">
                <a:latin typeface="+mj-lt"/>
                <a:cs typeface="Times New Roman" panose="02020603050405020304" pitchFamily="18" charset="0"/>
              </a:rPr>
              <a:t>прошлое, </a:t>
            </a:r>
            <a:r>
              <a:rPr lang="ru-RU" sz="2400" dirty="0" smtClean="0">
                <a:solidFill>
                  <a:srgbClr val="000000"/>
                </a:solidFill>
              </a:rPr>
              <a:t>заботливого </a:t>
            </a:r>
            <a:r>
              <a:rPr lang="ru-RU" sz="2400" dirty="0">
                <a:solidFill>
                  <a:srgbClr val="000000"/>
                </a:solidFill>
              </a:rPr>
              <a:t>отношение к родному городу</a:t>
            </a:r>
            <a:r>
              <a:rPr lang="ru-RU" sz="2400" dirty="0" smtClean="0">
                <a:solidFill>
                  <a:srgbClr val="000000"/>
                </a:solidFill>
              </a:rPr>
              <a:t>.</a:t>
            </a:r>
            <a:endParaRPr lang="ru-RU" sz="2400" dirty="0">
              <a:latin typeface="+mj-lt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</a:rPr>
              <a:t>Обогащенные и систематизированные знания детей об </a:t>
            </a:r>
            <a:r>
              <a:rPr lang="ru-RU" sz="2400" dirty="0" smtClean="0">
                <a:solidFill>
                  <a:srgbClr val="000000"/>
                </a:solidFill>
              </a:rPr>
              <a:t>истории </a:t>
            </a:r>
            <a:r>
              <a:rPr lang="ru-RU" sz="2400" dirty="0">
                <a:solidFill>
                  <a:srgbClr val="000000"/>
                </a:solidFill>
              </a:rPr>
              <a:t>города и его </a:t>
            </a:r>
            <a:r>
              <a:rPr lang="ru-RU" sz="2400" dirty="0" smtClean="0">
                <a:solidFill>
                  <a:srgbClr val="000000"/>
                </a:solidFill>
              </a:rPr>
              <a:t>культурных ценностях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</a:rPr>
              <a:t>Участие семей </a:t>
            </a:r>
            <a:r>
              <a:rPr lang="ru-RU" sz="2400" dirty="0" smtClean="0">
                <a:solidFill>
                  <a:srgbClr val="000000"/>
                </a:solidFill>
              </a:rPr>
              <a:t>воспитанников в проекте, повышение родительской компетентности в данном вопросе;</a:t>
            </a:r>
          </a:p>
        </p:txBody>
      </p:sp>
    </p:spTree>
    <p:extLst>
      <p:ext uri="{BB962C8B-B14F-4D97-AF65-F5344CB8AC3E}">
        <p14:creationId xmlns:p14="http://schemas.microsoft.com/office/powerpoint/2010/main" val="50449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Этапы проекта: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80728"/>
            <a:ext cx="8352928" cy="48965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 smtClean="0"/>
              <a:t>Подготовительный</a:t>
            </a:r>
          </a:p>
          <a:p>
            <a:r>
              <a:rPr lang="ru-RU" sz="1600" dirty="0" smtClean="0">
                <a:solidFill>
                  <a:prstClr val="black"/>
                </a:solidFill>
              </a:rPr>
              <a:t>Определение темы и актуальности проекта, постановка </a:t>
            </a:r>
            <a:r>
              <a:rPr lang="ru-RU" sz="1600" dirty="0">
                <a:solidFill>
                  <a:prstClr val="black"/>
                </a:solidFill>
              </a:rPr>
              <a:t>цели и </a:t>
            </a:r>
            <a:r>
              <a:rPr lang="ru-RU" sz="1600" dirty="0" smtClean="0">
                <a:solidFill>
                  <a:prstClr val="black"/>
                </a:solidFill>
              </a:rPr>
              <a:t>задач, п</a:t>
            </a:r>
            <a:r>
              <a:rPr lang="ru-RU" sz="1600" dirty="0" smtClean="0"/>
              <a:t>одбор необходимой литературы, изучение интернет – ресурсов, </a:t>
            </a:r>
          </a:p>
          <a:p>
            <a:pPr marL="0" indent="0">
              <a:buNone/>
            </a:pPr>
            <a:r>
              <a:rPr lang="ru-RU" sz="1800" b="1" dirty="0" smtClean="0"/>
              <a:t>Основной</a:t>
            </a:r>
            <a:r>
              <a:rPr lang="ru-RU" sz="1800" dirty="0" smtClean="0"/>
              <a:t> </a:t>
            </a:r>
          </a:p>
          <a:p>
            <a:r>
              <a:rPr lang="ru-RU" sz="1600" dirty="0" smtClean="0"/>
              <a:t>Беседы о родном городе; </a:t>
            </a:r>
          </a:p>
          <a:p>
            <a:r>
              <a:rPr lang="ru-RU" sz="1600" dirty="0" smtClean="0"/>
              <a:t>Чтение книг и рассматривание иллюстраций в книгах о Переславле – Залесском, фотографий в альбомах</a:t>
            </a:r>
          </a:p>
          <a:p>
            <a:r>
              <a:rPr lang="ru-RU" sz="1600" dirty="0"/>
              <a:t>П</a:t>
            </a:r>
            <a:r>
              <a:rPr lang="ru-RU" sz="1600" dirty="0" smtClean="0"/>
              <a:t>росмотр и обсуждение презентаций «Невский для дошкольников», «Музеи Переславля - </a:t>
            </a:r>
            <a:r>
              <a:rPr lang="ru-RU" sz="1600" dirty="0"/>
              <a:t>З</a:t>
            </a:r>
            <a:r>
              <a:rPr lang="ru-RU" sz="1600" dirty="0" smtClean="0"/>
              <a:t>алесского», «Стихотворение «Родина» З. Александровой»;</a:t>
            </a:r>
          </a:p>
          <a:p>
            <a:r>
              <a:rPr lang="ru-RU" sz="1600" dirty="0" smtClean="0"/>
              <a:t>Разучивание стихотворений об А. Невском и Переславле – Залесском;</a:t>
            </a:r>
          </a:p>
          <a:p>
            <a:r>
              <a:rPr lang="ru-RU" sz="1600" dirty="0" smtClean="0"/>
              <a:t>Рисование «А. Невский – Защитник земли русской», «Достопримечательности моего города»; «Герб моего города»</a:t>
            </a:r>
          </a:p>
          <a:p>
            <a:r>
              <a:rPr lang="ru-RU" sz="1600" dirty="0" smtClean="0"/>
              <a:t>Конструирование «Мой город Переславль – Залесский», «Ряпушка», «Бот «Фортуна»</a:t>
            </a:r>
          </a:p>
          <a:p>
            <a:r>
              <a:rPr lang="ru-RU" sz="1600" dirty="0" smtClean="0"/>
              <a:t>Оригами «Кораблик»</a:t>
            </a:r>
          </a:p>
          <a:p>
            <a:pPr marL="0" indent="0">
              <a:buNone/>
            </a:pPr>
            <a:r>
              <a:rPr lang="ru-RU" sz="1800" b="1" dirty="0" smtClean="0"/>
              <a:t>Заключительный</a:t>
            </a:r>
          </a:p>
          <a:p>
            <a:pPr marL="0" indent="0">
              <a:buNone/>
            </a:pPr>
            <a:r>
              <a:rPr lang="ru-RU" sz="1600" dirty="0" smtClean="0"/>
              <a:t>Викторина «Что я знаю о Переславле – Залесском»</a:t>
            </a:r>
          </a:p>
          <a:p>
            <a:pPr marL="0" indent="0">
              <a:buNone/>
            </a:pPr>
            <a:r>
              <a:rPr lang="ru-RU" sz="1600" dirty="0" smtClean="0"/>
              <a:t>Создание коллажа «Вот какой мой город!» с рассказами детей о своем городе.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5865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Павлентий\Desktop\олина\дет сад\фото\проект родной город\IMG202109170912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636912"/>
            <a:ext cx="5280586" cy="3960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1" y="274638"/>
            <a:ext cx="8832981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Знакомство с историей г. Переславля – Залесского.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Просмотр презентации «Невский для дошкольников»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Павлентий\Desktop\олина\дет сад\фото\проект родной город\IMG20210917091204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4824536" cy="361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717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C:\Users\Павлентий\Desktop\олина\дет сад\фото\проект родной город\IMG202109231116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583705"/>
            <a:ext cx="412845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Чтение и рассматривание </a:t>
            </a:r>
            <a:br>
              <a:rPr lang="ru-RU" sz="3600" b="1" dirty="0" smtClean="0">
                <a:solidFill>
                  <a:srgbClr val="7030A0"/>
                </a:solidFill>
              </a:rPr>
            </a:br>
            <a:r>
              <a:rPr lang="ru-RU" sz="3600" b="1" dirty="0" smtClean="0">
                <a:solidFill>
                  <a:srgbClr val="7030A0"/>
                </a:solidFill>
              </a:rPr>
              <a:t>иллюстраций в книгах.</a:t>
            </a:r>
            <a:endParaRPr lang="ru-RU" sz="3600" b="1" dirty="0">
              <a:solidFill>
                <a:srgbClr val="7030A0"/>
              </a:solidFill>
            </a:endParaRPr>
          </a:p>
        </p:txBody>
      </p:sp>
      <p:pic>
        <p:nvPicPr>
          <p:cNvPr id="4098" name="Picture 2" descr="C:\Users\Павлентий\Desktop\олина\дет сад\фото\проект родной город\IMG202109131248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77489"/>
            <a:ext cx="3840428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Павлентий\Desktop\олина\дет сад\фото\проект родной город\IMG2021091417144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417" y="2060847"/>
            <a:ext cx="4226867" cy="317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203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Аппликация </a:t>
            </a:r>
            <a:br>
              <a:rPr lang="ru-RU" sz="3600" b="1" dirty="0" smtClean="0"/>
            </a:br>
            <a:r>
              <a:rPr lang="ru-RU" sz="3600" b="1" dirty="0" smtClean="0"/>
              <a:t>«Герб Переславля – Залесского»</a:t>
            </a:r>
            <a:endParaRPr lang="ru-RU" sz="3600" b="1" dirty="0"/>
          </a:p>
        </p:txBody>
      </p:sp>
      <p:pic>
        <p:nvPicPr>
          <p:cNvPr id="1032" name="Picture 8" descr="C:\Users\Павлентий\Desktop\олина\дет сад\фото\проект родной город\IMG202203291615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4608512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Павлентий\Desktop\олина\дет сад\фото\проект родной город\IMG202203291728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140968"/>
            <a:ext cx="4586531" cy="343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65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</TotalTime>
  <Words>602</Words>
  <Application>Microsoft Office PowerPoint</Application>
  <PresentationFormat>Экран (4:3)</PresentationFormat>
  <Paragraphs>78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МДОУ «Детский сад «Малыш»</vt:lpstr>
      <vt:lpstr>Актуальность</vt:lpstr>
      <vt:lpstr>Цель: создать условия для формирования устойчивого интереса к истории родного города, его культуре, развития у детей чувства патриотизма и любви к своей  малой Родине. </vt:lpstr>
      <vt:lpstr>Паспорт проекта</vt:lpstr>
      <vt:lpstr>Ожидаемые результаты:</vt:lpstr>
      <vt:lpstr>Этапы проекта:</vt:lpstr>
      <vt:lpstr>Знакомство с историей г. Переславля – Залесского.  Просмотр презентации «Невский для дошкольников»</vt:lpstr>
      <vt:lpstr>Чтение и рассматривание  иллюстраций в книгах.</vt:lpstr>
      <vt:lpstr>Аппликация  «Герб Переславля – Залесского»</vt:lpstr>
      <vt:lpstr>Просмотр презентации  «Музеи Переславля - Залесского</vt:lpstr>
      <vt:lpstr>Знакомство со стихотворением  З. Александровой «Родина»</vt:lpstr>
      <vt:lpstr>Рисование  «Александр Невский – защитник земли русской»</vt:lpstr>
      <vt:lpstr>Рисование  «Достопримечательности моего родного города»</vt:lpstr>
      <vt:lpstr>Конструирование «Ряпушка», «Бот «Фортуна» (с использованием игр В. В. Воскобовича)</vt:lpstr>
      <vt:lpstr>Конструирование  «Мой город - Переславль – Залесский» (с использованием игр В. В. Воскобовича)</vt:lpstr>
      <vt:lpstr>Оригами «Кораблик», игра «Потешная флотилия»</vt:lpstr>
      <vt:lpstr>Викторина  «Что я знаю о Переславле – Залесском»</vt:lpstr>
      <vt:lpstr>Викторина  «Что я знаю о Переславле – Залесском»</vt:lpstr>
      <vt:lpstr>Коллаж «Вот какой мой город Переславль - Залесский!»</vt:lpstr>
      <vt:lpstr>Вывод</vt:lpstr>
      <vt:lpstr>Приложение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МДОУ «Детский сад «Малыш»</dc:title>
  <dc:creator>Павлентий</dc:creator>
  <cp:lastModifiedBy>Павлентий</cp:lastModifiedBy>
  <cp:revision>79</cp:revision>
  <dcterms:created xsi:type="dcterms:W3CDTF">2021-11-02T08:48:42Z</dcterms:created>
  <dcterms:modified xsi:type="dcterms:W3CDTF">2022-05-03T15:16:47Z</dcterms:modified>
</cp:coreProperties>
</file>