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311" r:id="rId5"/>
    <p:sldId id="298" r:id="rId6"/>
    <p:sldId id="310" r:id="rId7"/>
    <p:sldId id="313" r:id="rId8"/>
    <p:sldId id="314" r:id="rId9"/>
    <p:sldId id="315" r:id="rId10"/>
    <p:sldId id="316" r:id="rId11"/>
    <p:sldId id="317" r:id="rId12"/>
    <p:sldId id="346" r:id="rId13"/>
    <p:sldId id="266" r:id="rId14"/>
    <p:sldId id="267" r:id="rId15"/>
    <p:sldId id="296" r:id="rId16"/>
    <p:sldId id="270" r:id="rId17"/>
    <p:sldId id="268" r:id="rId18"/>
    <p:sldId id="271" r:id="rId19"/>
    <p:sldId id="323" r:id="rId20"/>
    <p:sldId id="272" r:id="rId21"/>
    <p:sldId id="325" r:id="rId22"/>
    <p:sldId id="273" r:id="rId23"/>
    <p:sldId id="332" r:id="rId24"/>
    <p:sldId id="274" r:id="rId25"/>
    <p:sldId id="339" r:id="rId26"/>
    <p:sldId id="275" r:id="rId27"/>
    <p:sldId id="345" r:id="rId28"/>
    <p:sldId id="276" r:id="rId29"/>
    <p:sldId id="300" r:id="rId30"/>
    <p:sldId id="277" r:id="rId31"/>
    <p:sldId id="301" r:id="rId32"/>
    <p:sldId id="278" r:id="rId33"/>
    <p:sldId id="302" r:id="rId34"/>
    <p:sldId id="279" r:id="rId35"/>
    <p:sldId id="303" r:id="rId36"/>
    <p:sldId id="280" r:id="rId37"/>
    <p:sldId id="304" r:id="rId38"/>
    <p:sldId id="281" r:id="rId39"/>
    <p:sldId id="305" r:id="rId40"/>
    <p:sldId id="282" r:id="rId41"/>
    <p:sldId id="306" r:id="rId42"/>
    <p:sldId id="283" r:id="rId43"/>
    <p:sldId id="307" r:id="rId44"/>
    <p:sldId id="284" r:id="rId45"/>
    <p:sldId id="308" r:id="rId46"/>
    <p:sldId id="285" r:id="rId47"/>
    <p:sldId id="309" r:id="rId48"/>
  </p:sldIdLst>
  <p:sldSz cx="9144000" cy="6858000" type="screen4x3"/>
  <p:notesSz cx="6858000" cy="9144000"/>
  <p:custDataLst>
    <p:tags r:id="rId4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00FF"/>
    <a:srgbClr val="FFFFCC"/>
    <a:srgbClr val="CCFFFF"/>
    <a:srgbClr val="FF99FF"/>
    <a:srgbClr val="FF33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60"/>
  </p:normalViewPr>
  <p:slideViewPr>
    <p:cSldViewPr>
      <p:cViewPr>
        <p:scale>
          <a:sx n="60" d="100"/>
          <a:sy n="60" d="100"/>
        </p:scale>
        <p:origin x="-3084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3BEE54-5127-4D87-9B47-1963073671A9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C16746-8796-4A0A-B604-5313B3C7E1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CF70B-9F79-47B2-B228-624EF07BC124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2776B-4317-4C94-8C40-816970DFA8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AE28B9-6620-4B1E-94F3-3716B773450C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705C7-EEBA-42D1-A93A-03B9AF81EE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0C2697E-BE04-4C79-BE90-D7C9F5AAFAFB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CC8DF3C-FAC7-461F-AC65-D12A22A7FF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DE8A42-DA96-4888-8AA0-78AEF52EB6F6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2375C-F95D-452F-B71B-BCCD5F3295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D97DF6-2726-4D70-B002-065E28F8C134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B5466-55E1-44FC-A43B-70311A0B1D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FFA8C-AEEC-437D-A36B-AFDD32BAA4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B376AE-344A-457D-9A3C-03F2CD165097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C7191C-9BA6-4041-B4F6-BB0E121B22AD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C3D374-E17F-4CAF-AB5A-E2D93DC068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8527AB-279E-4257-88DE-4792A36141CB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F4E7-0380-4BD1-B827-82979C719A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94E9611-23AA-4E10-A4C8-A51AB7355FEA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19998F9-8CA0-402E-AB46-C6DA91291D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DF59EE-48E3-4BE0-931A-4C8FE4BBC92F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3C107-4252-400B-A6D6-A9A9AA31FE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94C7194-1427-4CC1-851F-80CF81F44B25}" type="datetimeFigureOut">
              <a:rPr lang="ru-RU" smtClean="0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0267EE-BD14-40AD-85FB-25E80CB398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14.xml"/><Relationship Id="rId18" Type="http://schemas.openxmlformats.org/officeDocument/2006/relationships/slide" Target="slide7.xml"/><Relationship Id="rId26" Type="http://schemas.openxmlformats.org/officeDocument/2006/relationships/slide" Target="slide11.xml"/><Relationship Id="rId3" Type="http://schemas.openxmlformats.org/officeDocument/2006/relationships/slide" Target="slide40.xml"/><Relationship Id="rId21" Type="http://schemas.openxmlformats.org/officeDocument/2006/relationships/slide" Target="slide16.xml"/><Relationship Id="rId7" Type="http://schemas.openxmlformats.org/officeDocument/2006/relationships/slide" Target="slide28.xml"/><Relationship Id="rId12" Type="http://schemas.openxmlformats.org/officeDocument/2006/relationships/slide" Target="slide20.xml"/><Relationship Id="rId17" Type="http://schemas.openxmlformats.org/officeDocument/2006/relationships/slide" Target="slide15.xml"/><Relationship Id="rId25" Type="http://schemas.openxmlformats.org/officeDocument/2006/relationships/slide" Target="slide17.xml"/><Relationship Id="rId2" Type="http://schemas.openxmlformats.org/officeDocument/2006/relationships/slide" Target="slide38.xml"/><Relationship Id="rId16" Type="http://schemas.openxmlformats.org/officeDocument/2006/relationships/slide" Target="slide22.xml"/><Relationship Id="rId20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6.xml"/><Relationship Id="rId11" Type="http://schemas.openxmlformats.org/officeDocument/2006/relationships/slide" Target="slide30.xml"/><Relationship Id="rId24" Type="http://schemas.openxmlformats.org/officeDocument/2006/relationships/slide" Target="slide26.xml"/><Relationship Id="rId5" Type="http://schemas.openxmlformats.org/officeDocument/2006/relationships/slide" Target="slide44.xml"/><Relationship Id="rId15" Type="http://schemas.openxmlformats.org/officeDocument/2006/relationships/slide" Target="slide32.xml"/><Relationship Id="rId23" Type="http://schemas.openxmlformats.org/officeDocument/2006/relationships/slide" Target="slide36.xml"/><Relationship Id="rId10" Type="http://schemas.openxmlformats.org/officeDocument/2006/relationships/slide" Target="slide3.xml"/><Relationship Id="rId19" Type="http://schemas.openxmlformats.org/officeDocument/2006/relationships/slide" Target="slide34.xml"/><Relationship Id="rId4" Type="http://schemas.openxmlformats.org/officeDocument/2006/relationships/slide" Target="slide42.xml"/><Relationship Id="rId9" Type="http://schemas.openxmlformats.org/officeDocument/2006/relationships/slide" Target="slide13.xml"/><Relationship Id="rId14" Type="http://schemas.openxmlformats.org/officeDocument/2006/relationships/slide" Target="slide5.xml"/><Relationship Id="rId22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6350" ty="-217805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453188"/>
          </a:xfrm>
        </p:spPr>
        <p:txBody>
          <a:bodyPr/>
          <a:lstStyle/>
          <a:p>
            <a:pPr algn="r" eaLnBrk="1" hangingPunct="1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 знатоков права</a:t>
            </a:r>
            <a:b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52713"/>
            <a:ext cx="3600450" cy="420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267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589588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Прямоугольник 24"/>
          <p:cNvSpPr>
            <a:spLocks noChangeArrowheads="1"/>
          </p:cNvSpPr>
          <p:nvPr/>
        </p:nvSpPr>
        <p:spPr bwMode="auto">
          <a:xfrm>
            <a:off x="1763689" y="3068960"/>
            <a:ext cx="6840760" cy="1643063"/>
          </a:xfrm>
          <a:prstGeom prst="rect">
            <a:avLst/>
          </a:prstGeom>
          <a:solidFill>
            <a:srgbClr val="FF0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8000" b="1" dirty="0" smtClean="0">
                <a:latin typeface="Times New Roman"/>
                <a:ea typeface="Times New Roman"/>
              </a:rPr>
              <a:t>С. Михалков </a:t>
            </a:r>
            <a:endParaRPr lang="ru-RU" sz="8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277" name="TextBox 27"/>
          <p:cNvSpPr txBox="1">
            <a:spLocks noChangeArrowheads="1"/>
          </p:cNvSpPr>
          <p:nvPr/>
        </p:nvSpPr>
        <p:spPr bwMode="auto">
          <a:xfrm>
            <a:off x="2000250" y="500063"/>
            <a:ext cx="6786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279" name="Rectangle 4"/>
          <p:cNvSpPr>
            <a:spLocks noChangeArrowheads="1"/>
          </p:cNvSpPr>
          <p:nvPr/>
        </p:nvSpPr>
        <p:spPr bwMode="auto">
          <a:xfrm>
            <a:off x="0" y="0"/>
            <a:ext cx="517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900113" y="188913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300" name="TextBox 27"/>
          <p:cNvSpPr txBox="1">
            <a:spLocks noChangeArrowheads="1"/>
          </p:cNvSpPr>
          <p:nvPr/>
        </p:nvSpPr>
        <p:spPr bwMode="auto">
          <a:xfrm>
            <a:off x="2000250" y="642938"/>
            <a:ext cx="6786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04" name="TextBox 27"/>
          <p:cNvSpPr txBox="1">
            <a:spLocks noChangeArrowheads="1"/>
          </p:cNvSpPr>
          <p:nvPr/>
        </p:nvSpPr>
        <p:spPr bwMode="auto">
          <a:xfrm>
            <a:off x="3348038" y="404813"/>
            <a:ext cx="5429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Разминка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302" name="Rectangle 4"/>
          <p:cNvSpPr>
            <a:spLocks noChangeArrowheads="1"/>
          </p:cNvSpPr>
          <p:nvPr/>
        </p:nvSpPr>
        <p:spPr bwMode="auto">
          <a:xfrm>
            <a:off x="0" y="0"/>
            <a:ext cx="517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303" name="Rectangle 1"/>
          <p:cNvSpPr>
            <a:spLocks noChangeArrowheads="1"/>
          </p:cNvSpPr>
          <p:nvPr/>
        </p:nvSpPr>
        <p:spPr bwMode="auto">
          <a:xfrm>
            <a:off x="0" y="0"/>
            <a:ext cx="4349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900113" y="188913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22152" y="1700808"/>
            <a:ext cx="799236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dirty="0">
                <a:solidFill>
                  <a:prstClr val="white"/>
                </a:solidFill>
                <a:latin typeface="Times New Roman"/>
                <a:ea typeface="Times New Roman"/>
              </a:rPr>
              <a:t>Сколько раз в России принимался основной закон государства?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267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589588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1277" name="TextBox 27"/>
          <p:cNvSpPr txBox="1">
            <a:spLocks noChangeArrowheads="1"/>
          </p:cNvSpPr>
          <p:nvPr/>
        </p:nvSpPr>
        <p:spPr bwMode="auto">
          <a:xfrm>
            <a:off x="2000250" y="500063"/>
            <a:ext cx="6786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1279" name="Rectangle 4"/>
          <p:cNvSpPr>
            <a:spLocks noChangeArrowheads="1"/>
          </p:cNvSpPr>
          <p:nvPr/>
        </p:nvSpPr>
        <p:spPr bwMode="auto">
          <a:xfrm>
            <a:off x="0" y="0"/>
            <a:ext cx="517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600" b="1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en-US">
              <a:solidFill>
                <a:prstClr val="white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900113" y="188913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баллов </a:t>
            </a:r>
            <a:endParaRPr lang="ru-RU" sz="3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00063"/>
            <a:ext cx="39131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7525" y="1710068"/>
            <a:ext cx="8269287" cy="5569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3600" b="1" i="1" dirty="0">
                <a:latin typeface="Trebuchet MS"/>
              </a:rPr>
              <a:t>1918 год – Конституция РСФСР</a:t>
            </a:r>
          </a:p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3600" b="1" i="1" dirty="0">
                <a:latin typeface="Trebuchet MS"/>
              </a:rPr>
              <a:t>1924 год – Конституция СССР</a:t>
            </a:r>
          </a:p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3600" b="1" i="1" dirty="0">
                <a:latin typeface="Trebuchet MS"/>
              </a:rPr>
              <a:t>1936 год – Конституция СССР</a:t>
            </a:r>
          </a:p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3600" b="1" i="1" dirty="0">
                <a:latin typeface="Trebuchet MS"/>
              </a:rPr>
              <a:t>1977 год – Конституция СССР</a:t>
            </a:r>
          </a:p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3600" b="1" i="1" u="sng" dirty="0">
                <a:latin typeface="Trebuchet MS"/>
              </a:rPr>
              <a:t>1993 год – Конституция </a:t>
            </a:r>
            <a:r>
              <a:rPr lang="ru-RU" sz="3600" b="1" i="1" u="sng" dirty="0" smtClean="0">
                <a:latin typeface="Trebuchet MS"/>
              </a:rPr>
              <a:t> </a:t>
            </a:r>
          </a:p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3600" b="1" i="1" dirty="0" smtClean="0">
                <a:latin typeface="Trebuchet MS"/>
              </a:rPr>
              <a:t>                   </a:t>
            </a:r>
            <a:r>
              <a:rPr lang="ru-RU" sz="3600" b="1" i="1" u="sng" dirty="0" smtClean="0">
                <a:latin typeface="Trebuchet MS"/>
              </a:rPr>
              <a:t>Российской Федерации</a:t>
            </a:r>
            <a:endParaRPr lang="ru-RU" sz="3600" b="1" i="1" u="sng" dirty="0">
              <a:latin typeface="Trebuchet MS"/>
            </a:endParaRPr>
          </a:p>
          <a:p>
            <a:pPr marL="4572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endParaRPr lang="ru-RU" sz="3600" b="1" i="1" u="sng" dirty="0">
              <a:latin typeface="Trebuchet MS"/>
            </a:endParaRPr>
          </a:p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endParaRPr lang="ru-RU" sz="3600" b="1" i="1" u="sng" dirty="0"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6885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баллов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491880" y="5684335"/>
            <a:ext cx="5473229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b="1" dirty="0"/>
              <a:t>П</a:t>
            </a:r>
            <a:r>
              <a:rPr lang="ru-RU" sz="6000" b="1" dirty="0" smtClean="0"/>
              <a:t>резидент</a:t>
            </a:r>
            <a:endParaRPr lang="ru-RU" sz="6000" b="1" dirty="0"/>
          </a:p>
        </p:txBody>
      </p:sp>
      <p:sp>
        <p:nvSpPr>
          <p:cNvPr id="1434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3608" y="594928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772816"/>
            <a:ext cx="87135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dirty="0">
                <a:latin typeface="Times New Roman"/>
                <a:ea typeface="Times New Roman"/>
              </a:rPr>
              <a:t>Человек, получивший от народа право на власть. </a:t>
            </a:r>
            <a:endParaRPr lang="ru-RU" sz="5400" b="1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chemeClr val="bg1"/>
                </a:solidFill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</a:endParaRPr>
          </a:p>
        </p:txBody>
      </p:sp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2143125" y="274638"/>
            <a:ext cx="6357938" cy="7969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 баллов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500438" y="5857875"/>
            <a:ext cx="4319587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dirty="0" smtClean="0"/>
              <a:t>Гражданин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1536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589588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7016" y="1628800"/>
            <a:ext cx="88569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Arial"/>
              </a:rPr>
              <a:t>Лицо</a:t>
            </a:r>
            <a:r>
              <a:rPr lang="ru-RU" sz="5400" dirty="0">
                <a:latin typeface="Arial"/>
              </a:rPr>
              <a:t>, состоящее в устойчивой правовой связи с государством;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800" b="1" smtClean="0">
                <a:solidFill>
                  <a:schemeClr val="bg1"/>
                </a:solidFill>
                <a:latin typeface="Arial" charset="0"/>
              </a:rPr>
              <a:t>      </a:t>
            </a:r>
            <a:endParaRPr lang="ru-RU" sz="3600" b="1" smtClean="0">
              <a:solidFill>
                <a:schemeClr val="bg1"/>
              </a:solidFill>
            </a:endParaRPr>
          </a:p>
        </p:txBody>
      </p:sp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2214563" y="274638"/>
            <a:ext cx="6472237" cy="7254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 баллов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857625" y="5857875"/>
            <a:ext cx="4319588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 smtClean="0"/>
              <a:t>Республика</a:t>
            </a:r>
            <a:endParaRPr lang="ru-RU" sz="5400" b="1" dirty="0"/>
          </a:p>
        </p:txBody>
      </p:sp>
      <p:sp>
        <p:nvSpPr>
          <p:cNvPr id="16389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3608" y="5877272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988840"/>
            <a:ext cx="659392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atin typeface="Arial"/>
              </a:rPr>
              <a:t>Форма правления </a:t>
            </a:r>
            <a:endParaRPr lang="ru-RU" sz="5400" b="1" dirty="0" smtClean="0">
              <a:latin typeface="Arial"/>
            </a:endParaRPr>
          </a:p>
          <a:p>
            <a:r>
              <a:rPr lang="ru-RU" sz="5400" b="1" dirty="0" smtClean="0">
                <a:latin typeface="Arial"/>
              </a:rPr>
              <a:t>в </a:t>
            </a:r>
            <a:r>
              <a:rPr lang="ru-RU" sz="5400" b="1" dirty="0">
                <a:latin typeface="Arial"/>
              </a:rPr>
              <a:t>России?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1428750" y="274638"/>
            <a:ext cx="7258050" cy="5826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 баллов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947912" y="4898425"/>
            <a:ext cx="7196088" cy="19389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Президент, федеральное собрание, правительство, судебная власть</a:t>
            </a:r>
            <a:endParaRPr lang="ru-RU" sz="4000" b="1" dirty="0"/>
          </a:p>
        </p:txBody>
      </p:sp>
      <p:sp>
        <p:nvSpPr>
          <p:cNvPr id="1741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600" y="5877272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628800"/>
            <a:ext cx="78809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rPr>
              <a:t>Органы государственной власти</a:t>
            </a:r>
            <a:endParaRPr kumimoji="0" lang="ru-RU" sz="5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/>
          </p:cNvSpPr>
          <p:nvPr>
            <p:ph idx="1"/>
          </p:nvPr>
        </p:nvSpPr>
        <p:spPr>
          <a:xfrm flipH="1" flipV="1">
            <a:off x="8686800" y="1554163"/>
            <a:ext cx="46038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chemeClr val="bg1"/>
                </a:solidFill>
                <a:latin typeface="Arial" charset="0"/>
              </a:rPr>
              <a:t>      </a:t>
            </a:r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1714500" y="274638"/>
            <a:ext cx="6972300" cy="6540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50 баллов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905250" y="4824745"/>
            <a:ext cx="5111750" cy="17543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 smtClean="0"/>
              <a:t>Федеральное собрание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18437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600" y="6093296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124744"/>
            <a:ext cx="876548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6000" b="1" i="1" u="none" strike="noStrike" kern="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rPr>
              <a:t>Представительный</a:t>
            </a:r>
            <a:r>
              <a:rPr kumimoji="0" lang="ru-RU" sz="6000" b="1" i="1" u="none" strike="noStrike" kern="0" cap="none" spc="0" normalizeH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rPr>
              <a:t> </a:t>
            </a:r>
            <a:r>
              <a:rPr kumimoji="0" lang="ru-RU" sz="6000" b="1" i="1" u="none" strike="noStrike" kern="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rPr>
              <a:t>и законодательный орган </a:t>
            </a:r>
            <a:r>
              <a:rPr lang="ru-RU" sz="6000" b="1" i="1" kern="0" dirty="0" smtClean="0"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Российской </a:t>
            </a:r>
            <a:r>
              <a:rPr lang="ru-RU" sz="6000" b="1" i="1" kern="0" dirty="0"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Федерации </a:t>
            </a:r>
            <a:endParaRPr lang="ru-RU" sz="6000" dirty="0">
              <a:effectLst>
                <a:reflection blurRad="6350" stA="55000" endA="300" endPos="45500" dir="5400000" sy="-100000" algn="bl" rotWithShape="0"/>
              </a:effectLst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250825" y="1989138"/>
            <a:ext cx="3251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/>
            </a:r>
            <a:br>
              <a:rPr lang="ru-RU" b="1" smtClean="0">
                <a:solidFill>
                  <a:srgbClr val="FFFF00"/>
                </a:solidFill>
              </a:rPr>
            </a:br>
            <a:endParaRPr lang="ru-RU" b="1" smtClean="0">
              <a:solidFill>
                <a:srgbClr val="FFFF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00113" y="188913"/>
            <a:ext cx="2879725" cy="1368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463279"/>
            <a:ext cx="816332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 smtClean="0">
                <a:latin typeface="Arial"/>
              </a:rPr>
              <a:t>Объясните</a:t>
            </a:r>
            <a:r>
              <a:rPr lang="ru-RU" sz="5400" b="1" dirty="0">
                <a:latin typeface="Arial"/>
              </a:rPr>
              <a:t>, что </a:t>
            </a:r>
            <a:endParaRPr lang="ru-RU" sz="5400" b="1" dirty="0" smtClean="0">
              <a:latin typeface="Arial"/>
            </a:endParaRPr>
          </a:p>
          <a:p>
            <a:pPr>
              <a:defRPr/>
            </a:pPr>
            <a:r>
              <a:rPr lang="ru-RU" sz="5400" b="1" dirty="0">
                <a:latin typeface="Arial"/>
              </a:rPr>
              <a:t> </a:t>
            </a:r>
            <a:r>
              <a:rPr lang="ru-RU" sz="5400" b="1" dirty="0" smtClean="0">
                <a:latin typeface="Arial"/>
              </a:rPr>
              <a:t>                   такое </a:t>
            </a:r>
            <a:r>
              <a:rPr lang="ru-RU" sz="5400" b="1" dirty="0">
                <a:latin typeface="Arial"/>
              </a:rPr>
              <a:t>гимн?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900113" y="404813"/>
            <a:ext cx="80279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5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Правильный ответ:</a:t>
            </a:r>
          </a:p>
        </p:txBody>
      </p:sp>
      <p:sp>
        <p:nvSpPr>
          <p:cNvPr id="24580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2988" y="6092825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67271" y="2564904"/>
            <a:ext cx="560294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0D1216"/>
                </a:solidFill>
                <a:latin typeface="Arial"/>
              </a:rPr>
              <a:t>Торжественная </a:t>
            </a:r>
            <a:endParaRPr lang="ru-RU" sz="5400" b="1" dirty="0" smtClean="0">
              <a:solidFill>
                <a:srgbClr val="0D1216"/>
              </a:solidFill>
              <a:latin typeface="Arial"/>
            </a:endParaRPr>
          </a:p>
          <a:p>
            <a:pPr algn="ctr">
              <a:defRPr/>
            </a:pPr>
            <a:r>
              <a:rPr lang="ru-RU" sz="5400" b="1" dirty="0" smtClean="0">
                <a:solidFill>
                  <a:srgbClr val="0D1216"/>
                </a:solidFill>
                <a:latin typeface="Arial"/>
              </a:rPr>
              <a:t>песня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ChangeArrowheads="1"/>
          </p:cNvSpPr>
          <p:nvPr/>
        </p:nvSpPr>
        <p:spPr bwMode="auto">
          <a:xfrm>
            <a:off x="2268538" y="5516563"/>
            <a:ext cx="1296987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2" action="ppaction://hlinksldjump"/>
              </a:rPr>
              <a:t>10</a:t>
            </a:r>
            <a:endParaRPr lang="ru-RU" sz="6000"/>
          </a:p>
        </p:txBody>
      </p:sp>
      <p:sp>
        <p:nvSpPr>
          <p:cNvPr id="3075" name="Rectangle 16"/>
          <p:cNvSpPr>
            <a:spLocks noChangeArrowheads="1"/>
          </p:cNvSpPr>
          <p:nvPr/>
        </p:nvSpPr>
        <p:spPr bwMode="auto">
          <a:xfrm>
            <a:off x="107950" y="5516563"/>
            <a:ext cx="2051050" cy="122396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пределения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21"/>
          <p:cNvSpPr>
            <a:spLocks noChangeArrowheads="1"/>
          </p:cNvSpPr>
          <p:nvPr/>
        </p:nvSpPr>
        <p:spPr bwMode="auto">
          <a:xfrm>
            <a:off x="3635375" y="5516563"/>
            <a:ext cx="1296988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3" action="ppaction://hlinksldjump"/>
              </a:rPr>
              <a:t>20</a:t>
            </a:r>
            <a:endParaRPr lang="ru-RU" sz="6000"/>
          </a:p>
        </p:txBody>
      </p:sp>
      <p:sp>
        <p:nvSpPr>
          <p:cNvPr id="3077" name="Rectangle 22"/>
          <p:cNvSpPr>
            <a:spLocks noChangeArrowheads="1"/>
          </p:cNvSpPr>
          <p:nvPr/>
        </p:nvSpPr>
        <p:spPr bwMode="auto">
          <a:xfrm>
            <a:off x="5003800" y="5516563"/>
            <a:ext cx="1296988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4" action="ppaction://hlinksldjump"/>
              </a:rPr>
              <a:t>30</a:t>
            </a:r>
            <a:endParaRPr lang="ru-RU" sz="6000"/>
          </a:p>
        </p:txBody>
      </p:sp>
      <p:sp>
        <p:nvSpPr>
          <p:cNvPr id="3078" name="Rectangle 23"/>
          <p:cNvSpPr>
            <a:spLocks noChangeArrowheads="1"/>
          </p:cNvSpPr>
          <p:nvPr/>
        </p:nvSpPr>
        <p:spPr bwMode="auto">
          <a:xfrm>
            <a:off x="6372225" y="5516563"/>
            <a:ext cx="1296988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5" action="ppaction://hlinksldjump"/>
              </a:rPr>
              <a:t>40</a:t>
            </a:r>
            <a:endParaRPr lang="ru-RU" sz="6000"/>
          </a:p>
        </p:txBody>
      </p:sp>
      <p:sp>
        <p:nvSpPr>
          <p:cNvPr id="3079" name="Rectangle 24"/>
          <p:cNvSpPr>
            <a:spLocks noChangeArrowheads="1"/>
          </p:cNvSpPr>
          <p:nvPr/>
        </p:nvSpPr>
        <p:spPr bwMode="auto">
          <a:xfrm>
            <a:off x="7740650" y="5516563"/>
            <a:ext cx="1296988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6" action="ppaction://hlinksldjump"/>
              </a:rPr>
              <a:t>50</a:t>
            </a:r>
            <a:endParaRPr lang="ru-RU" sz="6000"/>
          </a:p>
        </p:txBody>
      </p:sp>
      <p:sp>
        <p:nvSpPr>
          <p:cNvPr id="3080" name="Rectangle 25"/>
          <p:cNvSpPr>
            <a:spLocks noChangeArrowheads="1"/>
          </p:cNvSpPr>
          <p:nvPr/>
        </p:nvSpPr>
        <p:spPr bwMode="auto">
          <a:xfrm>
            <a:off x="107950" y="115888"/>
            <a:ext cx="2051050" cy="122396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1" name="Rectangle 26"/>
          <p:cNvSpPr>
            <a:spLocks noChangeArrowheads="1"/>
          </p:cNvSpPr>
          <p:nvPr/>
        </p:nvSpPr>
        <p:spPr bwMode="auto">
          <a:xfrm>
            <a:off x="107950" y="1412875"/>
            <a:ext cx="2051050" cy="122396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Одна голова 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хорошо, а вместе 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лучше</a:t>
            </a:r>
          </a:p>
        </p:txBody>
      </p:sp>
      <p:sp>
        <p:nvSpPr>
          <p:cNvPr id="3082" name="Rectangle 27"/>
          <p:cNvSpPr>
            <a:spLocks noChangeArrowheads="1"/>
          </p:cNvSpPr>
          <p:nvPr/>
        </p:nvSpPr>
        <p:spPr bwMode="auto">
          <a:xfrm>
            <a:off x="107950" y="2781300"/>
            <a:ext cx="2051050" cy="122396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имволы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государства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3" name="Rectangle 28"/>
          <p:cNvSpPr>
            <a:spLocks noChangeArrowheads="1"/>
          </p:cNvSpPr>
          <p:nvPr/>
        </p:nvSpPr>
        <p:spPr bwMode="auto">
          <a:xfrm>
            <a:off x="107950" y="4149725"/>
            <a:ext cx="2051050" cy="122396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Уголовная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статья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4" name="Rectangle 29"/>
          <p:cNvSpPr>
            <a:spLocks noChangeArrowheads="1"/>
          </p:cNvSpPr>
          <p:nvPr/>
        </p:nvSpPr>
        <p:spPr bwMode="auto">
          <a:xfrm>
            <a:off x="2268538" y="4149725"/>
            <a:ext cx="1296987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7" action="ppaction://hlinksldjump"/>
              </a:rPr>
              <a:t>10</a:t>
            </a:r>
            <a:endParaRPr lang="ru-RU" sz="6000"/>
          </a:p>
        </p:txBody>
      </p:sp>
      <p:sp>
        <p:nvSpPr>
          <p:cNvPr id="3085" name="Rectangle 30"/>
          <p:cNvSpPr>
            <a:spLocks noChangeArrowheads="1"/>
          </p:cNvSpPr>
          <p:nvPr/>
        </p:nvSpPr>
        <p:spPr bwMode="auto">
          <a:xfrm>
            <a:off x="2268538" y="2781300"/>
            <a:ext cx="1296987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8" action="ppaction://hlinksldjump"/>
              </a:rPr>
              <a:t>10</a:t>
            </a:r>
            <a:endParaRPr lang="ru-RU" sz="6000"/>
          </a:p>
        </p:txBody>
      </p:sp>
      <p:sp>
        <p:nvSpPr>
          <p:cNvPr id="3086" name="Rectangle 31"/>
          <p:cNvSpPr>
            <a:spLocks noChangeArrowheads="1"/>
          </p:cNvSpPr>
          <p:nvPr/>
        </p:nvSpPr>
        <p:spPr bwMode="auto">
          <a:xfrm>
            <a:off x="2268538" y="1412875"/>
            <a:ext cx="1296987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9" action="ppaction://hlinksldjump"/>
              </a:rPr>
              <a:t>10</a:t>
            </a:r>
            <a:endParaRPr lang="ru-RU" sz="6000"/>
          </a:p>
        </p:txBody>
      </p:sp>
      <p:sp>
        <p:nvSpPr>
          <p:cNvPr id="3087" name="Rectangle 32"/>
          <p:cNvSpPr>
            <a:spLocks noChangeArrowheads="1"/>
          </p:cNvSpPr>
          <p:nvPr/>
        </p:nvSpPr>
        <p:spPr bwMode="auto">
          <a:xfrm>
            <a:off x="2268538" y="115888"/>
            <a:ext cx="1296987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0" action="ppaction://hlinksldjump"/>
              </a:rPr>
              <a:t>10</a:t>
            </a:r>
            <a:endParaRPr lang="ru-RU" sz="6000"/>
          </a:p>
        </p:txBody>
      </p:sp>
      <p:sp>
        <p:nvSpPr>
          <p:cNvPr id="3088" name="Rectangle 33"/>
          <p:cNvSpPr>
            <a:spLocks noChangeArrowheads="1"/>
          </p:cNvSpPr>
          <p:nvPr/>
        </p:nvSpPr>
        <p:spPr bwMode="auto">
          <a:xfrm>
            <a:off x="3635375" y="4149725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1" action="ppaction://hlinksldjump"/>
              </a:rPr>
              <a:t>20</a:t>
            </a:r>
            <a:endParaRPr lang="ru-RU" sz="6000"/>
          </a:p>
        </p:txBody>
      </p:sp>
      <p:sp>
        <p:nvSpPr>
          <p:cNvPr id="3089" name="Rectangle 34"/>
          <p:cNvSpPr>
            <a:spLocks noChangeArrowheads="1"/>
          </p:cNvSpPr>
          <p:nvPr/>
        </p:nvSpPr>
        <p:spPr bwMode="auto">
          <a:xfrm>
            <a:off x="3635375" y="2781300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2" action="ppaction://hlinksldjump"/>
              </a:rPr>
              <a:t>20</a:t>
            </a:r>
            <a:endParaRPr lang="ru-RU" sz="6000"/>
          </a:p>
        </p:txBody>
      </p:sp>
      <p:sp>
        <p:nvSpPr>
          <p:cNvPr id="3090" name="Rectangle 35"/>
          <p:cNvSpPr>
            <a:spLocks noChangeArrowheads="1"/>
          </p:cNvSpPr>
          <p:nvPr/>
        </p:nvSpPr>
        <p:spPr bwMode="auto">
          <a:xfrm>
            <a:off x="3635375" y="1412875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3" action="ppaction://hlinksldjump"/>
              </a:rPr>
              <a:t>20</a:t>
            </a:r>
            <a:endParaRPr lang="ru-RU" sz="6000"/>
          </a:p>
        </p:txBody>
      </p:sp>
      <p:sp>
        <p:nvSpPr>
          <p:cNvPr id="3091" name="Rectangle 36"/>
          <p:cNvSpPr>
            <a:spLocks noChangeArrowheads="1"/>
          </p:cNvSpPr>
          <p:nvPr/>
        </p:nvSpPr>
        <p:spPr bwMode="auto">
          <a:xfrm>
            <a:off x="3635375" y="115888"/>
            <a:ext cx="1296988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4" action="ppaction://hlinksldjump"/>
              </a:rPr>
              <a:t>20</a:t>
            </a:r>
            <a:endParaRPr lang="ru-RU" sz="6000"/>
          </a:p>
        </p:txBody>
      </p:sp>
      <p:sp>
        <p:nvSpPr>
          <p:cNvPr id="3092" name="Rectangle 37"/>
          <p:cNvSpPr>
            <a:spLocks noChangeArrowheads="1"/>
          </p:cNvSpPr>
          <p:nvPr/>
        </p:nvSpPr>
        <p:spPr bwMode="auto">
          <a:xfrm>
            <a:off x="5003800" y="4149725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5" action="ppaction://hlinksldjump"/>
              </a:rPr>
              <a:t>30</a:t>
            </a:r>
            <a:endParaRPr lang="ru-RU" sz="6000"/>
          </a:p>
        </p:txBody>
      </p:sp>
      <p:sp>
        <p:nvSpPr>
          <p:cNvPr id="3093" name="Rectangle 38"/>
          <p:cNvSpPr>
            <a:spLocks noChangeArrowheads="1"/>
          </p:cNvSpPr>
          <p:nvPr/>
        </p:nvSpPr>
        <p:spPr bwMode="auto">
          <a:xfrm>
            <a:off x="5003800" y="2781300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6" action="ppaction://hlinksldjump"/>
              </a:rPr>
              <a:t>30</a:t>
            </a:r>
            <a:endParaRPr lang="ru-RU" sz="6000"/>
          </a:p>
        </p:txBody>
      </p:sp>
      <p:sp>
        <p:nvSpPr>
          <p:cNvPr id="3094" name="Rectangle 39"/>
          <p:cNvSpPr>
            <a:spLocks noChangeArrowheads="1"/>
          </p:cNvSpPr>
          <p:nvPr/>
        </p:nvSpPr>
        <p:spPr bwMode="auto">
          <a:xfrm>
            <a:off x="5003800" y="1412875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7" action="ppaction://hlinksldjump"/>
              </a:rPr>
              <a:t>30</a:t>
            </a:r>
            <a:endParaRPr lang="ru-RU" sz="6000"/>
          </a:p>
        </p:txBody>
      </p:sp>
      <p:sp>
        <p:nvSpPr>
          <p:cNvPr id="3095" name="Rectangle 40"/>
          <p:cNvSpPr>
            <a:spLocks noChangeArrowheads="1"/>
          </p:cNvSpPr>
          <p:nvPr/>
        </p:nvSpPr>
        <p:spPr bwMode="auto">
          <a:xfrm>
            <a:off x="5003800" y="115888"/>
            <a:ext cx="1296988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8" action="ppaction://hlinksldjump"/>
              </a:rPr>
              <a:t>30</a:t>
            </a:r>
            <a:endParaRPr lang="ru-RU" sz="6000"/>
          </a:p>
        </p:txBody>
      </p:sp>
      <p:sp>
        <p:nvSpPr>
          <p:cNvPr id="3096" name="Rectangle 41"/>
          <p:cNvSpPr>
            <a:spLocks noChangeArrowheads="1"/>
          </p:cNvSpPr>
          <p:nvPr/>
        </p:nvSpPr>
        <p:spPr bwMode="auto">
          <a:xfrm>
            <a:off x="6372225" y="4149725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19" action="ppaction://hlinksldjump"/>
              </a:rPr>
              <a:t>40</a:t>
            </a:r>
            <a:endParaRPr lang="ru-RU" sz="6000"/>
          </a:p>
        </p:txBody>
      </p:sp>
      <p:sp>
        <p:nvSpPr>
          <p:cNvPr id="3097" name="Rectangle 42"/>
          <p:cNvSpPr>
            <a:spLocks noChangeArrowheads="1"/>
          </p:cNvSpPr>
          <p:nvPr/>
        </p:nvSpPr>
        <p:spPr bwMode="auto">
          <a:xfrm>
            <a:off x="6372225" y="2781300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20" action="ppaction://hlinksldjump"/>
              </a:rPr>
              <a:t>40</a:t>
            </a:r>
            <a:endParaRPr lang="ru-RU" sz="6000"/>
          </a:p>
        </p:txBody>
      </p:sp>
      <p:sp>
        <p:nvSpPr>
          <p:cNvPr id="3098" name="Rectangle 43"/>
          <p:cNvSpPr>
            <a:spLocks noChangeArrowheads="1"/>
          </p:cNvSpPr>
          <p:nvPr/>
        </p:nvSpPr>
        <p:spPr bwMode="auto">
          <a:xfrm>
            <a:off x="6372225" y="1412875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21" action="ppaction://hlinksldjump"/>
              </a:rPr>
              <a:t>40</a:t>
            </a:r>
            <a:endParaRPr lang="ru-RU" sz="6000"/>
          </a:p>
        </p:txBody>
      </p:sp>
      <p:sp>
        <p:nvSpPr>
          <p:cNvPr id="3099" name="Rectangle 44"/>
          <p:cNvSpPr>
            <a:spLocks noChangeArrowheads="1"/>
          </p:cNvSpPr>
          <p:nvPr/>
        </p:nvSpPr>
        <p:spPr bwMode="auto">
          <a:xfrm>
            <a:off x="6372225" y="115888"/>
            <a:ext cx="1296988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22" action="ppaction://hlinksldjump"/>
              </a:rPr>
              <a:t>40</a:t>
            </a:r>
            <a:endParaRPr lang="ru-RU" sz="6000"/>
          </a:p>
        </p:txBody>
      </p:sp>
      <p:sp>
        <p:nvSpPr>
          <p:cNvPr id="3100" name="Rectangle 45"/>
          <p:cNvSpPr>
            <a:spLocks noChangeArrowheads="1"/>
          </p:cNvSpPr>
          <p:nvPr/>
        </p:nvSpPr>
        <p:spPr bwMode="auto">
          <a:xfrm>
            <a:off x="7740650" y="4149725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23" action="ppaction://hlinksldjump"/>
              </a:rPr>
              <a:t>50</a:t>
            </a:r>
            <a:endParaRPr lang="ru-RU" sz="6000"/>
          </a:p>
        </p:txBody>
      </p:sp>
      <p:sp>
        <p:nvSpPr>
          <p:cNvPr id="3101" name="Rectangle 46"/>
          <p:cNvSpPr>
            <a:spLocks noChangeArrowheads="1"/>
          </p:cNvSpPr>
          <p:nvPr/>
        </p:nvSpPr>
        <p:spPr bwMode="auto">
          <a:xfrm>
            <a:off x="7740650" y="2781300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24" action="ppaction://hlinksldjump"/>
              </a:rPr>
              <a:t>50</a:t>
            </a:r>
            <a:endParaRPr lang="ru-RU" sz="6000"/>
          </a:p>
        </p:txBody>
      </p:sp>
      <p:sp>
        <p:nvSpPr>
          <p:cNvPr id="3102" name="Rectangle 47"/>
          <p:cNvSpPr>
            <a:spLocks noChangeArrowheads="1"/>
          </p:cNvSpPr>
          <p:nvPr/>
        </p:nvSpPr>
        <p:spPr bwMode="auto">
          <a:xfrm>
            <a:off x="7740650" y="1412875"/>
            <a:ext cx="1296988" cy="1223963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25" action="ppaction://hlinksldjump"/>
              </a:rPr>
              <a:t>50</a:t>
            </a:r>
            <a:endParaRPr lang="ru-RU" sz="6000"/>
          </a:p>
        </p:txBody>
      </p:sp>
      <p:sp>
        <p:nvSpPr>
          <p:cNvPr id="3103" name="Rectangle 48"/>
          <p:cNvSpPr>
            <a:spLocks noChangeArrowheads="1"/>
          </p:cNvSpPr>
          <p:nvPr/>
        </p:nvSpPr>
        <p:spPr bwMode="auto">
          <a:xfrm>
            <a:off x="7740650" y="115888"/>
            <a:ext cx="1296988" cy="1223962"/>
          </a:xfrm>
          <a:prstGeom prst="rect">
            <a:avLst/>
          </a:prstGeom>
          <a:solidFill>
            <a:srgbClr val="E6F33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hlinkClick r:id="rId26" action="ppaction://hlinksldjump"/>
              </a:rPr>
              <a:t>50</a:t>
            </a:r>
            <a:endParaRPr lang="ru-RU" sz="6000"/>
          </a:p>
        </p:txBody>
      </p:sp>
      <p:sp>
        <p:nvSpPr>
          <p:cNvPr id="3104" name="AutoShape 4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1763713" y="6354763"/>
            <a:ext cx="576262" cy="503237"/>
          </a:xfrm>
          <a:prstGeom prst="star16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/>
          </p:cNvSpPr>
          <p:nvPr>
            <p:ph idx="1"/>
          </p:nvPr>
        </p:nvSpPr>
        <p:spPr>
          <a:xfrm flipH="1" flipV="1">
            <a:off x="1096963" y="6210300"/>
            <a:ext cx="46037" cy="460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      </a:t>
            </a:r>
          </a:p>
        </p:txBody>
      </p:sp>
      <p:sp>
        <p:nvSpPr>
          <p:cNvPr id="6" name="Овал 5"/>
          <p:cNvSpPr/>
          <p:nvPr/>
        </p:nvSpPr>
        <p:spPr>
          <a:xfrm>
            <a:off x="900113" y="188913"/>
            <a:ext cx="2879725" cy="1368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844824"/>
            <a:ext cx="8903591" cy="36317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latin typeface="Arial"/>
              </a:rPr>
              <a:t>На гербе России </a:t>
            </a:r>
            <a:r>
              <a:rPr lang="ru-RU" sz="4400" b="1" dirty="0" smtClean="0">
                <a:latin typeface="Arial"/>
              </a:rPr>
              <a:t>орел держит</a:t>
            </a:r>
          </a:p>
          <a:p>
            <a:pPr>
              <a:defRPr/>
            </a:pPr>
            <a:r>
              <a:rPr lang="ru-RU" sz="4400" b="1" dirty="0" smtClean="0">
                <a:latin typeface="Arial"/>
              </a:rPr>
              <a:t>на </a:t>
            </a:r>
            <a:r>
              <a:rPr lang="ru-RU" sz="4400" b="1" dirty="0">
                <a:latin typeface="Arial"/>
              </a:rPr>
              <a:t>груди щит с </a:t>
            </a:r>
            <a:r>
              <a:rPr lang="ru-RU" sz="4400" b="1" dirty="0" smtClean="0">
                <a:latin typeface="Arial"/>
              </a:rPr>
              <a:t>изображением</a:t>
            </a:r>
          </a:p>
          <a:p>
            <a:pPr>
              <a:defRPr/>
            </a:pPr>
            <a:r>
              <a:rPr lang="ru-RU" sz="4400" b="1" dirty="0" smtClean="0">
                <a:latin typeface="Arial"/>
              </a:rPr>
              <a:t>всадника</a:t>
            </a:r>
            <a:r>
              <a:rPr lang="ru-RU" sz="4400" b="1" dirty="0">
                <a:latin typeface="Arial"/>
              </a:rPr>
              <a:t>. В 1727 </a:t>
            </a:r>
            <a:r>
              <a:rPr lang="ru-RU" sz="4400" b="1" dirty="0" smtClean="0">
                <a:latin typeface="Arial"/>
              </a:rPr>
              <a:t>году этот</a:t>
            </a:r>
          </a:p>
          <a:p>
            <a:pPr>
              <a:defRPr/>
            </a:pPr>
            <a:r>
              <a:rPr lang="ru-RU" sz="4400" b="1" dirty="0" smtClean="0">
                <a:latin typeface="Arial"/>
              </a:rPr>
              <a:t> </a:t>
            </a:r>
            <a:r>
              <a:rPr lang="ru-RU" sz="4400" b="1" dirty="0">
                <a:latin typeface="Arial"/>
              </a:rPr>
              <a:t>всадник официально </a:t>
            </a:r>
            <a:r>
              <a:rPr lang="ru-RU" sz="4400" b="1" dirty="0" smtClean="0">
                <a:latin typeface="Arial"/>
              </a:rPr>
              <a:t>получил</a:t>
            </a:r>
          </a:p>
          <a:p>
            <a:pPr>
              <a:defRPr/>
            </a:pPr>
            <a:r>
              <a:rPr lang="ru-RU" sz="4400" b="1" dirty="0" smtClean="0">
                <a:latin typeface="Arial"/>
              </a:rPr>
              <a:t> </a:t>
            </a:r>
            <a:r>
              <a:rPr lang="ru-RU" sz="4400" b="1" dirty="0">
                <a:latin typeface="Arial"/>
              </a:rPr>
              <a:t>имя. К</a:t>
            </a:r>
            <a:r>
              <a:rPr lang="ru-RU" sz="4400" b="1" dirty="0" smtClean="0">
                <a:latin typeface="Arial"/>
              </a:rPr>
              <a:t>то </a:t>
            </a:r>
            <a:r>
              <a:rPr lang="ru-RU" sz="4400" b="1" dirty="0">
                <a:latin typeface="Arial"/>
              </a:rPr>
              <a:t>изображен на щите?</a:t>
            </a:r>
            <a:r>
              <a:rPr lang="ru-RU" sz="5400" dirty="0">
                <a:solidFill>
                  <a:srgbClr val="0D1216"/>
                </a:solidFill>
                <a:latin typeface="Arial"/>
              </a:rPr>
              <a:t> 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1"/>
          <p:cNvSpPr>
            <a:spLocks noChangeArrowheads="1"/>
          </p:cNvSpPr>
          <p:nvPr/>
        </p:nvSpPr>
        <p:spPr bwMode="auto">
          <a:xfrm>
            <a:off x="755650" y="430213"/>
            <a:ext cx="80279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5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Правильный ответ:</a:t>
            </a:r>
          </a:p>
        </p:txBody>
      </p:sp>
      <p:sp>
        <p:nvSpPr>
          <p:cNvPr id="29700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2988" y="6021388"/>
            <a:ext cx="1081087" cy="557212"/>
          </a:xfrm>
          <a:prstGeom prst="leftArrow">
            <a:avLst>
              <a:gd name="adj1" fmla="val 50000"/>
              <a:gd name="adj2" fmla="val 503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2679" y="2204864"/>
            <a:ext cx="7770717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0D1216"/>
                </a:solidFill>
                <a:latin typeface="Arial"/>
              </a:rPr>
              <a:t>Святой </a:t>
            </a:r>
            <a:endParaRPr lang="ru-RU" sz="5400" b="1" dirty="0" smtClean="0">
              <a:solidFill>
                <a:srgbClr val="0D1216"/>
              </a:solidFill>
              <a:latin typeface="Arial"/>
            </a:endParaRPr>
          </a:p>
          <a:p>
            <a:pPr algn="ctr">
              <a:defRPr/>
            </a:pPr>
            <a:r>
              <a:rPr lang="ru-RU" sz="5400" b="1" dirty="0" smtClean="0">
                <a:solidFill>
                  <a:srgbClr val="0D1216"/>
                </a:solidFill>
                <a:latin typeface="Arial"/>
              </a:rPr>
              <a:t>Георгий-Победоносец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900113" y="188913"/>
            <a:ext cx="2879725" cy="1368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204864"/>
            <a:ext cx="87816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Arial"/>
              </a:rPr>
              <a:t>Что означает слово «герб</a:t>
            </a:r>
            <a:r>
              <a:rPr lang="ru-RU" sz="4800" b="1" dirty="0" smtClean="0">
                <a:latin typeface="Arial"/>
              </a:rPr>
              <a:t>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1116013" y="476250"/>
            <a:ext cx="80279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5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Правильный ответ:</a:t>
            </a:r>
          </a:p>
        </p:txBody>
      </p:sp>
      <p:sp>
        <p:nvSpPr>
          <p:cNvPr id="35844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661025"/>
            <a:ext cx="1223963" cy="792163"/>
          </a:xfrm>
          <a:prstGeom prst="leftArrow">
            <a:avLst>
              <a:gd name="adj1" fmla="val 50000"/>
              <a:gd name="adj2" fmla="val 502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37123" y="2852936"/>
            <a:ext cx="6837385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800" b="1" dirty="0">
                <a:solidFill>
                  <a:schemeClr val="bg1"/>
                </a:solidFill>
                <a:latin typeface="Arial"/>
              </a:rPr>
              <a:t>Н</a:t>
            </a:r>
            <a:r>
              <a:rPr lang="ru-RU" sz="8800" b="1" dirty="0" smtClean="0">
                <a:solidFill>
                  <a:schemeClr val="bg1"/>
                </a:solidFill>
                <a:latin typeface="Arial"/>
              </a:rPr>
              <a:t>аследство</a:t>
            </a:r>
            <a:endParaRPr lang="ru-RU" sz="8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2990" y="1557338"/>
            <a:ext cx="8579913" cy="5078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latin typeface="Arial"/>
              </a:rPr>
              <a:t>Назовите правильное </a:t>
            </a:r>
            <a:endParaRPr lang="ru-RU" sz="5400" b="1" dirty="0" smtClean="0">
              <a:latin typeface="Arial"/>
            </a:endParaRPr>
          </a:p>
          <a:p>
            <a:pPr>
              <a:defRPr/>
            </a:pPr>
            <a:r>
              <a:rPr lang="ru-RU" sz="5400" b="1" dirty="0">
                <a:latin typeface="Arial"/>
              </a:rPr>
              <a:t>р</a:t>
            </a:r>
            <a:r>
              <a:rPr lang="ru-RU" sz="5400" b="1" dirty="0" smtClean="0">
                <a:latin typeface="Arial"/>
              </a:rPr>
              <a:t>асположение цветов </a:t>
            </a:r>
          </a:p>
          <a:p>
            <a:pPr>
              <a:defRPr/>
            </a:pPr>
            <a:r>
              <a:rPr lang="ru-RU" sz="5400" b="1" dirty="0" smtClean="0">
                <a:latin typeface="Arial"/>
              </a:rPr>
              <a:t>нашего </a:t>
            </a:r>
            <a:r>
              <a:rPr lang="ru-RU" sz="5400" b="1" dirty="0">
                <a:latin typeface="Arial"/>
              </a:rPr>
              <a:t>флага, начиная </a:t>
            </a:r>
            <a:endParaRPr lang="ru-RU" sz="5400" b="1" dirty="0" smtClean="0">
              <a:latin typeface="Arial"/>
            </a:endParaRPr>
          </a:p>
          <a:p>
            <a:pPr>
              <a:defRPr/>
            </a:pPr>
            <a:r>
              <a:rPr lang="ru-RU" sz="5400" b="1" dirty="0" smtClean="0">
                <a:latin typeface="Arial"/>
              </a:rPr>
              <a:t>с </a:t>
            </a:r>
            <a:r>
              <a:rPr lang="ru-RU" sz="5400" b="1" dirty="0">
                <a:latin typeface="Arial"/>
              </a:rPr>
              <a:t>нижней полосы? </a:t>
            </a:r>
            <a:endParaRPr lang="ru-RU" sz="5400" b="1" dirty="0" smtClean="0">
              <a:latin typeface="Arial"/>
            </a:endParaRPr>
          </a:p>
          <a:p>
            <a:pPr>
              <a:defRPr/>
            </a:pPr>
            <a:r>
              <a:rPr lang="ru-RU" sz="5400" b="1" dirty="0" smtClean="0">
                <a:latin typeface="Arial"/>
              </a:rPr>
              <a:t>Что </a:t>
            </a:r>
            <a:r>
              <a:rPr lang="ru-RU" sz="5400" b="1" dirty="0">
                <a:latin typeface="Arial"/>
              </a:rPr>
              <a:t>обозначает каждый </a:t>
            </a:r>
            <a:endParaRPr lang="ru-RU" sz="5400" b="1" dirty="0" smtClean="0">
              <a:latin typeface="Arial"/>
            </a:endParaRPr>
          </a:p>
          <a:p>
            <a:pPr>
              <a:defRPr/>
            </a:pPr>
            <a:r>
              <a:rPr lang="ru-RU" sz="5400" b="1" dirty="0" smtClean="0">
                <a:latin typeface="Arial"/>
              </a:rPr>
              <a:t>цвет на </a:t>
            </a:r>
            <a:r>
              <a:rPr lang="ru-RU" sz="5400" b="1" dirty="0">
                <a:latin typeface="Arial"/>
              </a:rPr>
              <a:t>флаге </a:t>
            </a:r>
            <a:r>
              <a:rPr lang="ru-RU" sz="5400" b="1" dirty="0" smtClean="0">
                <a:latin typeface="Arial"/>
              </a:rPr>
              <a:t>России.</a:t>
            </a:r>
          </a:p>
        </p:txBody>
      </p:sp>
      <p:sp>
        <p:nvSpPr>
          <p:cNvPr id="9" name="Овал 8"/>
          <p:cNvSpPr/>
          <p:nvPr/>
        </p:nvSpPr>
        <p:spPr>
          <a:xfrm>
            <a:off x="900113" y="188913"/>
            <a:ext cx="2879725" cy="1368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/>
          </p:cNvSpPr>
          <p:nvPr/>
        </p:nvSpPr>
        <p:spPr bwMode="auto">
          <a:xfrm>
            <a:off x="1116013" y="476250"/>
            <a:ext cx="80279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5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Правильный ответ:</a:t>
            </a:r>
          </a:p>
        </p:txBody>
      </p:sp>
      <p:sp>
        <p:nvSpPr>
          <p:cNvPr id="4301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661025"/>
            <a:ext cx="1223963" cy="792163"/>
          </a:xfrm>
          <a:prstGeom prst="leftArrow">
            <a:avLst>
              <a:gd name="adj1" fmla="val 50000"/>
              <a:gd name="adj2" fmla="val 502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83531" y="2097948"/>
            <a:ext cx="738095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Arial"/>
              </a:rPr>
              <a:t>Красный, синий, </a:t>
            </a: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белый;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Белая </a:t>
            </a:r>
            <a:r>
              <a:rPr lang="ru-RU" sz="3200" b="1" dirty="0">
                <a:solidFill>
                  <a:schemeClr val="bg1"/>
                </a:solidFill>
                <a:latin typeface="Arial"/>
              </a:rPr>
              <a:t>- свобода, откровенность, благородство. 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Синяя </a:t>
            </a:r>
            <a:r>
              <a:rPr lang="ru-RU" sz="3200" b="1" dirty="0">
                <a:solidFill>
                  <a:schemeClr val="bg1"/>
                </a:solidFill>
                <a:latin typeface="Arial"/>
              </a:rPr>
              <a:t>- Богородица, верность, честность. 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Красная </a:t>
            </a:r>
            <a:r>
              <a:rPr lang="ru-RU" sz="3200" b="1" dirty="0">
                <a:solidFill>
                  <a:schemeClr val="bg1"/>
                </a:solidFill>
                <a:latin typeface="Arial"/>
              </a:rPr>
              <a:t>- </a:t>
            </a:r>
            <a:r>
              <a:rPr lang="ru-RU" sz="3200" b="1" dirty="0" err="1">
                <a:solidFill>
                  <a:schemeClr val="bg1"/>
                </a:solidFill>
                <a:latin typeface="Arial"/>
              </a:rPr>
              <a:t>державность</a:t>
            </a:r>
            <a:r>
              <a:rPr lang="ru-RU" sz="3200" b="1" dirty="0">
                <a:solidFill>
                  <a:schemeClr val="bg1"/>
                </a:solidFill>
                <a:latin typeface="Arial"/>
              </a:rPr>
              <a:t>, мужество, смелость, </a:t>
            </a: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любовь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900113" y="188913"/>
            <a:ext cx="2879725" cy="1368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844824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Arial"/>
              </a:rPr>
              <a:t>Где изображается государственный герб Российской Федерации?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1116013" y="476250"/>
            <a:ext cx="80279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5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Правильный ответ:</a:t>
            </a:r>
          </a:p>
        </p:txBody>
      </p:sp>
      <p:sp>
        <p:nvSpPr>
          <p:cNvPr id="50179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661025"/>
            <a:ext cx="1223963" cy="792163"/>
          </a:xfrm>
          <a:prstGeom prst="leftArrow">
            <a:avLst>
              <a:gd name="adj1" fmla="val 50000"/>
              <a:gd name="adj2" fmla="val 502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628800"/>
            <a:ext cx="662473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Arial"/>
              </a:rPr>
              <a:t>На паспорте, свидетельстве </a:t>
            </a:r>
            <a:endParaRPr lang="ru-RU" sz="3200" b="1" dirty="0" smtClean="0">
              <a:solidFill>
                <a:schemeClr val="bg1"/>
              </a:solidFill>
              <a:latin typeface="Arial"/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о </a:t>
            </a:r>
            <a:r>
              <a:rPr lang="ru-RU" sz="3200" b="1" dirty="0">
                <a:solidFill>
                  <a:schemeClr val="bg1"/>
                </a:solidFill>
                <a:latin typeface="Arial"/>
              </a:rPr>
              <a:t>рождении</a:t>
            </a: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,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ru-RU" sz="3200" b="1" dirty="0">
                <a:solidFill>
                  <a:schemeClr val="bg1"/>
                </a:solidFill>
                <a:latin typeface="Arial"/>
              </a:rPr>
              <a:t>аттестатах об </a:t>
            </a: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окончании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ru-RU" sz="3200" b="1" dirty="0">
                <a:solidFill>
                  <a:schemeClr val="bg1"/>
                </a:solidFill>
                <a:latin typeface="Arial"/>
              </a:rPr>
              <a:t>школы</a:t>
            </a: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,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ru-RU" sz="3200" b="1" dirty="0">
                <a:solidFill>
                  <a:schemeClr val="bg1"/>
                </a:solidFill>
                <a:latin typeface="Arial"/>
              </a:rPr>
              <a:t>вузовских дипломах, </a:t>
            </a:r>
            <a:endParaRPr lang="ru-RU" sz="3200" b="1" dirty="0" smtClean="0">
              <a:solidFill>
                <a:schemeClr val="bg1"/>
              </a:solidFill>
              <a:latin typeface="Arial"/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правительственных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наградах</a:t>
            </a:r>
            <a:r>
              <a:rPr lang="ru-RU" sz="3200" b="1" dirty="0">
                <a:solidFill>
                  <a:schemeClr val="bg1"/>
                </a:solidFill>
                <a:latin typeface="Arial"/>
              </a:rPr>
              <a:t>, знаменах, печатях, </a:t>
            </a:r>
            <a:endParaRPr lang="ru-RU" sz="3200" b="1" dirty="0" smtClean="0">
              <a:solidFill>
                <a:schemeClr val="bg1"/>
              </a:solidFill>
              <a:latin typeface="Arial"/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Arial"/>
              </a:rPr>
              <a:t>денежных знаках.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/>
          </p:cNvSpPr>
          <p:nvPr>
            <p:ph idx="1"/>
          </p:nvPr>
        </p:nvSpPr>
        <p:spPr>
          <a:xfrm>
            <a:off x="827584" y="1700808"/>
            <a:ext cx="7993062" cy="42148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sz="4400" b="1" dirty="0" smtClean="0">
                <a:latin typeface="Arial"/>
              </a:rPr>
              <a:t>Подростки, пока никого не было в классе, вытащили из сумки одноклассника деньги</a:t>
            </a:r>
            <a:r>
              <a:rPr lang="ru-RU" dirty="0" smtClean="0">
                <a:solidFill>
                  <a:srgbClr val="2C3B49"/>
                </a:solidFill>
                <a:latin typeface="Arial"/>
              </a:rPr>
              <a:t>.</a:t>
            </a:r>
          </a:p>
        </p:txBody>
      </p:sp>
      <p:sp>
        <p:nvSpPr>
          <p:cNvPr id="51202" name="Rectangle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7258050" cy="6540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/>
          </p:cNvSpPr>
          <p:nvPr>
            <p:ph idx="1"/>
          </p:nvPr>
        </p:nvSpPr>
        <p:spPr>
          <a:xfrm>
            <a:off x="1071563" y="1143000"/>
            <a:ext cx="7715250" cy="42148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chemeClr val="bg1"/>
                </a:solidFill>
              </a:rPr>
              <a:t>         </a:t>
            </a:r>
            <a:endParaRPr lang="ru-RU" sz="6000" smtClean="0">
              <a:solidFill>
                <a:schemeClr val="bg1"/>
              </a:solidFill>
            </a:endParaRPr>
          </a:p>
        </p:txBody>
      </p:sp>
      <p:sp>
        <p:nvSpPr>
          <p:cNvPr id="52226" name="Rectangle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7258050" cy="6540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баллов</a:t>
            </a:r>
          </a:p>
        </p:txBody>
      </p:sp>
      <p:sp>
        <p:nvSpPr>
          <p:cNvPr id="52228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2988" y="616585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143250" y="2564904"/>
            <a:ext cx="4325938" cy="144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b="1" dirty="0" smtClean="0"/>
              <a:t>Кража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92081" y="463496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463" y="0"/>
            <a:ext cx="18473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47584"/>
            <a:ext cx="5114925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987" y="2996952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dirty="0">
                <a:latin typeface="Times New Roman"/>
                <a:ea typeface="Times New Roman"/>
              </a:rPr>
              <a:t>Какой праздник отмечают в России 12 декабря?</a:t>
            </a:r>
            <a:endParaRPr lang="ru-RU" sz="5400" b="1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/>
          </p:cNvSpPr>
          <p:nvPr>
            <p:ph idx="1"/>
          </p:nvPr>
        </p:nvSpPr>
        <p:spPr>
          <a:xfrm>
            <a:off x="1116013" y="1600200"/>
            <a:ext cx="7570787" cy="4781550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</a:t>
            </a:r>
            <a:r>
              <a:rPr lang="ru-RU" sz="3600" b="1" dirty="0">
                <a:latin typeface="Arial"/>
              </a:rPr>
              <a:t>Одноклассник Пети, Вова, узнал о том, что Петя курит, он сказал ему: «Если не подаришь мне свою игровую приставку, я расскажу об этом твоему отцу». Петя испугался и отдал Вове свою приставку. </a:t>
            </a:r>
            <a:endParaRPr lang="ru-RU" sz="3600" b="1" dirty="0" smtClean="0">
              <a:latin typeface="Arial"/>
            </a:endParaRPr>
          </a:p>
          <a:p>
            <a:pPr eaLnBrk="1" hangingPunct="1">
              <a:buFont typeface="Arial" charset="0"/>
              <a:buNone/>
            </a:pPr>
            <a:endParaRPr lang="ru-RU" sz="3600" b="1" dirty="0" smtClean="0"/>
          </a:p>
        </p:txBody>
      </p:sp>
      <p:sp>
        <p:nvSpPr>
          <p:cNvPr id="53250" name="Rectangle 2"/>
          <p:cNvSpPr>
            <a:spLocks noGrp="1"/>
          </p:cNvSpPr>
          <p:nvPr>
            <p:ph type="title"/>
          </p:nvPr>
        </p:nvSpPr>
        <p:spPr>
          <a:xfrm>
            <a:off x="1500188" y="274638"/>
            <a:ext cx="7186612" cy="7254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1500188" y="274638"/>
            <a:ext cx="7186612" cy="7254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 баллов</a:t>
            </a:r>
          </a:p>
        </p:txBody>
      </p:sp>
      <p:sp>
        <p:nvSpPr>
          <p:cNvPr id="5427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6092825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59631" y="3140968"/>
            <a:ext cx="7154019" cy="18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b="1" dirty="0" smtClean="0"/>
              <a:t>Вымогательство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/>
          </p:cNvSpPr>
          <p:nvPr>
            <p:ph idx="1"/>
          </p:nvPr>
        </p:nvSpPr>
        <p:spPr>
          <a:xfrm>
            <a:off x="1143000" y="1844675"/>
            <a:ext cx="7570788" cy="415131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   </a:t>
            </a:r>
            <a:r>
              <a:rPr lang="ru-RU" sz="3600" b="1" dirty="0">
                <a:latin typeface="Arial"/>
              </a:rPr>
              <a:t>Пожилой гражданин стоял на остановке и ждал автобус. К нему подошли четверо парней и спросили закурить. Он сказал, что у него нет сигарет, и что он не курит. Парни, достав биты, стали избивать его. На крики о помощи прибежали мужчины с другой стороны улицы и спасли </a:t>
            </a:r>
            <a:r>
              <a:rPr lang="ru-RU" sz="3600" b="1" dirty="0" smtClean="0">
                <a:latin typeface="Arial"/>
              </a:rPr>
              <a:t>пенсионера.</a:t>
            </a:r>
            <a:endParaRPr lang="ru-RU" sz="3600" b="1" dirty="0" smtClean="0"/>
          </a:p>
        </p:txBody>
      </p:sp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899592" y="692696"/>
            <a:ext cx="7615237" cy="7858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/>
          </p:cNvSpPr>
          <p:nvPr>
            <p:ph idx="1"/>
          </p:nvPr>
        </p:nvSpPr>
        <p:spPr>
          <a:xfrm>
            <a:off x="1143000" y="5786438"/>
            <a:ext cx="785813" cy="209550"/>
          </a:xfrm>
        </p:spPr>
        <p:txBody>
          <a:bodyPr>
            <a:normAutofit fontScale="325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    </a:t>
            </a:r>
          </a:p>
        </p:txBody>
      </p:sp>
      <p:sp>
        <p:nvSpPr>
          <p:cNvPr id="56322" name="Rectangle 2"/>
          <p:cNvSpPr>
            <a:spLocks noGrp="1"/>
          </p:cNvSpPr>
          <p:nvPr>
            <p:ph type="title"/>
          </p:nvPr>
        </p:nvSpPr>
        <p:spPr>
          <a:xfrm>
            <a:off x="902840" y="692696"/>
            <a:ext cx="7615237" cy="7858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 баллов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037778" y="2788540"/>
            <a:ext cx="7345362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atin typeface="Arial"/>
              </a:rPr>
              <a:t>Хулиганство</a:t>
            </a:r>
            <a:endParaRPr lang="ru-RU" sz="7200" b="1" dirty="0"/>
          </a:p>
        </p:txBody>
      </p:sp>
      <p:sp>
        <p:nvSpPr>
          <p:cNvPr id="5632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2988" y="594995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/>
          </p:cNvSpPr>
          <p:nvPr>
            <p:ph idx="1"/>
          </p:nvPr>
        </p:nvSpPr>
        <p:spPr>
          <a:xfrm>
            <a:off x="1143000" y="1628775"/>
            <a:ext cx="7858125" cy="41529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</a:t>
            </a:r>
            <a:r>
              <a:rPr lang="ru-RU" sz="5400" b="1" dirty="0">
                <a:latin typeface="Arial"/>
              </a:rPr>
              <a:t>Подростки наносят на стены подъездов, домов, памятников надписи краской из аэрозольного баллончика, либо выцарапывают их ножом. </a:t>
            </a:r>
            <a:endParaRPr lang="ru-RU" sz="5400" b="1" dirty="0" smtClean="0"/>
          </a:p>
        </p:txBody>
      </p:sp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1285875" y="142875"/>
            <a:ext cx="7400925" cy="7858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/>
          </p:cNvSpPr>
          <p:nvPr>
            <p:ph idx="1"/>
          </p:nvPr>
        </p:nvSpPr>
        <p:spPr>
          <a:xfrm flipH="1">
            <a:off x="9001125" y="1000125"/>
            <a:ext cx="46038" cy="714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z="3600" b="1" smtClean="0">
                <a:solidFill>
                  <a:schemeClr val="bg1"/>
                </a:solidFill>
              </a:rPr>
              <a:t>        </a:t>
            </a:r>
          </a:p>
        </p:txBody>
      </p:sp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7400925" cy="7858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 баллов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763688" y="2492896"/>
            <a:ext cx="6984776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latin typeface="Arial"/>
              </a:rPr>
              <a:t>Вандализм</a:t>
            </a:r>
            <a:endParaRPr lang="ru-RU" sz="6000" b="1" dirty="0"/>
          </a:p>
        </p:txBody>
      </p:sp>
      <p:sp>
        <p:nvSpPr>
          <p:cNvPr id="5837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616585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/>
          </p:cNvSpPr>
          <p:nvPr>
            <p:ph idx="1"/>
          </p:nvPr>
        </p:nvSpPr>
        <p:spPr>
          <a:xfrm>
            <a:off x="1071563" y="1000125"/>
            <a:ext cx="7858125" cy="478155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sz="3600" b="1" dirty="0">
                <a:latin typeface="Arial"/>
              </a:rPr>
              <a:t>Подростки решили посмотреть, сможет ли троллейбус проехать по небольшим острым камешкам. Они сложили их на дороге и спрятались за деревьями и кустами. Водитель троллейбуса не успел вовремя затормозить и, наехав на камни, проколол два передних колеса. 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9394" name="Rectangle 2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329487" cy="7143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/>
          </p:cNvSpPr>
          <p:nvPr>
            <p:ph idx="1"/>
          </p:nvPr>
        </p:nvSpPr>
        <p:spPr>
          <a:xfrm flipH="1">
            <a:off x="8929688" y="1000125"/>
            <a:ext cx="46037" cy="714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endParaRPr lang="ru-RU" sz="2800" b="1" smtClean="0">
              <a:solidFill>
                <a:schemeClr val="bg1"/>
              </a:solidFill>
            </a:endParaRPr>
          </a:p>
        </p:txBody>
      </p:sp>
      <p:sp>
        <p:nvSpPr>
          <p:cNvPr id="60418" name="Rectangle 2"/>
          <p:cNvSpPr>
            <a:spLocks noGrp="1"/>
          </p:cNvSpPr>
          <p:nvPr>
            <p:ph type="title"/>
          </p:nvPr>
        </p:nvSpPr>
        <p:spPr>
          <a:xfrm>
            <a:off x="944946" y="548680"/>
            <a:ext cx="7329487" cy="7143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50 баллов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97222" y="2060848"/>
            <a:ext cx="8424936" cy="258532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Arial"/>
              </a:rPr>
              <a:t>Приведение в негодность транспортных средств или путей </a:t>
            </a:r>
            <a:r>
              <a:rPr lang="ru-RU" sz="5400" dirty="0" smtClean="0">
                <a:latin typeface="Arial"/>
              </a:rPr>
              <a:t>сообщения.</a:t>
            </a:r>
            <a:endParaRPr lang="ru-RU" sz="5400" b="1" dirty="0"/>
          </a:p>
        </p:txBody>
      </p:sp>
      <p:sp>
        <p:nvSpPr>
          <p:cNvPr id="6042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6092825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/>
          </p:cNvSpPr>
          <p:nvPr>
            <p:ph idx="1"/>
          </p:nvPr>
        </p:nvSpPr>
        <p:spPr>
          <a:xfrm>
            <a:off x="928688" y="1196975"/>
            <a:ext cx="7964487" cy="5138738"/>
          </a:xfrm>
        </p:spPr>
        <p:txBody>
          <a:bodyPr>
            <a:normAutofit fontScale="92500" lnSpcReduction="20000"/>
          </a:bodyPr>
          <a:lstStyle/>
          <a:p>
            <a:pPr lvl="0">
              <a:buClr>
                <a:srgbClr val="F3A447"/>
              </a:buCl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</a:t>
            </a:r>
            <a:r>
              <a:rPr lang="ru-RU" sz="4000" dirty="0">
                <a:latin typeface="Arial"/>
              </a:rPr>
              <a:t>Н</a:t>
            </a:r>
            <a:r>
              <a:rPr lang="ru-RU" sz="4000" dirty="0" smtClean="0">
                <a:latin typeface="Arial"/>
              </a:rPr>
              <a:t>ормативный </a:t>
            </a:r>
            <a:r>
              <a:rPr lang="ru-RU" sz="4000" dirty="0">
                <a:latin typeface="Arial"/>
              </a:rPr>
              <a:t>правовой акт, который принимается представительным (законодательным) органом государственной власти в особом порядке, обладает юридической силой и регулирует общественные отношения и охраняется государственной властью.</a:t>
            </a:r>
          </a:p>
          <a:p>
            <a:pPr eaLnBrk="1" hangingPunct="1">
              <a:buFont typeface="Arial" charset="0"/>
              <a:buNone/>
            </a:pPr>
            <a:endParaRPr lang="ru-RU" sz="3600" b="1" dirty="0" smtClean="0">
              <a:solidFill>
                <a:schemeClr val="bg1"/>
              </a:solidFill>
            </a:endParaRPr>
          </a:p>
        </p:txBody>
      </p:sp>
      <p:sp>
        <p:nvSpPr>
          <p:cNvPr id="61442" name="Rectangle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858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/>
          </p:cNvSpPr>
          <p:nvPr>
            <p:ph idx="1"/>
          </p:nvPr>
        </p:nvSpPr>
        <p:spPr>
          <a:xfrm flipH="1" flipV="1">
            <a:off x="882650" y="5924550"/>
            <a:ext cx="46038" cy="460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chemeClr val="bg1"/>
                </a:solidFill>
              </a:rPr>
              <a:t>        </a:t>
            </a:r>
          </a:p>
          <a:p>
            <a:pPr eaLnBrk="1" hangingPunct="1">
              <a:buFont typeface="Arial" charset="0"/>
              <a:buNone/>
            </a:pPr>
            <a:endParaRPr lang="ru-RU" sz="3600" b="1" smtClean="0">
              <a:solidFill>
                <a:schemeClr val="bg1"/>
              </a:solidFill>
            </a:endParaRPr>
          </a:p>
        </p:txBody>
      </p:sp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858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баллов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123728" y="2492896"/>
            <a:ext cx="511175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 dirty="0" smtClean="0"/>
              <a:t>Закон</a:t>
            </a:r>
            <a:endParaRPr lang="ru-RU" sz="9600" b="1" dirty="0"/>
          </a:p>
        </p:txBody>
      </p:sp>
      <p:sp>
        <p:nvSpPr>
          <p:cNvPr id="62469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589588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589588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Прямоугольник 24"/>
          <p:cNvSpPr>
            <a:spLocks noChangeArrowheads="1"/>
          </p:cNvSpPr>
          <p:nvPr/>
        </p:nvSpPr>
        <p:spPr bwMode="auto">
          <a:xfrm>
            <a:off x="1691680" y="2636912"/>
            <a:ext cx="6665367" cy="1643063"/>
          </a:xfrm>
          <a:prstGeom prst="rect">
            <a:avLst/>
          </a:prstGeom>
          <a:solidFill>
            <a:srgbClr val="FF0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День конституции</a:t>
            </a:r>
            <a:endParaRPr lang="ru-RU" sz="5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900113" y="188913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/>
          </p:cNvSpPr>
          <p:nvPr>
            <p:ph idx="1"/>
          </p:nvPr>
        </p:nvSpPr>
        <p:spPr>
          <a:xfrm>
            <a:off x="928688" y="1484313"/>
            <a:ext cx="8001000" cy="3730625"/>
          </a:xfrm>
        </p:spPr>
        <p:txBody>
          <a:bodyPr>
            <a:normAutofit fontScale="40000" lnSpcReduction="20000"/>
          </a:bodyPr>
          <a:lstStyle/>
          <a:p>
            <a:pPr lvl="0">
              <a:buClr>
                <a:srgbClr val="F3A447"/>
              </a:buCl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</a:t>
            </a:r>
            <a:r>
              <a:rPr lang="ru-RU" sz="9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Совокупность правил поведения, </a:t>
            </a:r>
            <a:r>
              <a:rPr lang="ru-RU" sz="9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определяющих границы</a:t>
            </a:r>
          </a:p>
          <a:p>
            <a:pPr lvl="0">
              <a:buClr>
                <a:srgbClr val="F3A447"/>
              </a:buClr>
              <a:buNone/>
            </a:pPr>
            <a:r>
              <a:rPr lang="ru-RU" sz="9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9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свободы, равенства </a:t>
            </a:r>
            <a:r>
              <a:rPr lang="ru-RU" sz="9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людей в реализации и защите их интересов...</a:t>
            </a:r>
          </a:p>
          <a:p>
            <a:pPr eaLnBrk="1" hangingPunct="1">
              <a:buFont typeface="Arial" charset="0"/>
              <a:buNone/>
            </a:pPr>
            <a:r>
              <a:rPr lang="ru-RU" sz="9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511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>
          <a:xfrm>
            <a:off x="2268538" y="260350"/>
            <a:ext cx="6042025" cy="511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 баллов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078408" y="2060848"/>
            <a:ext cx="6880440" cy="144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/>
              <a:t>Право</a:t>
            </a:r>
            <a:endParaRPr lang="ru-RU" sz="8800" b="1" dirty="0"/>
          </a:p>
        </p:txBody>
      </p:sp>
      <p:sp>
        <p:nvSpPr>
          <p:cNvPr id="64516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2988" y="616585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/>
          </p:cNvSpPr>
          <p:nvPr>
            <p:ph idx="1"/>
          </p:nvPr>
        </p:nvSpPr>
        <p:spPr>
          <a:xfrm>
            <a:off x="857250" y="1052513"/>
            <a:ext cx="8286750" cy="532923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>
                <a:solidFill>
                  <a:srgbClr val="000000"/>
                </a:solidFill>
                <a:latin typeface="Tahoma"/>
              </a:rPr>
              <a:t> </a:t>
            </a:r>
            <a:r>
              <a:rPr lang="ru-RU" sz="5400" b="1" dirty="0" smtClean="0">
                <a:latin typeface="Tahoma"/>
              </a:rPr>
              <a:t>Организация </a:t>
            </a:r>
            <a:r>
              <a:rPr lang="ru-RU" sz="5400" b="1" dirty="0">
                <a:latin typeface="Tahoma"/>
              </a:rPr>
              <a:t>политической власти, осуществляющая управление обществом и обеспечивающая в нем порядок и стабильность</a:t>
            </a:r>
            <a:r>
              <a:rPr lang="ru-RU" sz="5400" b="1" dirty="0" smtClean="0">
                <a:latin typeface="Tahoma"/>
              </a:rPr>
              <a:t>.</a:t>
            </a:r>
          </a:p>
        </p:txBody>
      </p:sp>
      <p:sp>
        <p:nvSpPr>
          <p:cNvPr id="65538" name="Rectangle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143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/>
          </p:cNvSpPr>
          <p:nvPr>
            <p:ph idx="1"/>
          </p:nvPr>
        </p:nvSpPr>
        <p:spPr>
          <a:xfrm flipH="1" flipV="1">
            <a:off x="9144000" y="739775"/>
            <a:ext cx="46038" cy="460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z="2400" b="1" smtClean="0">
                <a:solidFill>
                  <a:schemeClr val="bg1"/>
                </a:solidFill>
              </a:rPr>
              <a:t>         </a:t>
            </a:r>
            <a:endParaRPr lang="ru-RU" sz="3600" b="1" smtClean="0">
              <a:solidFill>
                <a:schemeClr val="bg1"/>
              </a:solidFill>
            </a:endParaRPr>
          </a:p>
        </p:txBody>
      </p:sp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755576" y="620688"/>
            <a:ext cx="6543675" cy="7143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 баллов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971600" y="2420888"/>
            <a:ext cx="792088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/>
              <a:t>Государство</a:t>
            </a:r>
            <a:endParaRPr lang="ru-RU" sz="9600" b="1" dirty="0"/>
          </a:p>
        </p:txBody>
      </p:sp>
      <p:sp>
        <p:nvSpPr>
          <p:cNvPr id="6656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16013" y="6092825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/>
          </p:cNvSpPr>
          <p:nvPr>
            <p:ph idx="1"/>
          </p:nvPr>
        </p:nvSpPr>
        <p:spPr>
          <a:xfrm>
            <a:off x="539552" y="1557338"/>
            <a:ext cx="8604448" cy="50927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5400" dirty="0" smtClean="0">
                <a:latin typeface="Helvetica Neue"/>
              </a:rPr>
              <a:t>Особый </a:t>
            </a:r>
            <a:r>
              <a:rPr lang="ru-RU" sz="5400" dirty="0">
                <a:latin typeface="Helvetica Neue"/>
              </a:rPr>
              <a:t>порядок привлечения к ответственности высших должностных лиц государства, когда роль судебных органов играют палаты </a:t>
            </a:r>
            <a:r>
              <a:rPr lang="ru-RU" sz="5400" dirty="0" smtClean="0">
                <a:latin typeface="Helvetica Neue"/>
              </a:rPr>
              <a:t>парламента</a:t>
            </a:r>
            <a:endParaRPr lang="ru-RU" sz="5400" dirty="0" smtClean="0">
              <a:latin typeface="Arial"/>
            </a:endParaRPr>
          </a:p>
        </p:txBody>
      </p:sp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8572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/>
          </p:cNvSpPr>
          <p:nvPr>
            <p:ph idx="1"/>
          </p:nvPr>
        </p:nvSpPr>
        <p:spPr>
          <a:xfrm>
            <a:off x="8910638" y="1143000"/>
            <a:ext cx="46037" cy="714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z="2400" b="1" smtClean="0">
                <a:solidFill>
                  <a:schemeClr val="bg1"/>
                </a:solidFill>
              </a:rPr>
              <a:t>        </a:t>
            </a:r>
          </a:p>
        </p:txBody>
      </p:sp>
      <p:sp>
        <p:nvSpPr>
          <p:cNvPr id="68610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572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 баллов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539552" y="2708920"/>
            <a:ext cx="7488831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600" dirty="0">
                <a:latin typeface="Helvetica Neue"/>
              </a:rPr>
              <a:t>И</a:t>
            </a:r>
            <a:r>
              <a:rPr lang="ru-RU" sz="9600" dirty="0" smtClean="0">
                <a:latin typeface="Helvetica Neue"/>
              </a:rPr>
              <a:t>мпичмент</a:t>
            </a:r>
            <a:endParaRPr lang="ru-RU" sz="9600" b="1" dirty="0"/>
          </a:p>
        </p:txBody>
      </p:sp>
      <p:sp>
        <p:nvSpPr>
          <p:cNvPr id="6861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2988" y="5876925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1000125" y="1412875"/>
            <a:ext cx="7820025" cy="496887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5400" dirty="0">
                <a:latin typeface="Arial"/>
              </a:rPr>
              <a:t>Носитель суверенитета и единственный источник власти в России</a:t>
            </a:r>
            <a:r>
              <a:rPr lang="ru-RU" sz="5400" dirty="0" smtClean="0">
                <a:latin typeface="Arial"/>
              </a:rPr>
              <a:t>?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/>
            </a:r>
            <a:br>
              <a:rPr lang="ru-RU" sz="2400" b="1" dirty="0" smtClean="0">
                <a:solidFill>
                  <a:schemeClr val="bg1"/>
                </a:solidFill>
              </a:rPr>
            </a:b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6963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/>
          </p:cNvSpPr>
          <p:nvPr>
            <p:ph idx="1"/>
          </p:nvPr>
        </p:nvSpPr>
        <p:spPr>
          <a:xfrm flipH="1">
            <a:off x="9144000" y="857250"/>
            <a:ext cx="46038" cy="714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z="2400" b="1" smtClean="0">
                <a:solidFill>
                  <a:schemeClr val="bg1"/>
                </a:solidFill>
              </a:rPr>
              <a:t>         </a:t>
            </a:r>
          </a:p>
        </p:txBody>
      </p:sp>
      <p:sp>
        <p:nvSpPr>
          <p:cNvPr id="70658" name="Rectangle 2"/>
          <p:cNvSpPr>
            <a:spLocks noGrp="1"/>
          </p:cNvSpPr>
          <p:nvPr>
            <p:ph type="title"/>
          </p:nvPr>
        </p:nvSpPr>
        <p:spPr>
          <a:xfrm>
            <a:off x="684213" y="260350"/>
            <a:ext cx="8229600" cy="511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50 баллов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2483768" y="3789040"/>
            <a:ext cx="511175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 dirty="0" smtClean="0"/>
              <a:t>Народ </a:t>
            </a:r>
            <a:endParaRPr lang="ru-RU" sz="9600" b="1" dirty="0"/>
          </a:p>
        </p:txBody>
      </p:sp>
      <p:sp>
        <p:nvSpPr>
          <p:cNvPr id="7066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616585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156" name="TextBox 27"/>
          <p:cNvSpPr txBox="1">
            <a:spLocks noChangeArrowheads="1"/>
          </p:cNvSpPr>
          <p:nvPr/>
        </p:nvSpPr>
        <p:spPr bwMode="auto">
          <a:xfrm>
            <a:off x="2000250" y="500063"/>
            <a:ext cx="6786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900113" y="188913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851275" y="0"/>
            <a:ext cx="42404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Разминка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04864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dirty="0">
                <a:latin typeface="Arial"/>
              </a:rPr>
              <a:t>Кто из граждан РФ обладает большими </a:t>
            </a:r>
            <a:r>
              <a:rPr lang="ru-RU" sz="5400" b="1" dirty="0" smtClean="0">
                <a:latin typeface="Arial"/>
              </a:rPr>
              <a:t>правами?</a:t>
            </a:r>
            <a:endParaRPr lang="ru-RU" sz="5400" b="1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17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589588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TextBox 27"/>
          <p:cNvSpPr txBox="1">
            <a:spLocks noChangeArrowheads="1"/>
          </p:cNvSpPr>
          <p:nvPr/>
        </p:nvSpPr>
        <p:spPr bwMode="auto">
          <a:xfrm>
            <a:off x="2000250" y="500063"/>
            <a:ext cx="6786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900113" y="188913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771897"/>
            <a:ext cx="8319268" cy="2123658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6600" dirty="0">
                <a:latin typeface="Arial"/>
              </a:rPr>
              <a:t>Никто, все граждане равны </a:t>
            </a:r>
            <a:r>
              <a:rPr lang="ru-RU" sz="6600" dirty="0" smtClean="0">
                <a:latin typeface="Arial"/>
              </a:rPr>
              <a:t>в правах.</a:t>
            </a:r>
            <a:endParaRPr lang="ru-RU" sz="6600" b="1" i="1" u="sng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204" name="Rectangle 4"/>
          <p:cNvSpPr>
            <a:spLocks noChangeArrowheads="1"/>
          </p:cNvSpPr>
          <p:nvPr/>
        </p:nvSpPr>
        <p:spPr bwMode="auto">
          <a:xfrm>
            <a:off x="0" y="0"/>
            <a:ext cx="517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900113" y="188913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779838" y="260350"/>
            <a:ext cx="32277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Разминка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2348880"/>
            <a:ext cx="8136904" cy="4371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dirty="0">
                <a:latin typeface="Times New Roman"/>
                <a:ea typeface="Times New Roman"/>
              </a:rPr>
              <a:t>Житель нашего государства, который имеет права и выполняет обязанности. </a:t>
            </a:r>
            <a:endParaRPr lang="ru-RU" sz="6000" b="1" dirty="0">
              <a:latin typeface="Times New Roman"/>
              <a:ea typeface="Times New Roman"/>
            </a:endParaRPr>
          </a:p>
          <a:p>
            <a:pPr marL="515620" indent="-222250">
              <a:lnSpc>
                <a:spcPct val="115000"/>
              </a:lnSpc>
              <a:spcAft>
                <a:spcPts val="1000"/>
              </a:spcAft>
            </a:pPr>
            <a:endParaRPr lang="ru-RU" sz="54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19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71550" y="5589588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Прямоугольник 19"/>
          <p:cNvSpPr>
            <a:spLocks noChangeArrowheads="1"/>
          </p:cNvSpPr>
          <p:nvPr/>
        </p:nvSpPr>
        <p:spPr bwMode="auto">
          <a:xfrm>
            <a:off x="2837247" y="2492896"/>
            <a:ext cx="5112568" cy="1643063"/>
          </a:xfrm>
          <a:prstGeom prst="rect">
            <a:avLst/>
          </a:prstGeom>
          <a:solidFill>
            <a:srgbClr val="FF0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Россиянин</a:t>
            </a:r>
            <a:endParaRPr lang="ru-RU" sz="6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229" name="TextBox 27"/>
          <p:cNvSpPr txBox="1">
            <a:spLocks noChangeArrowheads="1"/>
          </p:cNvSpPr>
          <p:nvPr/>
        </p:nvSpPr>
        <p:spPr bwMode="auto">
          <a:xfrm>
            <a:off x="2000250" y="500063"/>
            <a:ext cx="6786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30" name="Rectangle 4"/>
          <p:cNvSpPr>
            <a:spLocks noChangeArrowheads="1"/>
          </p:cNvSpPr>
          <p:nvPr/>
        </p:nvSpPr>
        <p:spPr bwMode="auto">
          <a:xfrm>
            <a:off x="0" y="0"/>
            <a:ext cx="517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900113" y="188913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idx="1"/>
          </p:nvPr>
        </p:nvSpPr>
        <p:spPr>
          <a:xfrm>
            <a:off x="1116013" y="6335713"/>
            <a:ext cx="46037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    </a:t>
            </a:r>
            <a:endParaRPr lang="ru-RU" sz="2800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252" name="TextBox 27"/>
          <p:cNvSpPr txBox="1">
            <a:spLocks noChangeArrowheads="1"/>
          </p:cNvSpPr>
          <p:nvPr/>
        </p:nvSpPr>
        <p:spPr bwMode="auto">
          <a:xfrm>
            <a:off x="2000250" y="500063"/>
            <a:ext cx="6786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56" name="TextBox 27"/>
          <p:cNvSpPr txBox="1">
            <a:spLocks noChangeArrowheads="1"/>
          </p:cNvSpPr>
          <p:nvPr/>
        </p:nvSpPr>
        <p:spPr bwMode="auto">
          <a:xfrm>
            <a:off x="3203575" y="0"/>
            <a:ext cx="54292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Разминка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254" name="Rectangle 4"/>
          <p:cNvSpPr>
            <a:spLocks noChangeArrowheads="1"/>
          </p:cNvSpPr>
          <p:nvPr/>
        </p:nvSpPr>
        <p:spPr bwMode="auto">
          <a:xfrm>
            <a:off x="0" y="0"/>
            <a:ext cx="517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900113" y="188913"/>
            <a:ext cx="2303462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 баллов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9" y="1988840"/>
            <a:ext cx="77432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8000" dirty="0">
                <a:latin typeface="Times New Roman"/>
                <a:ea typeface="Times New Roman"/>
              </a:rPr>
              <a:t>Автор слов гимна России?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/object&gt;&lt;/database&gt;"/>
  <p:tag name="MMPROD_NEXTUNIQUEID" val="1001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1511</TotalTime>
  <Words>676</Words>
  <Application>Microsoft Office PowerPoint</Application>
  <PresentationFormat>Экран (4:3)</PresentationFormat>
  <Paragraphs>195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Бумажная</vt:lpstr>
      <vt:lpstr>Конкурс знатоков права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10 баллов</vt:lpstr>
      <vt:lpstr>20 баллов</vt:lpstr>
      <vt:lpstr>30 баллов</vt:lpstr>
      <vt:lpstr>40 баллов</vt:lpstr>
      <vt:lpstr>50 баллов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10 баллов</vt:lpstr>
      <vt:lpstr>10 баллов</vt:lpstr>
      <vt:lpstr>20 баллов</vt:lpstr>
      <vt:lpstr>20 баллов</vt:lpstr>
      <vt:lpstr>30 баллов</vt:lpstr>
      <vt:lpstr>30 баллов</vt:lpstr>
      <vt:lpstr>40 баллов</vt:lpstr>
      <vt:lpstr>40 баллов</vt:lpstr>
      <vt:lpstr>50 баллов</vt:lpstr>
      <vt:lpstr>50 баллов</vt:lpstr>
      <vt:lpstr>10 баллов</vt:lpstr>
      <vt:lpstr>10 баллов</vt:lpstr>
      <vt:lpstr>20 баллов</vt:lpstr>
      <vt:lpstr>20 баллов</vt:lpstr>
      <vt:lpstr>30 баллов</vt:lpstr>
      <vt:lpstr>30 баллов</vt:lpstr>
      <vt:lpstr>40 баллов</vt:lpstr>
      <vt:lpstr>40 баллов</vt:lpstr>
      <vt:lpstr>50 баллов</vt:lpstr>
      <vt:lpstr>50 баллов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хосе</dc:creator>
  <dc:description>http://aida.ucoz.ru</dc:description>
  <cp:lastModifiedBy>Galina</cp:lastModifiedBy>
  <cp:revision>134</cp:revision>
  <dcterms:created xsi:type="dcterms:W3CDTF">2010-10-17T04:54:35Z</dcterms:created>
  <dcterms:modified xsi:type="dcterms:W3CDTF">2015-01-04T14:56:50Z</dcterms:modified>
</cp:coreProperties>
</file>