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62" r:id="rId5"/>
    <p:sldId id="268" r:id="rId6"/>
    <p:sldId id="267" r:id="rId7"/>
    <p:sldId id="266" r:id="rId8"/>
    <p:sldId id="265" r:id="rId9"/>
    <p:sldId id="264" r:id="rId10"/>
    <p:sldId id="263" r:id="rId11"/>
    <p:sldId id="270" r:id="rId12"/>
    <p:sldId id="261" r:id="rId13"/>
    <p:sldId id="287" r:id="rId14"/>
    <p:sldId id="286" r:id="rId15"/>
    <p:sldId id="271" r:id="rId16"/>
    <p:sldId id="274" r:id="rId17"/>
    <p:sldId id="273" r:id="rId18"/>
    <p:sldId id="272" r:id="rId19"/>
    <p:sldId id="275" r:id="rId20"/>
    <p:sldId id="260" r:id="rId21"/>
    <p:sldId id="276" r:id="rId22"/>
    <p:sldId id="285" r:id="rId23"/>
    <p:sldId id="284" r:id="rId24"/>
    <p:sldId id="283" r:id="rId25"/>
    <p:sldId id="282" r:id="rId26"/>
    <p:sldId id="281" r:id="rId27"/>
    <p:sldId id="280" r:id="rId28"/>
    <p:sldId id="279" r:id="rId29"/>
    <p:sldId id="278" r:id="rId30"/>
    <p:sldId id="277" r:id="rId31"/>
    <p:sldId id="259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3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0"/>
            <a:ext cx="84321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Book Antiqua" pitchFamily="18" charset="0"/>
              </a:rPr>
              <a:t>Муниципальное бюджетное учреждение дополнительного образования</a:t>
            </a:r>
          </a:p>
          <a:p>
            <a:pPr algn="ctr"/>
            <a:r>
              <a:rPr lang="ru-RU" b="1" dirty="0" smtClean="0">
                <a:latin typeface="Book Antiqua" pitchFamily="18" charset="0"/>
              </a:rPr>
              <a:t>«Центр дополнительного образования «Одаренность»</a:t>
            </a:r>
            <a:endParaRPr lang="ru-RU" b="1" dirty="0">
              <a:latin typeface="Book Antiqu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930646"/>
            <a:ext cx="511550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Book Antiqua" pitchFamily="18" charset="0"/>
              </a:rPr>
              <a:t>ИГРА</a:t>
            </a:r>
          </a:p>
          <a:p>
            <a:pPr algn="ctr"/>
            <a:r>
              <a:rPr lang="ru-RU" sz="3200" b="1" dirty="0" smtClean="0">
                <a:latin typeface="Book Antiqua" pitchFamily="18" charset="0"/>
              </a:rPr>
              <a:t>«ЧИТАЮЩАЯ СЕМЬЯ-</a:t>
            </a:r>
          </a:p>
          <a:p>
            <a:pPr algn="ctr"/>
            <a:r>
              <a:rPr lang="ru-RU" sz="3200" b="1" dirty="0" smtClean="0">
                <a:latin typeface="Book Antiqua" pitchFamily="18" charset="0"/>
              </a:rPr>
              <a:t>ЧИТАЮЩАЯ СТРАНА»</a:t>
            </a:r>
            <a:endParaRPr lang="ru-RU" sz="3200" b="1" dirty="0">
              <a:latin typeface="Book Antiqua" pitchFamily="18" charset="0"/>
            </a:endParaRPr>
          </a:p>
        </p:txBody>
      </p:sp>
      <p:pic>
        <p:nvPicPr>
          <p:cNvPr id="6" name="Рисунок 5" descr="1249115_2.jpeg"/>
          <p:cNvPicPr>
            <a:picLocks noChangeAspect="1"/>
          </p:cNvPicPr>
          <p:nvPr/>
        </p:nvPicPr>
        <p:blipFill>
          <a:blip r:embed="rId3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472" y="2500306"/>
            <a:ext cx="2876644" cy="29181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282" y="6000768"/>
            <a:ext cx="21130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latin typeface="Book Antiqua" pitchFamily="18" charset="0"/>
              </a:rPr>
              <a:t>г. Старый Оскол,</a:t>
            </a:r>
          </a:p>
          <a:p>
            <a:pPr algn="ctr"/>
            <a:r>
              <a:rPr lang="ru-RU" b="1" smtClean="0">
                <a:latin typeface="Book Antiqua" pitchFamily="18" charset="0"/>
              </a:rPr>
              <a:t> </a:t>
            </a:r>
            <a:r>
              <a:rPr lang="ru-RU" b="1" smtClean="0">
                <a:latin typeface="Book Antiqua" pitchFamily="18" charset="0"/>
              </a:rPr>
              <a:t>2021 год</a:t>
            </a:r>
            <a:endParaRPr lang="ru-RU" b="1" dirty="0" smtClean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https://maison-romantique.ru/image/cache/data/1c/copy_copy_rt_00000367_k18f135_big-1000x100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428604"/>
            <a:ext cx="5857860" cy="58578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142852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571472" y="345024"/>
            <a:ext cx="9286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 Antiqua" pitchFamily="18" charset="0"/>
              </a:rPr>
              <a:t>2 СТРАНИЦА «ЛИТЕРАТУРНАЯ ГОЛОВОЛОМКА»</a:t>
            </a:r>
            <a:endParaRPr lang="ru-RU" sz="2400" b="1" dirty="0">
              <a:latin typeface="Book Antiqua" pitchFamily="18" charset="0"/>
            </a:endParaRPr>
          </a:p>
        </p:txBody>
      </p:sp>
      <p:pic>
        <p:nvPicPr>
          <p:cNvPr id="6" name="Picture 4" descr="http://ds8.tar.obr55.ru/files/2020/03/%D0%B3%D0%BD%D0%BE%D0%BC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9FF"/>
              </a:clrFrom>
              <a:clrTo>
                <a:srgbClr val="FEF9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28660" y="2529952"/>
            <a:ext cx="5214942" cy="4328048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3428992" y="1214422"/>
            <a:ext cx="5214942" cy="3429024"/>
          </a:xfrm>
          <a:prstGeom prst="cloud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На 2 странице нашей игры вам необходимо в филворде найти названия сказок, рассказов</a:t>
            </a:r>
            <a:endParaRPr lang="ru-RU" sz="2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142852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785786" y="345024"/>
            <a:ext cx="8215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 Antiqua" pitchFamily="18" charset="0"/>
              </a:rPr>
              <a:t>2 СТРАНИЦА «ЛИТЕРАТУРНАЯ ГОЛОВОЛОМКА»</a:t>
            </a:r>
            <a:endParaRPr lang="ru-RU" sz="2400" b="1" dirty="0">
              <a:latin typeface="Book Antiqua" pitchFamily="18" charset="0"/>
            </a:endParaRPr>
          </a:p>
        </p:txBody>
      </p:sp>
      <p:pic>
        <p:nvPicPr>
          <p:cNvPr id="1026" name="Picture 2" descr="D:\КОТОВА 2020-2021\конкурсы проф мастерства\регион конкурс читающая семья\Безымянны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6905" y="1054900"/>
            <a:ext cx="5023988" cy="5517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142852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785786" y="345024"/>
            <a:ext cx="8215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 Antiqua" pitchFamily="18" charset="0"/>
              </a:rPr>
              <a:t>2 СТРАНИЦА «ЛИТЕРАТУРНАЯ ГОЛОВОЛОМКА»</a:t>
            </a:r>
            <a:endParaRPr lang="ru-RU" sz="2400" b="1" dirty="0">
              <a:latin typeface="Book Antiqu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3108" y="1285860"/>
            <a:ext cx="4805996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ПРАВИЛЬНЫЕ ОТВЕТЫ: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Винни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Пух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Гуси-лебеди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Снегурочка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Золушка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Дюймовочка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Огниво 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Хромка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Слон и моська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Цветик-семицветик</a:t>
            </a:r>
            <a:endParaRPr lang="ru-RU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Font typeface="Wingdings" pitchFamily="2" charset="2"/>
              <a:buChar char="Ø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Русалочка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Щелкунчик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142852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571472" y="345024"/>
            <a:ext cx="9286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 Antiqua" pitchFamily="18" charset="0"/>
              </a:rPr>
              <a:t>3 СТРАНИЦА «ЗАГАДОЧНЫЕ СТИХОТВОРЕНИЯ»</a:t>
            </a:r>
            <a:endParaRPr lang="ru-RU" sz="2400" b="1" dirty="0">
              <a:latin typeface="Book Antiqua" pitchFamily="18" charset="0"/>
            </a:endParaRPr>
          </a:p>
        </p:txBody>
      </p:sp>
      <p:pic>
        <p:nvPicPr>
          <p:cNvPr id="6" name="Picture 4" descr="http://ds8.tar.obr55.ru/files/2020/03/%D0%B3%D0%BD%D0%BE%D0%BC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9FF"/>
              </a:clrFrom>
              <a:clrTo>
                <a:srgbClr val="FEF9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28660" y="2529952"/>
            <a:ext cx="5214942" cy="4328048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3428992" y="1214422"/>
            <a:ext cx="5214942" cy="3429024"/>
          </a:xfrm>
          <a:prstGeom prst="cloud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На 3 странице нашей игры вам предстоит прослушать отрывок стихотворения, а после дать ответ на поставленный вопрос. </a:t>
            </a:r>
            <a:endParaRPr lang="ru-RU" sz="2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142852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1214414" y="1000108"/>
            <a:ext cx="3929090" cy="2286016"/>
          </a:xfrm>
          <a:prstGeom prst="wedgeRect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Почему я встал у стенки?</a:t>
            </a:r>
            <a:b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У меня... дрожат коленки...</a:t>
            </a:r>
          </a:p>
          <a:p>
            <a:pPr algn="ctr"/>
            <a:endParaRPr lang="ru-RU" sz="2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(С.Михалков)</a:t>
            </a:r>
          </a:p>
        </p:txBody>
      </p:sp>
      <p:pic>
        <p:nvPicPr>
          <p:cNvPr id="9" name="Picture 4" descr="http://ds8.tar.obr55.ru/files/2020/03/%D0%B3%D0%BD%D0%BE%D0%BC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9FF"/>
              </a:clrFrom>
              <a:clrTo>
                <a:srgbClr val="FEF9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28660" y="2529952"/>
            <a:ext cx="5214942" cy="4328048"/>
          </a:xfrm>
          <a:prstGeom prst="rect">
            <a:avLst/>
          </a:prstGeom>
          <a:noFill/>
        </p:spPr>
      </p:pic>
      <p:sp>
        <p:nvSpPr>
          <p:cNvPr id="11" name="Пятиугольник 10"/>
          <p:cNvSpPr/>
          <p:nvPr/>
        </p:nvSpPr>
        <p:spPr>
          <a:xfrm>
            <a:off x="5357818" y="5429264"/>
            <a:ext cx="3143272" cy="1143008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Ответ: Мальчик боялся уколов </a:t>
            </a: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5286380" y="2714620"/>
            <a:ext cx="3286148" cy="1928826"/>
          </a:xfrm>
          <a:prstGeom prst="wedgeRoundRect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chemeClr val="tx1"/>
                </a:solidFill>
                <a:latin typeface="Book Antiqua" pitchFamily="18" charset="0"/>
              </a:rPr>
              <a:t>Вопрос: Чего же так боялся мальчик из стихотворения Сергея Михалкова? </a:t>
            </a:r>
          </a:p>
        </p:txBody>
      </p:sp>
      <p:sp>
        <p:nvSpPr>
          <p:cNvPr id="13" name="TextBox 12"/>
          <p:cNvSpPr txBox="1"/>
          <p:nvPr/>
        </p:nvSpPr>
        <p:spPr>
          <a:xfrm flipH="1">
            <a:off x="571472" y="345024"/>
            <a:ext cx="9286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 Antiqua" pitchFamily="18" charset="0"/>
              </a:rPr>
              <a:t>3 СТРАНИЦА «ЗАГАДОЧНЫЕ СТИХОТВОРЕНИЯ»</a:t>
            </a:r>
            <a:endParaRPr lang="ru-RU" sz="24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142852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1214414" y="1000108"/>
            <a:ext cx="3929090" cy="2286016"/>
          </a:xfrm>
          <a:prstGeom prst="wedgeRect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Дама сдавала в багаж…</a:t>
            </a:r>
            <a:r>
              <a:rPr lang="ru-RU" sz="2400" dirty="0" smtClean="0"/>
              <a:t> </a:t>
            </a:r>
            <a:endParaRPr lang="ru-RU" sz="2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  <a:p>
            <a:pPr algn="ctr"/>
            <a:endParaRPr lang="ru-RU" sz="2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9" name="Picture 4" descr="http://ds8.tar.obr55.ru/files/2020/03/%D0%B3%D0%BD%D0%BE%D0%BC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9FF"/>
              </a:clrFrom>
              <a:clrTo>
                <a:srgbClr val="FEF9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28660" y="2529952"/>
            <a:ext cx="5214942" cy="4328048"/>
          </a:xfrm>
          <a:prstGeom prst="rect">
            <a:avLst/>
          </a:prstGeom>
          <a:noFill/>
        </p:spPr>
      </p:pic>
      <p:sp>
        <p:nvSpPr>
          <p:cNvPr id="11" name="Пятиугольник 10"/>
          <p:cNvSpPr/>
          <p:nvPr/>
        </p:nvSpPr>
        <p:spPr>
          <a:xfrm>
            <a:off x="4786314" y="5143512"/>
            <a:ext cx="3429024" cy="1500198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Ответ: С.Маршак,</a:t>
            </a:r>
            <a:r>
              <a:rPr lang="ru-RU" dirty="0" smtClean="0"/>
              <a:t> </a:t>
            </a: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Диван, чемодан, саквояж,</a:t>
            </a:r>
            <a:b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Корзину, картину, картонку</a:t>
            </a:r>
            <a:b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 маленькую собачонку. </a:t>
            </a: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5286380" y="2714620"/>
            <a:ext cx="3286148" cy="1928826"/>
          </a:xfrm>
          <a:prstGeom prst="wedgeRoundRect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chemeClr val="tx1"/>
                </a:solidFill>
                <a:latin typeface="Book Antiqua" pitchFamily="18" charset="0"/>
              </a:rPr>
              <a:t>Вопрос: Кто автор этих строк? Что дама сдавала в багаж?</a:t>
            </a:r>
          </a:p>
        </p:txBody>
      </p:sp>
      <p:sp>
        <p:nvSpPr>
          <p:cNvPr id="10" name="TextBox 9"/>
          <p:cNvSpPr txBox="1"/>
          <p:nvPr/>
        </p:nvSpPr>
        <p:spPr>
          <a:xfrm flipH="1">
            <a:off x="571472" y="345024"/>
            <a:ext cx="9286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 Antiqua" pitchFamily="18" charset="0"/>
              </a:rPr>
              <a:t>3 СТРАНИЦА «ЗАГАДОЧНЫЕ СТИХОТВОРЕНИЯ»</a:t>
            </a:r>
            <a:endParaRPr lang="ru-RU" sz="24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142852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928662" y="1000108"/>
            <a:ext cx="3929090" cy="2286016"/>
          </a:xfrm>
          <a:prstGeom prst="wedgeRect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Жив, здоров и невредим</a:t>
            </a:r>
            <a:b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Мальчик Вася Бородин.</a:t>
            </a:r>
            <a:b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Дядя Степа в этот раз…</a:t>
            </a:r>
          </a:p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(С. Михалков)</a:t>
            </a:r>
          </a:p>
          <a:p>
            <a:pPr algn="ctr"/>
            <a:endParaRPr lang="ru-RU" sz="2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9" name="Picture 4" descr="http://ds8.tar.obr55.ru/files/2020/03/%D0%B3%D0%BD%D0%BE%D0%BC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9FF"/>
              </a:clrFrom>
              <a:clrTo>
                <a:srgbClr val="FEF9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714380" y="2529952"/>
            <a:ext cx="5214942" cy="4328048"/>
          </a:xfrm>
          <a:prstGeom prst="rect">
            <a:avLst/>
          </a:prstGeom>
          <a:noFill/>
        </p:spPr>
      </p:pic>
      <p:sp>
        <p:nvSpPr>
          <p:cNvPr id="11" name="Пятиугольник 10"/>
          <p:cNvSpPr/>
          <p:nvPr/>
        </p:nvSpPr>
        <p:spPr>
          <a:xfrm>
            <a:off x="5357818" y="5429264"/>
            <a:ext cx="3143272" cy="1143008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Ответ: спас утопающего </a:t>
            </a:r>
            <a:r>
              <a:rPr lang="ru-RU" sz="2200" b="1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миальчика</a:t>
            </a:r>
            <a:endParaRPr lang="ru-RU" sz="2200" b="1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5286380" y="2714620"/>
            <a:ext cx="3429024" cy="1928826"/>
          </a:xfrm>
          <a:prstGeom prst="wedgeRoundRect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chemeClr val="tx1"/>
                </a:solidFill>
                <a:latin typeface="Book Antiqua" pitchFamily="18" charset="0"/>
              </a:rPr>
              <a:t>Вопрос: Дядя Стёпа-  литературный герой был любим всеми детьми. Какой подвиг совершил дядя Степа? </a:t>
            </a:r>
          </a:p>
        </p:txBody>
      </p:sp>
      <p:sp>
        <p:nvSpPr>
          <p:cNvPr id="10" name="TextBox 9"/>
          <p:cNvSpPr txBox="1"/>
          <p:nvPr/>
        </p:nvSpPr>
        <p:spPr>
          <a:xfrm flipH="1">
            <a:off x="571472" y="345024"/>
            <a:ext cx="9286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 Antiqua" pitchFamily="18" charset="0"/>
              </a:rPr>
              <a:t>3 СТРАНИЦА «ЗАГАДОЧНЫЕ СТИХОТВОРЕНИЯ»</a:t>
            </a:r>
            <a:endParaRPr lang="ru-RU" sz="24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142852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1142976" y="1000108"/>
            <a:ext cx="4000528" cy="2500330"/>
          </a:xfrm>
          <a:prstGeom prst="wedgeRect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“Мальчик мечтал, чтобы мама купила ему снегиря, ради этого стал послушным и вежливым, перестал обижать девочек, но когда снегирь был ему подарен, засомневался, стоит ли ему и дальше быть примерным мальчиком”.</a:t>
            </a:r>
          </a:p>
        </p:txBody>
      </p:sp>
      <p:pic>
        <p:nvPicPr>
          <p:cNvPr id="9" name="Picture 4" descr="http://ds8.tar.obr55.ru/files/2020/03/%D0%B3%D0%BD%D0%BE%D0%BC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9FF"/>
              </a:clrFrom>
              <a:clrTo>
                <a:srgbClr val="FEF9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857288" y="2529952"/>
            <a:ext cx="5214942" cy="4328048"/>
          </a:xfrm>
          <a:prstGeom prst="rect">
            <a:avLst/>
          </a:prstGeom>
          <a:noFill/>
        </p:spPr>
      </p:pic>
      <p:sp>
        <p:nvSpPr>
          <p:cNvPr id="11" name="Пятиугольник 10"/>
          <p:cNvSpPr/>
          <p:nvPr/>
        </p:nvSpPr>
        <p:spPr>
          <a:xfrm>
            <a:off x="5357818" y="5429264"/>
            <a:ext cx="3143272" cy="1143008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Ответ: Агния </a:t>
            </a:r>
            <a:r>
              <a:rPr lang="ru-RU" sz="2200" b="1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Барто</a:t>
            </a:r>
            <a:r>
              <a:rPr lang="ru-RU" sz="2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, «Снегирь»</a:t>
            </a: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5286380" y="2714620"/>
            <a:ext cx="3286148" cy="1928826"/>
          </a:xfrm>
          <a:prstGeom prst="wedgeRoundRect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chemeClr val="tx1"/>
                </a:solidFill>
                <a:latin typeface="Book Antiqua" pitchFamily="18" charset="0"/>
              </a:rPr>
              <a:t>Вопрос: Назовите фамилию, имя автора и название стихотворения?</a:t>
            </a:r>
          </a:p>
        </p:txBody>
      </p:sp>
      <p:sp>
        <p:nvSpPr>
          <p:cNvPr id="10" name="TextBox 9"/>
          <p:cNvSpPr txBox="1"/>
          <p:nvPr/>
        </p:nvSpPr>
        <p:spPr>
          <a:xfrm flipH="1">
            <a:off x="571472" y="345024"/>
            <a:ext cx="9286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 Antiqua" pitchFamily="18" charset="0"/>
              </a:rPr>
              <a:t>3 СТРАНИЦА «ЗАГАДОЧНЫЕ СТИХОТВОРЕНИЯ»</a:t>
            </a:r>
            <a:endParaRPr lang="ru-RU" sz="24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142852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1142976" y="1000108"/>
            <a:ext cx="4000528" cy="2500330"/>
          </a:xfrm>
          <a:prstGeom prst="wedgeRect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Появись лекарство это,</a:t>
            </a:r>
            <a:b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Я купил бы два пакета.</a:t>
            </a:r>
            <a:b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Нет, не два, а целых три.</a:t>
            </a:r>
            <a:b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Нужно, что ни говори.</a:t>
            </a:r>
          </a:p>
        </p:txBody>
      </p:sp>
      <p:pic>
        <p:nvPicPr>
          <p:cNvPr id="9" name="Picture 4" descr="http://ds8.tar.obr55.ru/files/2020/03/%D0%B3%D0%BD%D0%BE%D0%BC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9FF"/>
              </a:clrFrom>
              <a:clrTo>
                <a:srgbClr val="FEF9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285916" y="3214686"/>
            <a:ext cx="5214942" cy="4328048"/>
          </a:xfrm>
          <a:prstGeom prst="rect">
            <a:avLst/>
          </a:prstGeom>
          <a:noFill/>
        </p:spPr>
      </p:pic>
      <p:sp>
        <p:nvSpPr>
          <p:cNvPr id="11" name="Пятиугольник 10"/>
          <p:cNvSpPr/>
          <p:nvPr/>
        </p:nvSpPr>
        <p:spPr>
          <a:xfrm>
            <a:off x="5357818" y="5429264"/>
            <a:ext cx="3143272" cy="1143008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Ответ: Лекарство от лени</a:t>
            </a: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5286380" y="2714620"/>
            <a:ext cx="3286148" cy="1928826"/>
          </a:xfrm>
          <a:prstGeom prst="wedgeRoundRectCallou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chemeClr val="tx1"/>
                </a:solidFill>
                <a:latin typeface="Book Antiqua" pitchFamily="18" charset="0"/>
              </a:rPr>
              <a:t>Вопрос: Вспомните, о каком лекарстве идет речь в стихотворении «Чудесные таблетки»?</a:t>
            </a:r>
          </a:p>
        </p:txBody>
      </p:sp>
      <p:sp>
        <p:nvSpPr>
          <p:cNvPr id="10" name="TextBox 9"/>
          <p:cNvSpPr txBox="1"/>
          <p:nvPr/>
        </p:nvSpPr>
        <p:spPr>
          <a:xfrm flipH="1">
            <a:off x="571472" y="345024"/>
            <a:ext cx="9286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 Antiqua" pitchFamily="18" charset="0"/>
              </a:rPr>
              <a:t>3 СТРАНИЦА «ЗАГАДОЧНЫЕ СТИХОТВОРЕНИЯ»</a:t>
            </a:r>
            <a:endParaRPr lang="ru-RU" sz="2400" b="1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142852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1142976" y="345024"/>
            <a:ext cx="7858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 smtClean="0">
                <a:latin typeface="Book Antiqua" pitchFamily="18" charset="0"/>
              </a:rPr>
              <a:t>1 СТРАНИЦА «СКАЗОЧНЫЙ МУЗЕЙ»</a:t>
            </a:r>
            <a:endParaRPr lang="ru-RU" sz="2700" b="1" dirty="0">
              <a:latin typeface="Book Antiqua" pitchFamily="18" charset="0"/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3428992" y="1214422"/>
            <a:ext cx="5214942" cy="3429024"/>
          </a:xfrm>
          <a:prstGeom prst="cloud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Здравствуйте! Сейчас вы увидите разные предметы, по которым вам нужно узнать, кому принадлежат эти вещи, и как называется сказка.</a:t>
            </a:r>
            <a:endParaRPr lang="ru-RU" sz="2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13316" name="Picture 4" descr="http://ds8.tar.obr55.ru/files/2020/03/%D0%B3%D0%BD%D0%BE%D0%BC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9FF"/>
              </a:clrFrom>
              <a:clrTo>
                <a:srgbClr val="FEF9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28660" y="2529952"/>
            <a:ext cx="5214942" cy="4328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142852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1000100" y="357166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 Antiqua" pitchFamily="18" charset="0"/>
              </a:rPr>
              <a:t>4 СТРАНИЦА «ПАМЯТНИКИ ГЕРОЯМ СКАЗОК»</a:t>
            </a:r>
            <a:endParaRPr lang="ru-RU" sz="2400" b="1" dirty="0">
              <a:latin typeface="Book Antiqua" pitchFamily="18" charset="0"/>
            </a:endParaRPr>
          </a:p>
        </p:txBody>
      </p:sp>
      <p:pic>
        <p:nvPicPr>
          <p:cNvPr id="6" name="Picture 4" descr="http://ds8.tar.obr55.ru/files/2020/03/%D0%B3%D0%BD%D0%BE%D0%BC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9FF"/>
              </a:clrFrom>
              <a:clrTo>
                <a:srgbClr val="FEF9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28660" y="2529952"/>
            <a:ext cx="5214942" cy="4328048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3428992" y="1071546"/>
            <a:ext cx="5286412" cy="3571900"/>
          </a:xfrm>
          <a:prstGeom prst="cloud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На 4 странице нашей игры вам предстоит по картинке угадать какому литературному герою посвящен памятник</a:t>
            </a:r>
            <a:endParaRPr lang="ru-RU" sz="2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142852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1000100" y="357166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 Antiqua" pitchFamily="18" charset="0"/>
              </a:rPr>
              <a:t>4 СТРАНИЦА «ПАМЯТНИКИ ГЕРОЯМ СКАЗОК»</a:t>
            </a:r>
            <a:endParaRPr lang="ru-RU" sz="2400" b="1" dirty="0">
              <a:latin typeface="Book Antiqua" pitchFamily="18" charset="0"/>
            </a:endParaRPr>
          </a:p>
        </p:txBody>
      </p:sp>
      <p:pic>
        <p:nvPicPr>
          <p:cNvPr id="2050" name="Picture 2" descr="https://avatars.mds.yandex.net/get-pdb/986926/9854f13e-94ff-4fe7-96ef-560f73a874ab/s1200?webp=fal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214422"/>
            <a:ext cx="4093341" cy="5457788"/>
          </a:xfrm>
          <a:prstGeom prst="rect">
            <a:avLst/>
          </a:prstGeom>
          <a:noFill/>
        </p:spPr>
      </p:pic>
      <p:sp>
        <p:nvSpPr>
          <p:cNvPr id="8" name="Пятиугольник 7"/>
          <p:cNvSpPr/>
          <p:nvPr/>
        </p:nvSpPr>
        <p:spPr>
          <a:xfrm>
            <a:off x="5214942" y="2928934"/>
            <a:ext cx="3571900" cy="1357322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Памятник «Буратино»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142852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1000100" y="357166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 Antiqua" pitchFamily="18" charset="0"/>
              </a:rPr>
              <a:t>4 СТРАНИЦА «ПАМЯТНИКИ ГЕРОЯМ СКАЗОК»</a:t>
            </a:r>
            <a:endParaRPr lang="ru-RU" sz="2400" b="1" dirty="0">
              <a:latin typeface="Book Antiqua" pitchFamily="18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5214942" y="1071546"/>
            <a:ext cx="3571900" cy="1357322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Памятник старику и золотой рыбке</a:t>
            </a:r>
          </a:p>
        </p:txBody>
      </p:sp>
      <p:pic>
        <p:nvPicPr>
          <p:cNvPr id="6" name="Рисунок 5" descr="золотая рыб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2643182"/>
            <a:ext cx="7072362" cy="3978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142852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1000100" y="357166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 Antiqua" pitchFamily="18" charset="0"/>
              </a:rPr>
              <a:t>4 СТРАНИЦА «ПАМЯТНИКИ ГЕРОЯМ СКАЗОК»</a:t>
            </a:r>
            <a:endParaRPr lang="ru-RU" sz="2400" b="1" dirty="0">
              <a:latin typeface="Book Antiqua" pitchFamily="18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5572100" y="1142984"/>
            <a:ext cx="3571900" cy="1357322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Памятник ученому коту и русалке </a:t>
            </a:r>
          </a:p>
        </p:txBody>
      </p:sp>
      <p:pic>
        <p:nvPicPr>
          <p:cNvPr id="12" name="Рисунок 11" descr="17_19.jpg"/>
          <p:cNvPicPr>
            <a:picLocks noChangeAspect="1"/>
          </p:cNvPicPr>
          <p:nvPr/>
        </p:nvPicPr>
        <p:blipFill>
          <a:blip r:embed="rId3">
            <a:lum bright="10000" contrast="10000"/>
          </a:blip>
          <a:stretch>
            <a:fillRect/>
          </a:stretch>
        </p:blipFill>
        <p:spPr>
          <a:xfrm>
            <a:off x="500034" y="2754054"/>
            <a:ext cx="5857916" cy="38896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142852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1000100" y="357166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 Antiqua" pitchFamily="18" charset="0"/>
              </a:rPr>
              <a:t>4 СТРАНИЦА «ПАМЯТНИКИ ГЕРОЯМ СКАЗОК»</a:t>
            </a:r>
            <a:endParaRPr lang="ru-RU" sz="2400" b="1" dirty="0">
              <a:latin typeface="Book Antiqua" pitchFamily="18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5572100" y="1142984"/>
            <a:ext cx="3571900" cy="1357322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Памятник царевне-лягушке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2643182"/>
            <a:ext cx="5435145" cy="4077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142852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1000100" y="357166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 Antiqua" pitchFamily="18" charset="0"/>
              </a:rPr>
              <a:t>4 СТРАНИЦА «ПАМЯТНИКИ ГЕРОЯМ СКАЗОК»</a:t>
            </a:r>
            <a:endParaRPr lang="ru-RU" sz="2400" b="1" dirty="0">
              <a:latin typeface="Book Antiqua" pitchFamily="18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5572100" y="1142984"/>
            <a:ext cx="3571900" cy="1357322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Памятник Иван  царевичу и серому волку</a:t>
            </a:r>
          </a:p>
        </p:txBody>
      </p:sp>
      <p:pic>
        <p:nvPicPr>
          <p:cNvPr id="7" name="Рисунок 6" descr="photo2jp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5" y="2621466"/>
            <a:ext cx="5500726" cy="4130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142852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1000100" y="357166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 Antiqua" pitchFamily="18" charset="0"/>
              </a:rPr>
              <a:t>4 СТРАНИЦА «ПАМЯТНИКИ ГЕРОЯМ СКАЗОК»</a:t>
            </a:r>
            <a:endParaRPr lang="ru-RU" sz="2400" b="1" dirty="0">
              <a:latin typeface="Book Antiqua" pitchFamily="18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5286380" y="1071546"/>
            <a:ext cx="3571900" cy="1357322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Памятник Русалочке</a:t>
            </a:r>
          </a:p>
        </p:txBody>
      </p:sp>
      <p:pic>
        <p:nvPicPr>
          <p:cNvPr id="6" name="Рисунок 5" descr="s12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2571744"/>
            <a:ext cx="6179355" cy="4119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142852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1000100" y="357166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 Antiqua" pitchFamily="18" charset="0"/>
              </a:rPr>
              <a:t>4 СТРАНИЦА «ПАМЯТНИКИ ГЕРОЯМ СКАЗОК»</a:t>
            </a:r>
            <a:endParaRPr lang="ru-RU" sz="2400" b="1" dirty="0">
              <a:latin typeface="Book Antiqua" pitchFamily="18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5214942" y="2928934"/>
            <a:ext cx="3571900" cy="1357322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Памятник </a:t>
            </a:r>
            <a:r>
              <a:rPr lang="ru-RU" sz="2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Дюймовочке</a:t>
            </a:r>
            <a:endParaRPr lang="ru-RU" sz="2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  <p:pic>
        <p:nvPicPr>
          <p:cNvPr id="6" name="Рисунок 5" descr="feed.phot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1214422"/>
            <a:ext cx="3427668" cy="51435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142852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1000100" y="357166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 Antiqua" pitchFamily="18" charset="0"/>
              </a:rPr>
              <a:t>4 СТРАНИЦА «ПАМЯТНИКИ ГЕРОЯМ СКАЗОК»</a:t>
            </a:r>
            <a:endParaRPr lang="ru-RU" sz="2400" b="1" dirty="0">
              <a:latin typeface="Book Antiqua" pitchFamily="18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5000628" y="1142984"/>
            <a:ext cx="3857652" cy="1357322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Памятник Крокодилу Гене, Чебурашке, Шапокляк и крыске Лариске</a:t>
            </a:r>
          </a:p>
        </p:txBody>
      </p:sp>
      <p:pic>
        <p:nvPicPr>
          <p:cNvPr id="6" name="Рисунок 5" descr="hor-2-gazeta-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590783"/>
            <a:ext cx="5929354" cy="39529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142852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1000100" y="357166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 Antiqua" pitchFamily="18" charset="0"/>
              </a:rPr>
              <a:t>4 СТРАНИЦА «ПАМЯТНИКИ ГЕРОЯМ СКАЗОК»</a:t>
            </a:r>
            <a:endParaRPr lang="ru-RU" sz="2400" b="1" dirty="0">
              <a:latin typeface="Book Antiqua" pitchFamily="18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5572100" y="1142984"/>
            <a:ext cx="3571900" cy="1357322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Памятник Мойдодыру </a:t>
            </a:r>
          </a:p>
        </p:txBody>
      </p:sp>
      <p:pic>
        <p:nvPicPr>
          <p:cNvPr id="6" name="Рисунок 5" descr="moidodir-vbelikiik-novgoro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7" y="2589578"/>
            <a:ext cx="5500726" cy="4125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ds05.infourok.ru/uploads/ex/0dde/0009f8ed-c80597c2/hello_html_m7c2a67a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2000232" y="428604"/>
            <a:ext cx="5486400" cy="44767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142852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1000100" y="357166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 Antiqua" pitchFamily="18" charset="0"/>
              </a:rPr>
              <a:t>4 СТРАНИЦА «ПАМЯТНИКИ ГЕРОЯМ СКАЗОК»</a:t>
            </a:r>
            <a:endParaRPr lang="ru-RU" sz="2400" b="1" dirty="0">
              <a:latin typeface="Book Antiqua" pitchFamily="18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5214942" y="2928934"/>
            <a:ext cx="3571900" cy="1357322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Памятник Кролику из «Алиса в стране чудес»</a:t>
            </a:r>
          </a:p>
        </p:txBody>
      </p:sp>
      <p:pic>
        <p:nvPicPr>
          <p:cNvPr id="6" name="Рисунок 5" descr="Алиса-в-стране-чудес-Кролик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1000132"/>
            <a:ext cx="4339841" cy="5786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214290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571472" y="345024"/>
            <a:ext cx="842968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 smtClean="0">
                <a:latin typeface="Book Antiqua" pitchFamily="18" charset="0"/>
              </a:rPr>
              <a:t>5 СТРАНИЦА «УГАДАЙ ПО ИЛЛЮСТРАЦИИ»</a:t>
            </a:r>
            <a:endParaRPr lang="ru-RU" sz="2700" b="1" dirty="0">
              <a:latin typeface="Book Antiqua" pitchFamily="18" charset="0"/>
            </a:endParaRPr>
          </a:p>
        </p:txBody>
      </p:sp>
      <p:pic>
        <p:nvPicPr>
          <p:cNvPr id="7" name="Picture 4" descr="http://ds8.tar.obr55.ru/files/2020/03/%D0%B3%D0%BD%D0%BE%D0%BC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9FF"/>
              </a:clrFrom>
              <a:clrTo>
                <a:srgbClr val="FEF9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28660" y="2529952"/>
            <a:ext cx="5214942" cy="4328048"/>
          </a:xfrm>
          <a:prstGeom prst="rect">
            <a:avLst/>
          </a:prstGeom>
          <a:noFill/>
        </p:spPr>
      </p:pic>
      <p:sp>
        <p:nvSpPr>
          <p:cNvPr id="8" name="Выноска-облако 7"/>
          <p:cNvSpPr/>
          <p:nvPr/>
        </p:nvSpPr>
        <p:spPr>
          <a:xfrm>
            <a:off x="3428992" y="1214422"/>
            <a:ext cx="5214942" cy="3429024"/>
          </a:xfrm>
          <a:prstGeom prst="cloudCallou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На последней странице вам предстоит по иллюстрации угадать рассказ, дать название и фамилию, имя автора. </a:t>
            </a:r>
            <a:endParaRPr lang="ru-RU" sz="2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214290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571472" y="345024"/>
            <a:ext cx="842968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 smtClean="0">
                <a:latin typeface="Book Antiqua" pitchFamily="18" charset="0"/>
              </a:rPr>
              <a:t>5 СТРАНИЦА «УГАДАЙ ПО ИЛЛЮСТРАЦИИ»</a:t>
            </a:r>
            <a:endParaRPr lang="ru-RU" sz="2700" b="1" dirty="0">
              <a:latin typeface="Book Antiqua" pitchFamily="18" charset="0"/>
            </a:endParaRPr>
          </a:p>
        </p:txBody>
      </p:sp>
      <p:pic>
        <p:nvPicPr>
          <p:cNvPr id="6" name="Рисунок 5" descr="066c9a59c194b00dad1b4763574372e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1357298"/>
            <a:ext cx="3714776" cy="5295697"/>
          </a:xfrm>
          <a:prstGeom prst="rect">
            <a:avLst/>
          </a:prstGeom>
        </p:spPr>
      </p:pic>
      <p:sp>
        <p:nvSpPr>
          <p:cNvPr id="9" name="Пятиугольник 8"/>
          <p:cNvSpPr/>
          <p:nvPr/>
        </p:nvSpPr>
        <p:spPr>
          <a:xfrm>
            <a:off x="5143504" y="2500306"/>
            <a:ext cx="3786214" cy="1571636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«Девочка на шаре»,</a:t>
            </a:r>
          </a:p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В. Драгунский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214290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571472" y="345024"/>
            <a:ext cx="842968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 smtClean="0">
                <a:latin typeface="Book Antiqua" pitchFamily="18" charset="0"/>
              </a:rPr>
              <a:t>5 СТРАНИЦА «УГАДАЙ ПО ИЛЛЮСТРАЦИИ»</a:t>
            </a:r>
            <a:endParaRPr lang="ru-RU" sz="2700" b="1" dirty="0">
              <a:latin typeface="Book Antiqua" pitchFamily="18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5143504" y="2500306"/>
            <a:ext cx="3786214" cy="1571636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«Дядя Федор, пес и кот»,</a:t>
            </a:r>
          </a:p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Эдуард Успенский</a:t>
            </a:r>
          </a:p>
        </p:txBody>
      </p:sp>
      <p:pic>
        <p:nvPicPr>
          <p:cNvPr id="7" name="Рисунок 6" descr="ASE000000000834756-0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1142984"/>
            <a:ext cx="4247626" cy="55721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214290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571472" y="345024"/>
            <a:ext cx="842968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 smtClean="0">
                <a:latin typeface="Book Antiqua" pitchFamily="18" charset="0"/>
              </a:rPr>
              <a:t>5 СТРАНИЦА «УГАДАЙ ПО ИЛЛЮСТРАЦИИ»</a:t>
            </a:r>
            <a:endParaRPr lang="ru-RU" sz="2700" b="1" dirty="0">
              <a:latin typeface="Book Antiqua" pitchFamily="18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5572068" y="2428868"/>
            <a:ext cx="3571932" cy="1500198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«Стрекоза и муравей»,</a:t>
            </a:r>
          </a:p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Иван Крылов</a:t>
            </a:r>
          </a:p>
        </p:txBody>
      </p:sp>
      <p:pic>
        <p:nvPicPr>
          <p:cNvPr id="6" name="Рисунок 5" descr="image_5dc1af58cc5d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1285860"/>
            <a:ext cx="5000660" cy="51359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214290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571472" y="345024"/>
            <a:ext cx="842968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 smtClean="0">
                <a:latin typeface="Book Antiqua" pitchFamily="18" charset="0"/>
              </a:rPr>
              <a:t>5 СТРАНИЦА «УГАДАЙ ПО ИЛЛЮСТРАЦИИ»</a:t>
            </a:r>
            <a:endParaRPr lang="ru-RU" sz="2700" b="1" dirty="0">
              <a:latin typeface="Book Antiqua" pitchFamily="18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5572068" y="2428868"/>
            <a:ext cx="3571932" cy="1500198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«Гадкий утенок»,</a:t>
            </a:r>
          </a:p>
          <a:p>
            <a:pPr algn="ctr"/>
            <a:r>
              <a:rPr lang="ru-RU" sz="2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Ханс-Кристиан</a:t>
            </a:r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Андерсен</a:t>
            </a:r>
          </a:p>
        </p:txBody>
      </p:sp>
      <p:pic>
        <p:nvPicPr>
          <p:cNvPr id="7" name="Рисунок 6" descr="Гадкий-Утенок-Андерсен-рисунок-01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1285860"/>
            <a:ext cx="5295207" cy="50460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214290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571472" y="345024"/>
            <a:ext cx="842968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 smtClean="0">
                <a:latin typeface="Book Antiqua" pitchFamily="18" charset="0"/>
              </a:rPr>
              <a:t>5 СТРАНИЦА «УГАДАЙ ПО ИЛЛЮСТРАЦИИ»</a:t>
            </a:r>
            <a:endParaRPr lang="ru-RU" sz="2700" b="1" dirty="0">
              <a:latin typeface="Book Antiqua" pitchFamily="18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5214942" y="1142984"/>
            <a:ext cx="3214710" cy="1357322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«Спящая красавица»,</a:t>
            </a:r>
          </a:p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Шарль Перро </a:t>
            </a:r>
          </a:p>
        </p:txBody>
      </p:sp>
      <p:pic>
        <p:nvPicPr>
          <p:cNvPr id="6" name="Рисунок 5" descr="Описание-сказки-3-1024x57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2567426"/>
            <a:ext cx="7429552" cy="41791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214290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571472" y="345024"/>
            <a:ext cx="842968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 smtClean="0">
                <a:latin typeface="Book Antiqua" pitchFamily="18" charset="0"/>
              </a:rPr>
              <a:t>5 СТРАНИЦА «УГАДАЙ ПО ИЛЛЮСТРАЦИИ»</a:t>
            </a:r>
            <a:endParaRPr lang="ru-RU" sz="2700" b="1" dirty="0">
              <a:latin typeface="Book Antiqua" pitchFamily="18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4857752" y="2357430"/>
            <a:ext cx="3643338" cy="1500198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«Конек - Горбунок»,</a:t>
            </a:r>
          </a:p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Петр Ершов</a:t>
            </a:r>
          </a:p>
        </p:txBody>
      </p:sp>
      <p:pic>
        <p:nvPicPr>
          <p:cNvPr id="7" name="Рисунок 6" descr="26-9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1071546"/>
            <a:ext cx="3548428" cy="5572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верх 3"/>
          <p:cNvSpPr/>
          <p:nvPr/>
        </p:nvSpPr>
        <p:spPr>
          <a:xfrm>
            <a:off x="285720" y="214290"/>
            <a:ext cx="8572560" cy="785818"/>
          </a:xfrm>
          <a:prstGeom prst="ribbon2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 flipH="1">
            <a:off x="571472" y="345024"/>
            <a:ext cx="842968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 smtClean="0">
                <a:latin typeface="Book Antiqua" pitchFamily="18" charset="0"/>
              </a:rPr>
              <a:t>5 СТРАНИЦА «УГАДАЙ ПО ИЛЛЮСТРАЦИИ»</a:t>
            </a:r>
            <a:endParaRPr lang="ru-RU" sz="2700" b="1" dirty="0">
              <a:latin typeface="Book Antiqua" pitchFamily="18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4857752" y="2357430"/>
            <a:ext cx="3643338" cy="1500198"/>
          </a:xfrm>
          <a:prstGeom prst="homePlat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«Конек - Горбунок»,</a:t>
            </a:r>
          </a:p>
          <a:p>
            <a:pPr algn="ctr"/>
            <a:r>
              <a:rPr lang="ru-RU" sz="2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Петр Ершов</a:t>
            </a:r>
          </a:p>
        </p:txBody>
      </p:sp>
      <p:pic>
        <p:nvPicPr>
          <p:cNvPr id="7" name="Рисунок 6" descr="26-9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1071546"/>
            <a:ext cx="3548428" cy="5572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3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44" y="1714488"/>
            <a:ext cx="60051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atin typeface="Book Antiqua" pitchFamily="18" charset="0"/>
              </a:rPr>
              <a:t>СПАСИБО ЗА ИГРУ!</a:t>
            </a:r>
            <a:endParaRPr lang="ru-RU" sz="4400" b="1" dirty="0">
              <a:latin typeface="Book Antiqua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im0-tub-ru.yandex.net/i?id=714ada100f56f490285291b998d3e370-l&amp;n=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285728"/>
            <a:ext cx="5440176" cy="54244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rokat-ostankino.ru/images/gallery/big_0084002562bfd5bc382744f70d720e2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642918"/>
            <a:ext cx="3121418" cy="49942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vignette.wikia.nocookie.net/narutofanon/images/2/2f/Harmony_arrow.jpg/revision/latest?cb=2015083105350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1571612"/>
            <a:ext cx="7215306" cy="33623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AutoShape 4" descr="https://cdn-images-1.medium.com/max/1200/1*wpIU3FpRgWPl8AJtQcgInw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https://cdn-images-1.medium.com/max/1200/1*wpIU3FpRgWPl8AJtQcgInw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4" name="AutoShape 8" descr="https://cdn-images-1.medium.com/max/1200/1*wpIU3FpRgWPl8AJtQcgInw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6" name="Picture 10" descr="https://attuale.ru/wp-content/uploads/2018/04/iStock_18103198_LARGE-800x576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857232"/>
            <a:ext cx="6528586" cy="47005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rintonic.ru/uploads/images/2016/04/15/img_5710ab8d6a4f7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785794"/>
            <a:ext cx="4288478" cy="50720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4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.stack.imgur.com/jW3uW.jpg?s=328&amp;g=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500042"/>
            <a:ext cx="5758812" cy="58213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589</Words>
  <Application>Microsoft Office PowerPoint</Application>
  <PresentationFormat>Экран (4:3)</PresentationFormat>
  <Paragraphs>96</Paragraphs>
  <Slides>39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4" baseType="lpstr">
      <vt:lpstr>Arial</vt:lpstr>
      <vt:lpstr>Book Antiqua</vt:lpstr>
      <vt:lpstr>Calibri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Котова ИЕ</dc:creator>
  <cp:lastModifiedBy>Ирина</cp:lastModifiedBy>
  <cp:revision>32</cp:revision>
  <dcterms:created xsi:type="dcterms:W3CDTF">2020-08-25T08:04:02Z</dcterms:created>
  <dcterms:modified xsi:type="dcterms:W3CDTF">2021-03-09T09:53:38Z</dcterms:modified>
</cp:coreProperties>
</file>