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61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18" Type="http://schemas.openxmlformats.org/officeDocument/2006/relationships/image" Target="../media/image2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17" Type="http://schemas.openxmlformats.org/officeDocument/2006/relationships/image" Target="../media/image20.wmf"/><Relationship Id="rId2" Type="http://schemas.openxmlformats.org/officeDocument/2006/relationships/image" Target="../media/image5.wmf"/><Relationship Id="rId16" Type="http://schemas.openxmlformats.org/officeDocument/2006/relationships/image" Target="../media/image19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5" Type="http://schemas.openxmlformats.org/officeDocument/2006/relationships/image" Target="../media/image1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07493-BF96-4A63-9A0D-A7C7C6503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9569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E412A-DA81-43D5-ACE0-311FC13E2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70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5F2BE-5335-4E36-BD3E-3D0F88F20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072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DDC31-106A-4867-A974-11A079FABA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9692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DAB2E-C4AD-4D0B-93B4-CC885B195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575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D111-68A5-4D92-8ABA-17DF29A5ED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825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A6F0A-7E1D-4AAB-BC66-62345D3029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4080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FDFCE-E492-4C52-BD4E-17D3597A39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979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CEC65-51BE-47B1-BCB0-FA8350B3C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796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95DF6-CB63-4A4D-A42C-E8665C6040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433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EA515-6340-45E8-A0A1-5FDA18E5E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6218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100000">
              <a:schemeClr val="bg1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aseline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aseline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aseline="0"/>
            </a:lvl1pPr>
          </a:lstStyle>
          <a:p>
            <a:pPr>
              <a:defRPr/>
            </a:pPr>
            <a:fld id="{4BA28BD0-CA13-49D3-ADD5-923AA75980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1.wmf"/><Relationship Id="rId26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12.bin"/><Relationship Id="rId34" Type="http://schemas.openxmlformats.org/officeDocument/2006/relationships/image" Target="../media/image19.w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33" Type="http://schemas.openxmlformats.org/officeDocument/2006/relationships/oleObject" Target="../embeddings/oleObject18.bin"/><Relationship Id="rId38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14.wmf"/><Relationship Id="rId32" Type="http://schemas.openxmlformats.org/officeDocument/2006/relationships/image" Target="../media/image18.wmf"/><Relationship Id="rId37" Type="http://schemas.openxmlformats.org/officeDocument/2006/relationships/oleObject" Target="../embeddings/oleObject20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3.bin"/><Relationship Id="rId28" Type="http://schemas.openxmlformats.org/officeDocument/2006/relationships/image" Target="../media/image16.wmf"/><Relationship Id="rId36" Type="http://schemas.openxmlformats.org/officeDocument/2006/relationships/image" Target="../media/image20.wmf"/><Relationship Id="rId10" Type="http://schemas.openxmlformats.org/officeDocument/2006/relationships/image" Target="../media/image7.wmf"/><Relationship Id="rId19" Type="http://schemas.openxmlformats.org/officeDocument/2006/relationships/oleObject" Target="../embeddings/oleObject11.bin"/><Relationship Id="rId31" Type="http://schemas.openxmlformats.org/officeDocument/2006/relationships/oleObject" Target="../embeddings/oleObject17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Relationship Id="rId22" Type="http://schemas.openxmlformats.org/officeDocument/2006/relationships/image" Target="../media/image13.wmf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17.wmf"/><Relationship Id="rId35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9160770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188913"/>
            <a:ext cx="4454525" cy="6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611188" y="593725"/>
            <a:ext cx="2973387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baseline="0">
                <a:solidFill>
                  <a:schemeClr val="accent2"/>
                </a:solidFill>
              </a:rPr>
              <a:t>ПИФАГОР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aseline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Древняя Греция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baseline="0"/>
              <a:t>IV </a:t>
            </a:r>
            <a:r>
              <a:rPr lang="ru-RU" altLang="ru-RU" baseline="0"/>
              <a:t>в. до н.э.</a:t>
            </a:r>
            <a:r>
              <a:rPr lang="en-US" altLang="ru-RU" baseline="0"/>
              <a:t> </a:t>
            </a:r>
            <a:endParaRPr lang="ru-RU" altLang="ru-RU" baseline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ru-RU" baseline="0"/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704850" y="2898775"/>
            <a:ext cx="29003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Первым начал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изучать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свойства чисел.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849313" y="5013325"/>
            <a:ext cx="3098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Арифметика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- наука о числах.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8"/>
          <p:cNvSpPr>
            <a:spLocks noChangeArrowheads="1"/>
          </p:cNvSpPr>
          <p:nvPr/>
        </p:nvSpPr>
        <p:spPr bwMode="auto">
          <a:xfrm>
            <a:off x="827088" y="765175"/>
            <a:ext cx="7467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 baseline="0">
                <a:solidFill>
                  <a:srgbClr val="000066"/>
                </a:solidFill>
              </a:rPr>
              <a:t>АЛГОРИТМ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827088" y="2914650"/>
            <a:ext cx="74676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 baseline="0">
                <a:solidFill>
                  <a:srgbClr val="000066"/>
                </a:solidFill>
              </a:rPr>
              <a:t>Порядок действий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 baseline="0">
                <a:solidFill>
                  <a:srgbClr val="000066"/>
                </a:solidFill>
              </a:rPr>
              <a:t>для достижения поставленной цели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Объект 1"/>
          <p:cNvGraphicFramePr>
            <a:graphicFrameLocks noChangeAspect="1"/>
          </p:cNvGraphicFramePr>
          <p:nvPr/>
        </p:nvGraphicFramePr>
        <p:xfrm>
          <a:off x="1403350" y="2420938"/>
          <a:ext cx="2703513" cy="186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Формула" r:id="rId3" imgW="558558" imgH="393529" progId="Equation.3">
                  <p:embed/>
                </p:oleObj>
              </mc:Choice>
              <mc:Fallback>
                <p:oleObj name="Формула" r:id="rId3" imgW="558558" imgH="393529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420938"/>
                        <a:ext cx="2703513" cy="1866900"/>
                      </a:xfrm>
                      <a:prstGeom prst="rect">
                        <a:avLst/>
                      </a:prstGeom>
                      <a:solidFill>
                        <a:srgbClr val="DDF3E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>
                <a:cs typeface="Times New Roman" pitchFamily="18" charset="0"/>
              </a:rPr>
              <a:t>   </a:t>
            </a:r>
            <a:endParaRPr lang="ru-RU" altLang="ru-RU" sz="2400"/>
          </a:p>
        </p:txBody>
      </p:sp>
      <p:graphicFrame>
        <p:nvGraphicFramePr>
          <p:cNvPr id="4100" name="Объект 6"/>
          <p:cNvGraphicFramePr>
            <a:graphicFrameLocks noChangeAspect="1"/>
          </p:cNvGraphicFramePr>
          <p:nvPr/>
        </p:nvGraphicFramePr>
        <p:xfrm>
          <a:off x="4859338" y="3860800"/>
          <a:ext cx="3014662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Формула" r:id="rId5" imgW="622030" imgH="393529" progId="Equation.3">
                  <p:embed/>
                </p:oleObj>
              </mc:Choice>
              <mc:Fallback>
                <p:oleObj name="Формула" r:id="rId5" imgW="622030" imgH="393529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860800"/>
                        <a:ext cx="3014662" cy="1871663"/>
                      </a:xfrm>
                      <a:prstGeom prst="rect">
                        <a:avLst/>
                      </a:prstGeom>
                      <a:solidFill>
                        <a:srgbClr val="D6D6F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7"/>
          <p:cNvSpPr txBox="1">
            <a:spLocks noChangeArrowheads="1"/>
          </p:cNvSpPr>
          <p:nvPr/>
        </p:nvSpPr>
        <p:spPr bwMode="auto">
          <a:xfrm>
            <a:off x="1403350" y="490538"/>
            <a:ext cx="62626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dirty="0">
                <a:solidFill>
                  <a:srgbClr val="000066"/>
                </a:solidFill>
              </a:rPr>
              <a:t>Найди </a:t>
            </a:r>
            <a:r>
              <a:rPr lang="ru-RU" altLang="ru-RU" sz="6000" dirty="0" smtClean="0">
                <a:solidFill>
                  <a:srgbClr val="000066"/>
                </a:solidFill>
              </a:rPr>
              <a:t>значения </a:t>
            </a:r>
            <a:r>
              <a:rPr lang="ru-RU" altLang="ru-RU" sz="6000" dirty="0">
                <a:solidFill>
                  <a:srgbClr val="000066"/>
                </a:solidFill>
              </a:rPr>
              <a:t>выражений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dirty="0">
                <a:solidFill>
                  <a:srgbClr val="000066"/>
                </a:solidFill>
              </a:rPr>
              <a:t>за </a:t>
            </a:r>
            <a:r>
              <a:rPr lang="ru-RU" altLang="ru-RU" sz="6000" dirty="0" smtClean="0">
                <a:solidFill>
                  <a:srgbClr val="000066"/>
                </a:solidFill>
              </a:rPr>
              <a:t>30 </a:t>
            </a:r>
            <a:r>
              <a:rPr lang="ru-RU" altLang="ru-RU" sz="6000" dirty="0">
                <a:solidFill>
                  <a:srgbClr val="000066"/>
                </a:solidFill>
              </a:rPr>
              <a:t>секунд: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57" name="Group 113"/>
          <p:cNvGraphicFramePr>
            <a:graphicFrameLocks noGrp="1"/>
          </p:cNvGraphicFramePr>
          <p:nvPr/>
        </p:nvGraphicFramePr>
        <p:xfrm>
          <a:off x="323850" y="984250"/>
          <a:ext cx="8640764" cy="4460876"/>
        </p:xfrm>
        <a:graphic>
          <a:graphicData uri="http://schemas.openxmlformats.org/drawingml/2006/table">
            <a:tbl>
              <a:tblPr/>
              <a:tblGrid>
                <a:gridCol w="841316"/>
                <a:gridCol w="1375778"/>
                <a:gridCol w="1487054"/>
                <a:gridCol w="1232468"/>
                <a:gridCol w="1235840"/>
                <a:gridCol w="1232468"/>
                <a:gridCol w="1235840"/>
              </a:tblGrid>
              <a:tr h="98486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ряд</a:t>
                      </a: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ряд</a:t>
                      </a: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ряд</a:t>
                      </a: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8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6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</a:t>
                      </a:r>
                      <a:r>
                        <a:rPr kumimoji="0" lang="ru-RU" alt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десят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 дробях</a:t>
                      </a:r>
                    </a:p>
                  </a:txBody>
                  <a:tcPr marL="91438" marR="9143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6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обыкн. дробях</a:t>
                      </a:r>
                    </a:p>
                  </a:txBody>
                  <a:tcPr marL="91438" marR="9143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8" marR="9143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60" name="Rectangle 4"/>
          <p:cNvSpPr>
            <a:spLocks noChangeArrowheads="1"/>
          </p:cNvSpPr>
          <p:nvPr/>
        </p:nvSpPr>
        <p:spPr bwMode="auto">
          <a:xfrm>
            <a:off x="1979613" y="404813"/>
            <a:ext cx="55054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aseline="0"/>
              <a:t>Найдите значения выражений:</a:t>
            </a:r>
            <a:endParaRPr lang="en-US" altLang="ru-RU" baseline="0"/>
          </a:p>
        </p:txBody>
      </p:sp>
      <p:graphicFrame>
        <p:nvGraphicFramePr>
          <p:cNvPr id="5161" name="Object 11"/>
          <p:cNvGraphicFramePr>
            <a:graphicFrameLocks noChangeAspect="1"/>
          </p:cNvGraphicFramePr>
          <p:nvPr/>
        </p:nvGraphicFramePr>
        <p:xfrm>
          <a:off x="2627313" y="2170113"/>
          <a:ext cx="122396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3" name="Формула" r:id="rId3" imgW="342751" imgH="253890" progId="Equation.3">
                  <p:embed/>
                </p:oleObj>
              </mc:Choice>
              <mc:Fallback>
                <p:oleObj name="Формула" r:id="rId3" imgW="342751" imgH="25389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2170113"/>
                        <a:ext cx="1223962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62" name="Object 12"/>
          <p:cNvGraphicFramePr>
            <a:graphicFrameLocks noChangeAspect="1"/>
          </p:cNvGraphicFramePr>
          <p:nvPr/>
        </p:nvGraphicFramePr>
        <p:xfrm>
          <a:off x="3995738" y="2276475"/>
          <a:ext cx="12382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Формула" r:id="rId5" imgW="393529" imgH="253890" progId="Equation.3">
                  <p:embed/>
                </p:oleObj>
              </mc:Choice>
              <mc:Fallback>
                <p:oleObj name="Формула" r:id="rId5" imgW="393529" imgH="25389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2276475"/>
                        <a:ext cx="123825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63" name="Object 13"/>
          <p:cNvGraphicFramePr>
            <a:graphicFrameLocks noChangeAspect="1"/>
          </p:cNvGraphicFramePr>
          <p:nvPr/>
        </p:nvGraphicFramePr>
        <p:xfrm>
          <a:off x="5219700" y="2205038"/>
          <a:ext cx="126523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5" name="Формула" r:id="rId7" imgW="368140" imgH="253890" progId="Equation.3">
                  <p:embed/>
                </p:oleObj>
              </mc:Choice>
              <mc:Fallback>
                <p:oleObj name="Формула" r:id="rId7" imgW="368140" imgH="25389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205038"/>
                        <a:ext cx="1265238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64" name="Object 14"/>
          <p:cNvGraphicFramePr>
            <a:graphicFrameLocks noChangeAspect="1"/>
          </p:cNvGraphicFramePr>
          <p:nvPr/>
        </p:nvGraphicFramePr>
        <p:xfrm>
          <a:off x="6443663" y="2276475"/>
          <a:ext cx="12779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" name="Формула" r:id="rId9" imgW="406048" imgH="253780" progId="Equation.3">
                  <p:embed/>
                </p:oleObj>
              </mc:Choice>
              <mc:Fallback>
                <p:oleObj name="Формула" r:id="rId9" imgW="406048" imgH="2537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2276475"/>
                        <a:ext cx="127793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65" name="Object 15"/>
          <p:cNvGraphicFramePr>
            <a:graphicFrameLocks noChangeAspect="1"/>
          </p:cNvGraphicFramePr>
          <p:nvPr/>
        </p:nvGraphicFramePr>
        <p:xfrm>
          <a:off x="7710488" y="2276475"/>
          <a:ext cx="1181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" name="Формула" r:id="rId11" imgW="355292" imgH="253780" progId="Equation.3">
                  <p:embed/>
                </p:oleObj>
              </mc:Choice>
              <mc:Fallback>
                <p:oleObj name="Формула" r:id="rId11" imgW="355292" imgH="2537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0488" y="2276475"/>
                        <a:ext cx="1181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66" name="Object 69"/>
          <p:cNvGraphicFramePr>
            <a:graphicFrameLocks noChangeAspect="1"/>
          </p:cNvGraphicFramePr>
          <p:nvPr/>
        </p:nvGraphicFramePr>
        <p:xfrm>
          <a:off x="1116013" y="2205038"/>
          <a:ext cx="141605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" name="Формула" r:id="rId13" imgW="418918" imgH="253890" progId="Equation.3">
                  <p:embed/>
                </p:oleObj>
              </mc:Choice>
              <mc:Fallback>
                <p:oleObj name="Формула" r:id="rId13" imgW="418918" imgH="253890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205038"/>
                        <a:ext cx="141605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58" name="Object 114"/>
          <p:cNvGraphicFramePr>
            <a:graphicFrameLocks noChangeAspect="1"/>
          </p:cNvGraphicFramePr>
          <p:nvPr/>
        </p:nvGraphicFramePr>
        <p:xfrm>
          <a:off x="1331913" y="4365625"/>
          <a:ext cx="94297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9" name="Формула" r:id="rId15" imgW="253780" imgH="253780" progId="Equation.3">
                  <p:embed/>
                </p:oleObj>
              </mc:Choice>
              <mc:Fallback>
                <p:oleObj name="Формула" r:id="rId15" imgW="253780" imgH="253780" progId="Equation.3">
                  <p:embed/>
                  <p:pic>
                    <p:nvPicPr>
                      <p:cNvPr id="0" name="Object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365625"/>
                        <a:ext cx="942975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59" name="Object 115"/>
          <p:cNvGraphicFramePr>
            <a:graphicFrameLocks noChangeAspect="1"/>
          </p:cNvGraphicFramePr>
          <p:nvPr/>
        </p:nvGraphicFramePr>
        <p:xfrm>
          <a:off x="2916238" y="4365625"/>
          <a:ext cx="792162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" name="Формула" r:id="rId17" imgW="203024" imgH="253780" progId="Equation.3">
                  <p:embed/>
                </p:oleObj>
              </mc:Choice>
              <mc:Fallback>
                <p:oleObj name="Формула" r:id="rId17" imgW="203024" imgH="253780" progId="Equation.3">
                  <p:embed/>
                  <p:pic>
                    <p:nvPicPr>
                      <p:cNvPr id="0" name="Object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4365625"/>
                        <a:ext cx="792162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0" name="Object 116"/>
          <p:cNvGraphicFramePr>
            <a:graphicFrameLocks noChangeAspect="1"/>
          </p:cNvGraphicFramePr>
          <p:nvPr/>
        </p:nvGraphicFramePr>
        <p:xfrm>
          <a:off x="4284663" y="4292600"/>
          <a:ext cx="7112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" name="Формула" r:id="rId19" imgW="177569" imgH="253670" progId="Equation.3">
                  <p:embed/>
                </p:oleObj>
              </mc:Choice>
              <mc:Fallback>
                <p:oleObj name="Формула" r:id="rId19" imgW="177569" imgH="253670" progId="Equation.3">
                  <p:embed/>
                  <p:pic>
                    <p:nvPicPr>
                      <p:cNvPr id="0" name="Object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4292600"/>
                        <a:ext cx="711200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1" name="Object 117"/>
          <p:cNvGraphicFramePr>
            <a:graphicFrameLocks noChangeAspect="1"/>
          </p:cNvGraphicFramePr>
          <p:nvPr/>
        </p:nvGraphicFramePr>
        <p:xfrm>
          <a:off x="5580063" y="4365625"/>
          <a:ext cx="6635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" name="Формула" r:id="rId21" imgW="164957" imgH="253780" progId="Equation.3">
                  <p:embed/>
                </p:oleObj>
              </mc:Choice>
              <mc:Fallback>
                <p:oleObj name="Формула" r:id="rId21" imgW="164957" imgH="253780" progId="Equation.3">
                  <p:embed/>
                  <p:pic>
                    <p:nvPicPr>
                      <p:cNvPr id="0" name="Object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4365625"/>
                        <a:ext cx="663575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2" name="Object 118"/>
          <p:cNvGraphicFramePr>
            <a:graphicFrameLocks noChangeAspect="1"/>
          </p:cNvGraphicFramePr>
          <p:nvPr/>
        </p:nvGraphicFramePr>
        <p:xfrm>
          <a:off x="6810375" y="4292600"/>
          <a:ext cx="7016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" name="Формула" r:id="rId23" imgW="164957" imgH="253780" progId="Equation.3">
                  <p:embed/>
                </p:oleObj>
              </mc:Choice>
              <mc:Fallback>
                <p:oleObj name="Формула" r:id="rId23" imgW="164957" imgH="253780" progId="Equation.3">
                  <p:embed/>
                  <p:pic>
                    <p:nvPicPr>
                      <p:cNvPr id="0" name="Object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5" y="4292600"/>
                        <a:ext cx="7016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3" name="Object 119"/>
          <p:cNvGraphicFramePr>
            <a:graphicFrameLocks noChangeAspect="1"/>
          </p:cNvGraphicFramePr>
          <p:nvPr/>
        </p:nvGraphicFramePr>
        <p:xfrm>
          <a:off x="8101013" y="4292600"/>
          <a:ext cx="49688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Формула" r:id="rId25" imgW="114201" imgH="253780" progId="Equation.3">
                  <p:embed/>
                </p:oleObj>
              </mc:Choice>
              <mc:Fallback>
                <p:oleObj name="Формула" r:id="rId25" imgW="114201" imgH="253780" progId="Equation.3">
                  <p:embed/>
                  <p:pic>
                    <p:nvPicPr>
                      <p:cNvPr id="0" name="Object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1013" y="4292600"/>
                        <a:ext cx="496887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4" name="Object 120"/>
          <p:cNvGraphicFramePr>
            <a:graphicFrameLocks noChangeAspect="1"/>
          </p:cNvGraphicFramePr>
          <p:nvPr/>
        </p:nvGraphicFramePr>
        <p:xfrm>
          <a:off x="1403350" y="3429000"/>
          <a:ext cx="84455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" name="Формула" r:id="rId27" imgW="203112" imgH="139639" progId="Equation.3">
                  <p:embed/>
                </p:oleObj>
              </mc:Choice>
              <mc:Fallback>
                <p:oleObj name="Формула" r:id="rId27" imgW="203112" imgH="139639" progId="Equation.3">
                  <p:embed/>
                  <p:pic>
                    <p:nvPicPr>
                      <p:cNvPr id="0" name="Object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429000"/>
                        <a:ext cx="84455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6" name="Object 122"/>
          <p:cNvGraphicFramePr>
            <a:graphicFrameLocks noChangeAspect="1"/>
          </p:cNvGraphicFramePr>
          <p:nvPr/>
        </p:nvGraphicFramePr>
        <p:xfrm>
          <a:off x="2882900" y="3429000"/>
          <a:ext cx="89693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" name="Формула" r:id="rId29" imgW="215713" imgH="139579" progId="Equation.3">
                  <p:embed/>
                </p:oleObj>
              </mc:Choice>
              <mc:Fallback>
                <p:oleObj name="Формула" r:id="rId29" imgW="215713" imgH="139579" progId="Equation.3">
                  <p:embed/>
                  <p:pic>
                    <p:nvPicPr>
                      <p:cNvPr id="0" name="Object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2900" y="3429000"/>
                        <a:ext cx="896938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7" name="Object 123"/>
          <p:cNvGraphicFramePr>
            <a:graphicFrameLocks noChangeAspect="1"/>
          </p:cNvGraphicFramePr>
          <p:nvPr/>
        </p:nvGraphicFramePr>
        <p:xfrm>
          <a:off x="4356100" y="3402013"/>
          <a:ext cx="7207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Формула" r:id="rId31" imgW="164957" imgH="139579" progId="Equation.3">
                  <p:embed/>
                </p:oleObj>
              </mc:Choice>
              <mc:Fallback>
                <p:oleObj name="Формула" r:id="rId31" imgW="164957" imgH="139579" progId="Equation.3">
                  <p:embed/>
                  <p:pic>
                    <p:nvPicPr>
                      <p:cNvPr id="0" name="Object 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402013"/>
                        <a:ext cx="720725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8" name="Object 124"/>
          <p:cNvGraphicFramePr>
            <a:graphicFrameLocks noChangeAspect="1"/>
          </p:cNvGraphicFramePr>
          <p:nvPr/>
        </p:nvGraphicFramePr>
        <p:xfrm>
          <a:off x="5480050" y="3432175"/>
          <a:ext cx="89217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" name="Формула" r:id="rId33" imgW="215713" imgH="139579" progId="Equation.3">
                  <p:embed/>
                </p:oleObj>
              </mc:Choice>
              <mc:Fallback>
                <p:oleObj name="Формула" r:id="rId33" imgW="215713" imgH="139579" progId="Equation.3">
                  <p:embed/>
                  <p:pic>
                    <p:nvPicPr>
                      <p:cNvPr id="0" name="Object 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0050" y="3432175"/>
                        <a:ext cx="892175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69" name="Object 125"/>
          <p:cNvGraphicFramePr>
            <a:graphicFrameLocks noChangeAspect="1"/>
          </p:cNvGraphicFramePr>
          <p:nvPr/>
        </p:nvGraphicFramePr>
        <p:xfrm>
          <a:off x="6756400" y="3375025"/>
          <a:ext cx="6953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9" name="Формула" r:id="rId35" imgW="152334" imgH="139639" progId="Equation.3">
                  <p:embed/>
                </p:oleObj>
              </mc:Choice>
              <mc:Fallback>
                <p:oleObj name="Формула" r:id="rId35" imgW="152334" imgH="139639" progId="Equation.3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6400" y="3375025"/>
                        <a:ext cx="69532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70" name="Object 126"/>
          <p:cNvGraphicFramePr>
            <a:graphicFrameLocks noChangeAspect="1"/>
          </p:cNvGraphicFramePr>
          <p:nvPr/>
        </p:nvGraphicFramePr>
        <p:xfrm>
          <a:off x="8034338" y="3333750"/>
          <a:ext cx="714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Формула" r:id="rId37" imgW="164957" imgH="139579" progId="Equation.3">
                  <p:embed/>
                </p:oleObj>
              </mc:Choice>
              <mc:Fallback>
                <p:oleObj name="Формула" r:id="rId37" imgW="164957" imgH="139579" progId="Equation.3">
                  <p:embed/>
                  <p:pic>
                    <p:nvPicPr>
                      <p:cNvPr id="0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4338" y="3333750"/>
                        <a:ext cx="7143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№ 179 (в, г)</a:t>
            </a:r>
          </a:p>
        </p:txBody>
      </p:sp>
      <p:graphicFrame>
        <p:nvGraphicFramePr>
          <p:cNvPr id="6147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50825" y="2060575"/>
          <a:ext cx="864235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Формула" r:id="rId3" imgW="1930400" imgH="266700" progId="Equation.3">
                  <p:embed/>
                </p:oleObj>
              </mc:Choice>
              <mc:Fallback>
                <p:oleObj name="Формула" r:id="rId3" imgW="1930400" imgH="266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060575"/>
                        <a:ext cx="864235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395288" y="3644900"/>
          <a:ext cx="6389687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5" imgW="1320227" imgH="253890" progId="Equation.3">
                  <p:embed/>
                </p:oleObj>
              </mc:Choice>
              <mc:Fallback>
                <p:oleObj name="Формула" r:id="rId5" imgW="1320227" imgH="25389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644900"/>
                        <a:ext cx="6389687" cy="122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№ 179 (д, з)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279400" y="2060575"/>
          <a:ext cx="8583613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Формула" r:id="rId3" imgW="1916868" imgH="266584" progId="Equation.3">
                  <p:embed/>
                </p:oleObj>
              </mc:Choice>
              <mc:Fallback>
                <p:oleObj name="Формула" r:id="rId3" imgW="1916868" imgH="26658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" y="2060575"/>
                        <a:ext cx="8583613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95288" y="3849688"/>
          <a:ext cx="8353425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Формула" r:id="rId5" imgW="1981200" imgH="254000" progId="Equation.3">
                  <p:embed/>
                </p:oleObj>
              </mc:Choice>
              <mc:Fallback>
                <p:oleObj name="Формула" r:id="rId5" imgW="19812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849688"/>
                        <a:ext cx="8353425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18" y="476672"/>
            <a:ext cx="8644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– Что нового вы узнали на сегодняшнем уроке</a:t>
            </a:r>
            <a:r>
              <a:rPr lang="ru-RU" sz="5400" dirty="0" smtClean="0"/>
              <a:t>?</a:t>
            </a:r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251518" y="2420888"/>
            <a:ext cx="8644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– </a:t>
            </a:r>
            <a:r>
              <a:rPr lang="ru-RU" sz="5400" dirty="0"/>
              <a:t>Какова была цель урока</a:t>
            </a:r>
            <a:r>
              <a:rPr lang="ru-RU" sz="5400" dirty="0" smtClean="0"/>
              <a:t>?  </a:t>
            </a:r>
            <a:r>
              <a:rPr lang="ru-RU" sz="5400" dirty="0"/>
              <a:t>Удалось достичь поставленной цели</a:t>
            </a:r>
            <a:r>
              <a:rPr lang="ru-RU" sz="5400" dirty="0" smtClean="0"/>
              <a:t>?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251518" y="4365104"/>
            <a:ext cx="86440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– </a:t>
            </a:r>
            <a:r>
              <a:rPr lang="ru-RU" sz="5400" dirty="0"/>
              <a:t>Как нужно выполнять совместные действия с обыкновенными и десятичными </a:t>
            </a:r>
            <a:r>
              <a:rPr lang="ru-RU" sz="5400" dirty="0" smtClean="0"/>
              <a:t>дробями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6228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4384" y="404664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– </a:t>
            </a:r>
            <a:r>
              <a:rPr lang="ru-RU" sz="5400" dirty="0"/>
              <a:t>Оцените свою работу на уроке. Те, кто считает, что он работал на уроке активно, поставьте себе еще 1 балл. Посчитайте результат, поставьте оценку</a:t>
            </a:r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224384" y="3370929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– </a:t>
            </a:r>
            <a:r>
              <a:rPr lang="ru-RU" sz="5400" dirty="0"/>
              <a:t>Поднимите руки те, кто доволен своей оценкой за урок</a:t>
            </a:r>
            <a:r>
              <a:rPr lang="ru-RU" sz="5400" dirty="0" smtClean="0"/>
              <a:t>?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224384" y="522920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– </a:t>
            </a:r>
            <a:r>
              <a:rPr lang="ru-RU" sz="5400" dirty="0"/>
              <a:t>Что нужно сделать, чтобы в следующий раз ваша оценка была выше? </a:t>
            </a:r>
          </a:p>
        </p:txBody>
      </p:sp>
    </p:spTree>
    <p:extLst>
      <p:ext uri="{BB962C8B-B14F-4D97-AF65-F5344CB8AC3E}">
        <p14:creationId xmlns:p14="http://schemas.microsoft.com/office/powerpoint/2010/main" val="5777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Домашнее задание</a:t>
            </a:r>
            <a:endParaRPr lang="ru-RU" alt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3528" y="2060848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Calibri" panose="020F0502020204030204" pitchFamily="34" charset="0"/>
              </a:rPr>
              <a:t>п.2.1.1. (</a:t>
            </a:r>
            <a:r>
              <a:rPr lang="ru-RU" sz="5400" b="1" i="1" dirty="0">
                <a:latin typeface="Calibri" panose="020F0502020204030204" pitchFamily="34" charset="0"/>
              </a:rPr>
              <a:t>стр</a:t>
            </a:r>
            <a:r>
              <a:rPr lang="ru-RU" sz="5400" b="1" dirty="0">
                <a:latin typeface="Calibri" panose="020F0502020204030204" pitchFamily="34" charset="0"/>
              </a:rPr>
              <a:t>. 44-45</a:t>
            </a:r>
            <a:r>
              <a:rPr lang="ru-RU" sz="5400" b="1" dirty="0" smtClean="0">
                <a:latin typeface="Calibri" panose="020F0502020204030204" pitchFamily="34" charset="0"/>
              </a:rPr>
              <a:t>) – читать; </a:t>
            </a:r>
            <a:endParaRPr lang="ru-RU" sz="5400" b="1" dirty="0">
              <a:latin typeface="Calibri" panose="020F0502020204030204" pitchFamily="34" charset="0"/>
            </a:endParaRPr>
          </a:p>
          <a:p>
            <a:pPr algn="ctr"/>
            <a:r>
              <a:rPr lang="ru-RU" sz="5400" b="1" dirty="0" smtClean="0">
                <a:latin typeface="Calibri" panose="020F0502020204030204" pitchFamily="34" charset="0"/>
              </a:rPr>
              <a:t>№ </a:t>
            </a:r>
            <a:r>
              <a:rPr lang="ru-RU" sz="5400" b="1" dirty="0">
                <a:latin typeface="Calibri" panose="020F0502020204030204" pitchFamily="34" charset="0"/>
              </a:rPr>
              <a:t>204 (1-я строка</a:t>
            </a:r>
            <a:r>
              <a:rPr lang="ru-RU" sz="5400" b="1" dirty="0" smtClean="0">
                <a:latin typeface="Calibri" panose="020F0502020204030204" pitchFamily="34" charset="0"/>
              </a:rPr>
              <a:t>)</a:t>
            </a:r>
          </a:p>
          <a:p>
            <a:pPr algn="ctr"/>
            <a:r>
              <a:rPr lang="ru-RU" sz="5400" b="1" dirty="0" smtClean="0">
                <a:latin typeface="Calibri" panose="020F0502020204030204" pitchFamily="34" charset="0"/>
              </a:rPr>
              <a:t>№ 209</a:t>
            </a:r>
          </a:p>
          <a:p>
            <a:pPr algn="ctr"/>
            <a:r>
              <a:rPr lang="ru-RU" sz="5400" b="1" dirty="0" smtClean="0">
                <a:latin typeface="Calibri" panose="020F0502020204030204" pitchFamily="34" charset="0"/>
              </a:rPr>
              <a:t>№ 215 </a:t>
            </a:r>
            <a:r>
              <a:rPr lang="ru-RU" sz="5400" b="1" dirty="0">
                <a:latin typeface="Calibri" panose="020F0502020204030204" pitchFamily="34" charset="0"/>
              </a:rPr>
              <a:t>(1 </a:t>
            </a:r>
            <a:r>
              <a:rPr lang="ru-RU" sz="5400" b="1" dirty="0" smtClean="0">
                <a:latin typeface="Calibri" panose="020F0502020204030204" pitchFamily="34" charset="0"/>
              </a:rPr>
              <a:t>на выбор);</a:t>
            </a:r>
            <a:endParaRPr lang="ru-RU" sz="5400" b="1" dirty="0">
              <a:latin typeface="Calibri" panose="020F0502020204030204" pitchFamily="34" charset="0"/>
            </a:endParaRPr>
          </a:p>
          <a:p>
            <a:pPr algn="ctr"/>
            <a:r>
              <a:rPr lang="ru-RU" sz="5400" b="1" dirty="0">
                <a:latin typeface="Calibri" panose="020F0502020204030204" pitchFamily="34" charset="0"/>
              </a:rPr>
              <a:t>Дополнительно по желанию: № 219.</a:t>
            </a:r>
          </a:p>
          <a:p>
            <a:pPr algn="ctr"/>
            <a:endParaRPr lang="ru-RU" sz="5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40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191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Times New Roman</vt:lpstr>
      <vt:lpstr>Arial</vt:lpstr>
      <vt:lpstr>Calibri</vt:lpstr>
      <vt:lpstr>Оформление по умолчанию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№ 179 (в, г)</vt:lpstr>
      <vt:lpstr>№ 179 (д, з)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DNSUser</cp:lastModifiedBy>
  <cp:revision>14</cp:revision>
  <dcterms:created xsi:type="dcterms:W3CDTF">1601-01-01T00:00:00Z</dcterms:created>
  <dcterms:modified xsi:type="dcterms:W3CDTF">2026-05-29T14:44:41Z</dcterms:modified>
</cp:coreProperties>
</file>