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7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4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8D5E0E-9F13-47E5-876F-D1CE264415C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8F0E50-3F16-477F-A209-D0C9DA9B6014}">
      <dgm:prSet phldrT="[Текст]" custT="1"/>
      <dgm:spPr>
        <a:solidFill>
          <a:schemeClr val="tx1">
            <a:alpha val="56000"/>
          </a:schemeClr>
        </a:solidFill>
      </dgm:spPr>
      <dgm:t>
        <a:bodyPr/>
        <a:lstStyle/>
        <a:p>
          <a:r>
            <a:rPr lang="ru-RU" sz="2400" dirty="0" smtClean="0"/>
            <a:t>Факторы, оказывающие влияние на проявление одаренности школьников</a:t>
          </a:r>
          <a:r>
            <a:rPr lang="ru-RU" sz="1100" dirty="0" smtClean="0"/>
            <a:t>:</a:t>
          </a:r>
          <a:endParaRPr lang="ru-RU" sz="1100" dirty="0"/>
        </a:p>
      </dgm:t>
    </dgm:pt>
    <dgm:pt modelId="{8D4A8F61-D812-49DA-8616-4DE2A5253F22}" type="parTrans" cxnId="{D4D3C74A-9839-45F6-ADC3-6C7CF7A3A51A}">
      <dgm:prSet/>
      <dgm:spPr/>
      <dgm:t>
        <a:bodyPr/>
        <a:lstStyle/>
        <a:p>
          <a:endParaRPr lang="ru-RU"/>
        </a:p>
      </dgm:t>
    </dgm:pt>
    <dgm:pt modelId="{09B6F2D2-D5BF-498F-A0FD-C00295DD6870}" type="sibTrans" cxnId="{D4D3C74A-9839-45F6-ADC3-6C7CF7A3A51A}">
      <dgm:prSet/>
      <dgm:spPr/>
      <dgm:t>
        <a:bodyPr/>
        <a:lstStyle/>
        <a:p>
          <a:endParaRPr lang="ru-RU"/>
        </a:p>
      </dgm:t>
    </dgm:pt>
    <dgm:pt modelId="{866B523B-D060-4CC0-9CCD-B03007C67FB7}">
      <dgm:prSet phldrT="[Текст]" custT="1"/>
      <dgm:spPr>
        <a:solidFill>
          <a:schemeClr val="lt1">
            <a:hueOff val="0"/>
            <a:satOff val="0"/>
            <a:lumOff val="0"/>
            <a:alpha val="56000"/>
          </a:schemeClr>
        </a:solidFill>
      </dgm:spPr>
      <dgm:t>
        <a:bodyPr/>
        <a:lstStyle/>
        <a:p>
          <a:r>
            <a:rPr lang="ru-RU" sz="2800" dirty="0" smtClean="0"/>
            <a:t>внешние</a:t>
          </a:r>
          <a:r>
            <a:rPr lang="ru-RU" sz="2400" dirty="0" smtClean="0"/>
            <a:t>:</a:t>
          </a:r>
          <a:endParaRPr lang="ru-RU" sz="2400" dirty="0"/>
        </a:p>
      </dgm:t>
    </dgm:pt>
    <dgm:pt modelId="{3C0A687B-9B67-4D3A-88FF-5F4DADCE9F18}" type="parTrans" cxnId="{9DB06BB6-9C94-49CB-80C2-62A7E5C198AE}">
      <dgm:prSet/>
      <dgm:spPr/>
      <dgm:t>
        <a:bodyPr/>
        <a:lstStyle/>
        <a:p>
          <a:endParaRPr lang="ru-RU"/>
        </a:p>
      </dgm:t>
    </dgm:pt>
    <dgm:pt modelId="{D8A47BF1-8F42-493A-B0F0-6E6FE17DCD0A}" type="sibTrans" cxnId="{9DB06BB6-9C94-49CB-80C2-62A7E5C198AE}">
      <dgm:prSet/>
      <dgm:spPr/>
      <dgm:t>
        <a:bodyPr/>
        <a:lstStyle/>
        <a:p>
          <a:endParaRPr lang="ru-RU"/>
        </a:p>
      </dgm:t>
    </dgm:pt>
    <dgm:pt modelId="{5D00D4A7-43DE-42DC-83D5-6D33B0A0C123}">
      <dgm:prSet phldrT="[Текст]" custT="1"/>
      <dgm:spPr>
        <a:solidFill>
          <a:schemeClr val="lt1">
            <a:hueOff val="0"/>
            <a:satOff val="0"/>
            <a:lumOff val="0"/>
            <a:alpha val="56000"/>
          </a:schemeClr>
        </a:solidFill>
      </dgm:spPr>
      <dgm:t>
        <a:bodyPr/>
        <a:lstStyle/>
        <a:p>
          <a:r>
            <a:rPr lang="ru-RU" sz="2400" dirty="0" smtClean="0"/>
            <a:t>- особенности семейного воспитания.</a:t>
          </a:r>
          <a:endParaRPr lang="ru-RU" sz="2400" dirty="0"/>
        </a:p>
      </dgm:t>
    </dgm:pt>
    <dgm:pt modelId="{CE34DDB3-94CD-4449-AF52-09FFB859A855}" type="parTrans" cxnId="{DB52AB73-17BF-4DD9-9DA5-3761B19AFEA8}">
      <dgm:prSet/>
      <dgm:spPr/>
      <dgm:t>
        <a:bodyPr/>
        <a:lstStyle/>
        <a:p>
          <a:endParaRPr lang="ru-RU"/>
        </a:p>
      </dgm:t>
    </dgm:pt>
    <dgm:pt modelId="{2FF756C4-2593-45F4-BDA5-137AE723D2AD}" type="sibTrans" cxnId="{DB52AB73-17BF-4DD9-9DA5-3761B19AFEA8}">
      <dgm:prSet/>
      <dgm:spPr/>
      <dgm:t>
        <a:bodyPr/>
        <a:lstStyle/>
        <a:p>
          <a:endParaRPr lang="ru-RU"/>
        </a:p>
      </dgm:t>
    </dgm:pt>
    <dgm:pt modelId="{BFD0E319-F02F-4859-8BC8-E09A08855B3F}">
      <dgm:prSet phldrT="[Текст]" custT="1"/>
      <dgm:spPr>
        <a:solidFill>
          <a:schemeClr val="lt1">
            <a:hueOff val="0"/>
            <a:satOff val="0"/>
            <a:lumOff val="0"/>
            <a:alpha val="56000"/>
          </a:schemeClr>
        </a:solidFill>
      </dgm:spPr>
      <dgm:t>
        <a:bodyPr/>
        <a:lstStyle/>
        <a:p>
          <a:r>
            <a:rPr lang="ru-RU" sz="2400" dirty="0" smtClean="0"/>
            <a:t>- уровень профессиональной компетентности учителя;</a:t>
          </a:r>
          <a:endParaRPr lang="ru-RU" sz="2400" dirty="0"/>
        </a:p>
      </dgm:t>
    </dgm:pt>
    <dgm:pt modelId="{DFE9B297-B846-4A44-BEA9-767CA5FBCFBC}" type="parTrans" cxnId="{367F4B54-7F65-44D9-B149-75CE41ABF83D}">
      <dgm:prSet/>
      <dgm:spPr/>
      <dgm:t>
        <a:bodyPr/>
        <a:lstStyle/>
        <a:p>
          <a:endParaRPr lang="ru-RU"/>
        </a:p>
      </dgm:t>
    </dgm:pt>
    <dgm:pt modelId="{D0D3C258-180F-4575-AA3E-D2BA294F7989}" type="sibTrans" cxnId="{367F4B54-7F65-44D9-B149-75CE41ABF83D}">
      <dgm:prSet/>
      <dgm:spPr/>
      <dgm:t>
        <a:bodyPr/>
        <a:lstStyle/>
        <a:p>
          <a:endParaRPr lang="ru-RU"/>
        </a:p>
      </dgm:t>
    </dgm:pt>
    <dgm:pt modelId="{FC0C05C1-5AFA-4F9B-802C-751D4F464F26}">
      <dgm:prSet phldrT="[Текст]" custT="1"/>
      <dgm:spPr>
        <a:solidFill>
          <a:schemeClr val="lt1">
            <a:hueOff val="0"/>
            <a:satOff val="0"/>
            <a:lumOff val="0"/>
            <a:alpha val="56000"/>
          </a:schemeClr>
        </a:solidFill>
      </dgm:spPr>
      <dgm:t>
        <a:bodyPr/>
        <a:lstStyle/>
        <a:p>
          <a:r>
            <a:rPr lang="ru-RU" sz="2800" dirty="0" smtClean="0"/>
            <a:t>внутренние</a:t>
          </a:r>
          <a:r>
            <a:rPr lang="ru-RU" sz="900" dirty="0" smtClean="0"/>
            <a:t>:</a:t>
          </a:r>
          <a:endParaRPr lang="ru-RU" sz="900" dirty="0"/>
        </a:p>
      </dgm:t>
    </dgm:pt>
    <dgm:pt modelId="{D77979D8-FE81-4726-855E-0CC8E1F7367E}" type="parTrans" cxnId="{28C5E005-4D09-40F7-A949-A69F7E110E29}">
      <dgm:prSet/>
      <dgm:spPr/>
      <dgm:t>
        <a:bodyPr/>
        <a:lstStyle/>
        <a:p>
          <a:endParaRPr lang="ru-RU"/>
        </a:p>
      </dgm:t>
    </dgm:pt>
    <dgm:pt modelId="{F68302AC-2339-4FD2-9BE0-2CCFB6258C09}" type="sibTrans" cxnId="{28C5E005-4D09-40F7-A949-A69F7E110E29}">
      <dgm:prSet/>
      <dgm:spPr/>
      <dgm:t>
        <a:bodyPr/>
        <a:lstStyle/>
        <a:p>
          <a:endParaRPr lang="ru-RU"/>
        </a:p>
      </dgm:t>
    </dgm:pt>
    <dgm:pt modelId="{94DAEA9C-1352-419D-B181-ED491BAFDF9C}">
      <dgm:prSet phldrT="[Текст]" custT="1"/>
      <dgm:spPr>
        <a:solidFill>
          <a:schemeClr val="lt1">
            <a:hueOff val="0"/>
            <a:satOff val="0"/>
            <a:lumOff val="0"/>
            <a:alpha val="56000"/>
          </a:schemeClr>
        </a:solidFill>
      </dgm:spPr>
      <dgm:t>
        <a:bodyPr/>
        <a:lstStyle/>
        <a:p>
          <a:r>
            <a:rPr lang="ru-RU" sz="2400" dirty="0" smtClean="0"/>
            <a:t>- особенности психического развития ребенка;</a:t>
          </a:r>
          <a:endParaRPr lang="ru-RU" sz="2400" dirty="0"/>
        </a:p>
      </dgm:t>
    </dgm:pt>
    <dgm:pt modelId="{F719395B-F256-48D5-BEC7-68594CF90C3B}" type="parTrans" cxnId="{A3704913-8E60-467B-825E-2DF4A6FD0406}">
      <dgm:prSet/>
      <dgm:spPr/>
      <dgm:t>
        <a:bodyPr/>
        <a:lstStyle/>
        <a:p>
          <a:endParaRPr lang="ru-RU"/>
        </a:p>
      </dgm:t>
    </dgm:pt>
    <dgm:pt modelId="{24A75821-483A-4E2E-89E0-7A064276187E}" type="sibTrans" cxnId="{A3704913-8E60-467B-825E-2DF4A6FD0406}">
      <dgm:prSet/>
      <dgm:spPr/>
      <dgm:t>
        <a:bodyPr/>
        <a:lstStyle/>
        <a:p>
          <a:endParaRPr lang="ru-RU"/>
        </a:p>
      </dgm:t>
    </dgm:pt>
    <dgm:pt modelId="{575CB21F-F8C9-4D03-88AB-535AB5C6D5D2}" type="pres">
      <dgm:prSet presAssocID="{9F8D5E0E-9F13-47E5-876F-D1CE264415C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38978B1-52C1-4580-85AD-12A277CF1F4F}" type="pres">
      <dgm:prSet presAssocID="{EE8F0E50-3F16-477F-A209-D0C9DA9B6014}" presName="hierRoot1" presStyleCnt="0"/>
      <dgm:spPr/>
    </dgm:pt>
    <dgm:pt modelId="{784E34E5-9163-4D6B-B762-DEE41CBDEDD0}" type="pres">
      <dgm:prSet presAssocID="{EE8F0E50-3F16-477F-A209-D0C9DA9B6014}" presName="composite" presStyleCnt="0"/>
      <dgm:spPr/>
    </dgm:pt>
    <dgm:pt modelId="{2DF13A50-A2A7-44D1-B7F0-1E2E70A0B256}" type="pres">
      <dgm:prSet presAssocID="{EE8F0E50-3F16-477F-A209-D0C9DA9B6014}" presName="background" presStyleLbl="node0" presStyleIdx="0" presStyleCnt="1"/>
      <dgm:spPr>
        <a:solidFill>
          <a:schemeClr val="tx1">
            <a:alpha val="0"/>
          </a:schemeClr>
        </a:solidFill>
      </dgm:spPr>
      <dgm:t>
        <a:bodyPr/>
        <a:lstStyle/>
        <a:p>
          <a:endParaRPr lang="ru-RU"/>
        </a:p>
      </dgm:t>
    </dgm:pt>
    <dgm:pt modelId="{B06F576E-9E66-4339-8424-F87092866521}" type="pres">
      <dgm:prSet presAssocID="{EE8F0E50-3F16-477F-A209-D0C9DA9B6014}" presName="text" presStyleLbl="fgAcc0" presStyleIdx="0" presStyleCnt="1" custScaleX="542112" custScaleY="220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03B6BE-7508-45F3-AF0E-EAEE746F7045}" type="pres">
      <dgm:prSet presAssocID="{EE8F0E50-3F16-477F-A209-D0C9DA9B6014}" presName="hierChild2" presStyleCnt="0"/>
      <dgm:spPr/>
    </dgm:pt>
    <dgm:pt modelId="{C942B68F-AB30-4AD8-9013-A7DA55838830}" type="pres">
      <dgm:prSet presAssocID="{3C0A687B-9B67-4D3A-88FF-5F4DADCE9F1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73C8502-60D6-4B7A-B42A-303C1559B383}" type="pres">
      <dgm:prSet presAssocID="{866B523B-D060-4CC0-9CCD-B03007C67FB7}" presName="hierRoot2" presStyleCnt="0"/>
      <dgm:spPr/>
    </dgm:pt>
    <dgm:pt modelId="{88D749A5-FAC5-413A-A41B-D5943A31FC17}" type="pres">
      <dgm:prSet presAssocID="{866B523B-D060-4CC0-9CCD-B03007C67FB7}" presName="composite2" presStyleCnt="0"/>
      <dgm:spPr/>
    </dgm:pt>
    <dgm:pt modelId="{4AB8BA71-F900-460B-BC8C-502BF9160822}" type="pres">
      <dgm:prSet presAssocID="{866B523B-D060-4CC0-9CCD-B03007C67FB7}" presName="background2" presStyleLbl="node2" presStyleIdx="0" presStyleCnt="2"/>
      <dgm:spPr>
        <a:solidFill>
          <a:schemeClr val="tx1">
            <a:alpha val="0"/>
          </a:schemeClr>
        </a:solidFill>
      </dgm:spPr>
      <dgm:t>
        <a:bodyPr/>
        <a:lstStyle/>
        <a:p>
          <a:endParaRPr lang="ru-RU"/>
        </a:p>
      </dgm:t>
    </dgm:pt>
    <dgm:pt modelId="{FF813AF0-4396-467C-BC87-F0ECC60AF95C}" type="pres">
      <dgm:prSet presAssocID="{866B523B-D060-4CC0-9CCD-B03007C67FB7}" presName="text2" presStyleLbl="fgAcc2" presStyleIdx="0" presStyleCnt="2" custScaleX="253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AD5E73-44A6-4FDA-9912-604F0A133D95}" type="pres">
      <dgm:prSet presAssocID="{866B523B-D060-4CC0-9CCD-B03007C67FB7}" presName="hierChild3" presStyleCnt="0"/>
      <dgm:spPr/>
    </dgm:pt>
    <dgm:pt modelId="{995B9BD4-45DD-4D35-BCB1-30F078A68569}" type="pres">
      <dgm:prSet presAssocID="{CE34DDB3-94CD-4449-AF52-09FFB859A855}" presName="Name17" presStyleLbl="parChTrans1D3" presStyleIdx="0" presStyleCnt="3"/>
      <dgm:spPr/>
      <dgm:t>
        <a:bodyPr/>
        <a:lstStyle/>
        <a:p>
          <a:endParaRPr lang="ru-RU"/>
        </a:p>
      </dgm:t>
    </dgm:pt>
    <dgm:pt modelId="{9309A0B5-E8E6-4A0C-8381-2B7C7E0A6579}" type="pres">
      <dgm:prSet presAssocID="{5D00D4A7-43DE-42DC-83D5-6D33B0A0C123}" presName="hierRoot3" presStyleCnt="0"/>
      <dgm:spPr/>
    </dgm:pt>
    <dgm:pt modelId="{5116BB97-AD28-46F1-AC00-B8268CB4536A}" type="pres">
      <dgm:prSet presAssocID="{5D00D4A7-43DE-42DC-83D5-6D33B0A0C123}" presName="composite3" presStyleCnt="0"/>
      <dgm:spPr/>
    </dgm:pt>
    <dgm:pt modelId="{63FEFAC0-4DF0-4B1E-A72F-6954499EA706}" type="pres">
      <dgm:prSet presAssocID="{5D00D4A7-43DE-42DC-83D5-6D33B0A0C123}" presName="background3" presStyleLbl="node3" presStyleIdx="0" presStyleCnt="3"/>
      <dgm:spPr>
        <a:noFill/>
      </dgm:spPr>
      <dgm:t>
        <a:bodyPr/>
        <a:lstStyle/>
        <a:p>
          <a:endParaRPr lang="ru-RU"/>
        </a:p>
      </dgm:t>
    </dgm:pt>
    <dgm:pt modelId="{C16A0A50-3E23-4F9B-A1FA-3B66997A7DB1}" type="pres">
      <dgm:prSet presAssocID="{5D00D4A7-43DE-42DC-83D5-6D33B0A0C123}" presName="text3" presStyleLbl="fgAcc3" presStyleIdx="0" presStyleCnt="3" custScaleX="199826" custScaleY="166599" custLinFactNeighborX="-3039" custLinFactNeighborY="77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45DF91-082D-4D67-95C9-81DEE7E6951C}" type="pres">
      <dgm:prSet presAssocID="{5D00D4A7-43DE-42DC-83D5-6D33B0A0C123}" presName="hierChild4" presStyleCnt="0"/>
      <dgm:spPr/>
    </dgm:pt>
    <dgm:pt modelId="{0208DC81-9E7C-4765-A07A-9908F340A3E3}" type="pres">
      <dgm:prSet presAssocID="{DFE9B297-B846-4A44-BEA9-767CA5FBCFBC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1236EC9-DCA7-4C00-965D-EC069A58E7BD}" type="pres">
      <dgm:prSet presAssocID="{BFD0E319-F02F-4859-8BC8-E09A08855B3F}" presName="hierRoot3" presStyleCnt="0"/>
      <dgm:spPr/>
    </dgm:pt>
    <dgm:pt modelId="{F9BD7F33-2850-405C-84DA-C527C2B50299}" type="pres">
      <dgm:prSet presAssocID="{BFD0E319-F02F-4859-8BC8-E09A08855B3F}" presName="composite3" presStyleCnt="0"/>
      <dgm:spPr/>
    </dgm:pt>
    <dgm:pt modelId="{BE457A50-6C74-470F-B56F-5C253DE55591}" type="pres">
      <dgm:prSet presAssocID="{BFD0E319-F02F-4859-8BC8-E09A08855B3F}" presName="background3" presStyleLbl="node3" presStyleIdx="1" presStyleCnt="3"/>
      <dgm:spPr>
        <a:noFill/>
      </dgm:spPr>
      <dgm:t>
        <a:bodyPr/>
        <a:lstStyle/>
        <a:p>
          <a:endParaRPr lang="ru-RU"/>
        </a:p>
      </dgm:t>
    </dgm:pt>
    <dgm:pt modelId="{41F24A6B-CB09-4B2D-A769-3FAB4713F7D7}" type="pres">
      <dgm:prSet presAssocID="{BFD0E319-F02F-4859-8BC8-E09A08855B3F}" presName="text3" presStyleLbl="fgAcc3" presStyleIdx="1" presStyleCnt="3" custScaleX="207625" custScaleY="2197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BA0E92-EA0F-422A-8AE9-F6397D6B7C9C}" type="pres">
      <dgm:prSet presAssocID="{BFD0E319-F02F-4859-8BC8-E09A08855B3F}" presName="hierChild4" presStyleCnt="0"/>
      <dgm:spPr/>
    </dgm:pt>
    <dgm:pt modelId="{80A19606-5537-4B6C-9F4B-B1124236FF95}" type="pres">
      <dgm:prSet presAssocID="{D77979D8-FE81-4726-855E-0CC8E1F7367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7F2C5CA-84B3-472F-8874-804614441700}" type="pres">
      <dgm:prSet presAssocID="{FC0C05C1-5AFA-4F9B-802C-751D4F464F26}" presName="hierRoot2" presStyleCnt="0"/>
      <dgm:spPr/>
    </dgm:pt>
    <dgm:pt modelId="{529A9AAD-692A-4036-B236-5F06C7342F10}" type="pres">
      <dgm:prSet presAssocID="{FC0C05C1-5AFA-4F9B-802C-751D4F464F26}" presName="composite2" presStyleCnt="0"/>
      <dgm:spPr/>
    </dgm:pt>
    <dgm:pt modelId="{66CC11F8-3412-4636-BD1B-6085853AE7B3}" type="pres">
      <dgm:prSet presAssocID="{FC0C05C1-5AFA-4F9B-802C-751D4F464F26}" presName="background2" presStyleLbl="node2" presStyleIdx="1" presStyleCnt="2"/>
      <dgm:spPr>
        <a:noFill/>
      </dgm:spPr>
      <dgm:t>
        <a:bodyPr/>
        <a:lstStyle/>
        <a:p>
          <a:endParaRPr lang="ru-RU"/>
        </a:p>
      </dgm:t>
    </dgm:pt>
    <dgm:pt modelId="{8ABD4027-08AA-4F71-B4E5-28196B3E2AAA}" type="pres">
      <dgm:prSet presAssocID="{FC0C05C1-5AFA-4F9B-802C-751D4F464F26}" presName="text2" presStyleLbl="fgAcc2" presStyleIdx="1" presStyleCnt="2" custScaleX="2069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43B024-46F8-4F13-8133-288A9953753C}" type="pres">
      <dgm:prSet presAssocID="{FC0C05C1-5AFA-4F9B-802C-751D4F464F26}" presName="hierChild3" presStyleCnt="0"/>
      <dgm:spPr/>
    </dgm:pt>
    <dgm:pt modelId="{5F779C6F-F7B0-495C-88BB-8D5265DF8D47}" type="pres">
      <dgm:prSet presAssocID="{F719395B-F256-48D5-BEC7-68594CF90C3B}" presName="Name17" presStyleLbl="parChTrans1D3" presStyleIdx="2" presStyleCnt="3"/>
      <dgm:spPr/>
      <dgm:t>
        <a:bodyPr/>
        <a:lstStyle/>
        <a:p>
          <a:endParaRPr lang="ru-RU"/>
        </a:p>
      </dgm:t>
    </dgm:pt>
    <dgm:pt modelId="{CBD03789-A6A1-4E6A-B020-F085B31069F3}" type="pres">
      <dgm:prSet presAssocID="{94DAEA9C-1352-419D-B181-ED491BAFDF9C}" presName="hierRoot3" presStyleCnt="0"/>
      <dgm:spPr/>
    </dgm:pt>
    <dgm:pt modelId="{804E46BC-0F2D-4346-BB74-1F05F3A6C785}" type="pres">
      <dgm:prSet presAssocID="{94DAEA9C-1352-419D-B181-ED491BAFDF9C}" presName="composite3" presStyleCnt="0"/>
      <dgm:spPr/>
    </dgm:pt>
    <dgm:pt modelId="{DBA89681-AF30-4149-BA20-DDF920A0C924}" type="pres">
      <dgm:prSet presAssocID="{94DAEA9C-1352-419D-B181-ED491BAFDF9C}" presName="background3" presStyleLbl="node3" presStyleIdx="2" presStyleCnt="3"/>
      <dgm:spPr>
        <a:noFill/>
      </dgm:spPr>
      <dgm:t>
        <a:bodyPr/>
        <a:lstStyle/>
        <a:p>
          <a:endParaRPr lang="ru-RU"/>
        </a:p>
      </dgm:t>
    </dgm:pt>
    <dgm:pt modelId="{DAC46755-D53A-4924-B91B-64EDFEEED6C9}" type="pres">
      <dgm:prSet presAssocID="{94DAEA9C-1352-419D-B181-ED491BAFDF9C}" presName="text3" presStyleLbl="fgAcc3" presStyleIdx="2" presStyleCnt="3" custScaleX="242629" custScaleY="1483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F30A62-EFDC-4738-A4BE-475162ECAE36}" type="pres">
      <dgm:prSet presAssocID="{94DAEA9C-1352-419D-B181-ED491BAFDF9C}" presName="hierChild4" presStyleCnt="0"/>
      <dgm:spPr/>
    </dgm:pt>
  </dgm:ptLst>
  <dgm:cxnLst>
    <dgm:cxn modelId="{927C20E4-2AA7-42CC-8096-3851E01ED780}" type="presOf" srcId="{DFE9B297-B846-4A44-BEA9-767CA5FBCFBC}" destId="{0208DC81-9E7C-4765-A07A-9908F340A3E3}" srcOrd="0" destOrd="0" presId="urn:microsoft.com/office/officeart/2005/8/layout/hierarchy1"/>
    <dgm:cxn modelId="{A3704913-8E60-467B-825E-2DF4A6FD0406}" srcId="{FC0C05C1-5AFA-4F9B-802C-751D4F464F26}" destId="{94DAEA9C-1352-419D-B181-ED491BAFDF9C}" srcOrd="0" destOrd="0" parTransId="{F719395B-F256-48D5-BEC7-68594CF90C3B}" sibTransId="{24A75821-483A-4E2E-89E0-7A064276187E}"/>
    <dgm:cxn modelId="{CE748B1B-136C-4D75-8D4F-E6F8FF018EA4}" type="presOf" srcId="{FC0C05C1-5AFA-4F9B-802C-751D4F464F26}" destId="{8ABD4027-08AA-4F71-B4E5-28196B3E2AAA}" srcOrd="0" destOrd="0" presId="urn:microsoft.com/office/officeart/2005/8/layout/hierarchy1"/>
    <dgm:cxn modelId="{6DCCA7AC-9884-4A27-BDA3-08105606939E}" type="presOf" srcId="{CE34DDB3-94CD-4449-AF52-09FFB859A855}" destId="{995B9BD4-45DD-4D35-BCB1-30F078A68569}" srcOrd="0" destOrd="0" presId="urn:microsoft.com/office/officeart/2005/8/layout/hierarchy1"/>
    <dgm:cxn modelId="{28C5E005-4D09-40F7-A949-A69F7E110E29}" srcId="{EE8F0E50-3F16-477F-A209-D0C9DA9B6014}" destId="{FC0C05C1-5AFA-4F9B-802C-751D4F464F26}" srcOrd="1" destOrd="0" parTransId="{D77979D8-FE81-4726-855E-0CC8E1F7367E}" sibTransId="{F68302AC-2339-4FD2-9BE0-2CCFB6258C09}"/>
    <dgm:cxn modelId="{E252D8B9-B9F9-4759-BC20-CBF21BF83DB8}" type="presOf" srcId="{94DAEA9C-1352-419D-B181-ED491BAFDF9C}" destId="{DAC46755-D53A-4924-B91B-64EDFEEED6C9}" srcOrd="0" destOrd="0" presId="urn:microsoft.com/office/officeart/2005/8/layout/hierarchy1"/>
    <dgm:cxn modelId="{88104A42-D31E-4B93-B34A-A0097F87F919}" type="presOf" srcId="{F719395B-F256-48D5-BEC7-68594CF90C3B}" destId="{5F779C6F-F7B0-495C-88BB-8D5265DF8D47}" srcOrd="0" destOrd="0" presId="urn:microsoft.com/office/officeart/2005/8/layout/hierarchy1"/>
    <dgm:cxn modelId="{541145AB-5991-4E5E-81AB-0AEB4691417A}" type="presOf" srcId="{D77979D8-FE81-4726-855E-0CC8E1F7367E}" destId="{80A19606-5537-4B6C-9F4B-B1124236FF95}" srcOrd="0" destOrd="0" presId="urn:microsoft.com/office/officeart/2005/8/layout/hierarchy1"/>
    <dgm:cxn modelId="{C7CA958C-8377-4711-9DC9-C8A51A51F7E5}" type="presOf" srcId="{3C0A687B-9B67-4D3A-88FF-5F4DADCE9F18}" destId="{C942B68F-AB30-4AD8-9013-A7DA55838830}" srcOrd="0" destOrd="0" presId="urn:microsoft.com/office/officeart/2005/8/layout/hierarchy1"/>
    <dgm:cxn modelId="{29147834-60BA-4FAE-BBFA-4DB1DA85763C}" type="presOf" srcId="{5D00D4A7-43DE-42DC-83D5-6D33B0A0C123}" destId="{C16A0A50-3E23-4F9B-A1FA-3B66997A7DB1}" srcOrd="0" destOrd="0" presId="urn:microsoft.com/office/officeart/2005/8/layout/hierarchy1"/>
    <dgm:cxn modelId="{18B6EDEF-A3F6-4ABF-A391-753D9261B46D}" type="presOf" srcId="{9F8D5E0E-9F13-47E5-876F-D1CE264415C8}" destId="{575CB21F-F8C9-4D03-88AB-535AB5C6D5D2}" srcOrd="0" destOrd="0" presId="urn:microsoft.com/office/officeart/2005/8/layout/hierarchy1"/>
    <dgm:cxn modelId="{43392BE2-BA97-423B-9C2E-87A71B27EE05}" type="presOf" srcId="{BFD0E319-F02F-4859-8BC8-E09A08855B3F}" destId="{41F24A6B-CB09-4B2D-A769-3FAB4713F7D7}" srcOrd="0" destOrd="0" presId="urn:microsoft.com/office/officeart/2005/8/layout/hierarchy1"/>
    <dgm:cxn modelId="{F0548B9B-0AB2-4071-A89D-F76F291A3AF0}" type="presOf" srcId="{866B523B-D060-4CC0-9CCD-B03007C67FB7}" destId="{FF813AF0-4396-467C-BC87-F0ECC60AF95C}" srcOrd="0" destOrd="0" presId="urn:microsoft.com/office/officeart/2005/8/layout/hierarchy1"/>
    <dgm:cxn modelId="{573A72F7-836C-4772-959F-C8EF10FA3D5C}" type="presOf" srcId="{EE8F0E50-3F16-477F-A209-D0C9DA9B6014}" destId="{B06F576E-9E66-4339-8424-F87092866521}" srcOrd="0" destOrd="0" presId="urn:microsoft.com/office/officeart/2005/8/layout/hierarchy1"/>
    <dgm:cxn modelId="{9DB06BB6-9C94-49CB-80C2-62A7E5C198AE}" srcId="{EE8F0E50-3F16-477F-A209-D0C9DA9B6014}" destId="{866B523B-D060-4CC0-9CCD-B03007C67FB7}" srcOrd="0" destOrd="0" parTransId="{3C0A687B-9B67-4D3A-88FF-5F4DADCE9F18}" sibTransId="{D8A47BF1-8F42-493A-B0F0-6E6FE17DCD0A}"/>
    <dgm:cxn modelId="{DB52AB73-17BF-4DD9-9DA5-3761B19AFEA8}" srcId="{866B523B-D060-4CC0-9CCD-B03007C67FB7}" destId="{5D00D4A7-43DE-42DC-83D5-6D33B0A0C123}" srcOrd="0" destOrd="0" parTransId="{CE34DDB3-94CD-4449-AF52-09FFB859A855}" sibTransId="{2FF756C4-2593-45F4-BDA5-137AE723D2AD}"/>
    <dgm:cxn modelId="{367F4B54-7F65-44D9-B149-75CE41ABF83D}" srcId="{866B523B-D060-4CC0-9CCD-B03007C67FB7}" destId="{BFD0E319-F02F-4859-8BC8-E09A08855B3F}" srcOrd="1" destOrd="0" parTransId="{DFE9B297-B846-4A44-BEA9-767CA5FBCFBC}" sibTransId="{D0D3C258-180F-4575-AA3E-D2BA294F7989}"/>
    <dgm:cxn modelId="{D4D3C74A-9839-45F6-ADC3-6C7CF7A3A51A}" srcId="{9F8D5E0E-9F13-47E5-876F-D1CE264415C8}" destId="{EE8F0E50-3F16-477F-A209-D0C9DA9B6014}" srcOrd="0" destOrd="0" parTransId="{8D4A8F61-D812-49DA-8616-4DE2A5253F22}" sibTransId="{09B6F2D2-D5BF-498F-A0FD-C00295DD6870}"/>
    <dgm:cxn modelId="{DEEC5986-DBE1-4954-BA8A-90F7799713AD}" type="presParOf" srcId="{575CB21F-F8C9-4D03-88AB-535AB5C6D5D2}" destId="{B38978B1-52C1-4580-85AD-12A277CF1F4F}" srcOrd="0" destOrd="0" presId="urn:microsoft.com/office/officeart/2005/8/layout/hierarchy1"/>
    <dgm:cxn modelId="{0ECE3AE0-C460-4085-856F-2AFD6F859583}" type="presParOf" srcId="{B38978B1-52C1-4580-85AD-12A277CF1F4F}" destId="{784E34E5-9163-4D6B-B762-DEE41CBDEDD0}" srcOrd="0" destOrd="0" presId="urn:microsoft.com/office/officeart/2005/8/layout/hierarchy1"/>
    <dgm:cxn modelId="{264FA7AA-D66B-4CC2-9B6D-2003F5CB2527}" type="presParOf" srcId="{784E34E5-9163-4D6B-B762-DEE41CBDEDD0}" destId="{2DF13A50-A2A7-44D1-B7F0-1E2E70A0B256}" srcOrd="0" destOrd="0" presId="urn:microsoft.com/office/officeart/2005/8/layout/hierarchy1"/>
    <dgm:cxn modelId="{EFA9347F-7B18-462E-833F-5840AEA1CCE5}" type="presParOf" srcId="{784E34E5-9163-4D6B-B762-DEE41CBDEDD0}" destId="{B06F576E-9E66-4339-8424-F87092866521}" srcOrd="1" destOrd="0" presId="urn:microsoft.com/office/officeart/2005/8/layout/hierarchy1"/>
    <dgm:cxn modelId="{B22B6D4A-79C1-4B9D-BC5C-0F1B6150101E}" type="presParOf" srcId="{B38978B1-52C1-4580-85AD-12A277CF1F4F}" destId="{8303B6BE-7508-45F3-AF0E-EAEE746F7045}" srcOrd="1" destOrd="0" presId="urn:microsoft.com/office/officeart/2005/8/layout/hierarchy1"/>
    <dgm:cxn modelId="{E91D4304-33E4-4A80-9DCC-863ECC63ED28}" type="presParOf" srcId="{8303B6BE-7508-45F3-AF0E-EAEE746F7045}" destId="{C942B68F-AB30-4AD8-9013-A7DA55838830}" srcOrd="0" destOrd="0" presId="urn:microsoft.com/office/officeart/2005/8/layout/hierarchy1"/>
    <dgm:cxn modelId="{3D6488FA-D904-4A72-A234-2D687B723813}" type="presParOf" srcId="{8303B6BE-7508-45F3-AF0E-EAEE746F7045}" destId="{A73C8502-60D6-4B7A-B42A-303C1559B383}" srcOrd="1" destOrd="0" presId="urn:microsoft.com/office/officeart/2005/8/layout/hierarchy1"/>
    <dgm:cxn modelId="{1E9EB4BD-4F0F-4B3C-9C39-56272A3D68DA}" type="presParOf" srcId="{A73C8502-60D6-4B7A-B42A-303C1559B383}" destId="{88D749A5-FAC5-413A-A41B-D5943A31FC17}" srcOrd="0" destOrd="0" presId="urn:microsoft.com/office/officeart/2005/8/layout/hierarchy1"/>
    <dgm:cxn modelId="{A9269DA1-F507-429C-B686-DE0B955DCF60}" type="presParOf" srcId="{88D749A5-FAC5-413A-A41B-D5943A31FC17}" destId="{4AB8BA71-F900-460B-BC8C-502BF9160822}" srcOrd="0" destOrd="0" presId="urn:microsoft.com/office/officeart/2005/8/layout/hierarchy1"/>
    <dgm:cxn modelId="{4837A454-8789-4ACD-96E3-DFA431D79401}" type="presParOf" srcId="{88D749A5-FAC5-413A-A41B-D5943A31FC17}" destId="{FF813AF0-4396-467C-BC87-F0ECC60AF95C}" srcOrd="1" destOrd="0" presId="urn:microsoft.com/office/officeart/2005/8/layout/hierarchy1"/>
    <dgm:cxn modelId="{7EAC7F28-C832-48D5-A6A4-58A2B47EA00C}" type="presParOf" srcId="{A73C8502-60D6-4B7A-B42A-303C1559B383}" destId="{EEAD5E73-44A6-4FDA-9912-604F0A133D95}" srcOrd="1" destOrd="0" presId="urn:microsoft.com/office/officeart/2005/8/layout/hierarchy1"/>
    <dgm:cxn modelId="{99485F29-2704-4FE3-BEED-FC73C7040750}" type="presParOf" srcId="{EEAD5E73-44A6-4FDA-9912-604F0A133D95}" destId="{995B9BD4-45DD-4D35-BCB1-30F078A68569}" srcOrd="0" destOrd="0" presId="urn:microsoft.com/office/officeart/2005/8/layout/hierarchy1"/>
    <dgm:cxn modelId="{F5888E5F-A70C-464E-9692-F7E1A730B1D7}" type="presParOf" srcId="{EEAD5E73-44A6-4FDA-9912-604F0A133D95}" destId="{9309A0B5-E8E6-4A0C-8381-2B7C7E0A6579}" srcOrd="1" destOrd="0" presId="urn:microsoft.com/office/officeart/2005/8/layout/hierarchy1"/>
    <dgm:cxn modelId="{82D69A0D-BB08-4F1F-A52F-B874BEDB1BE0}" type="presParOf" srcId="{9309A0B5-E8E6-4A0C-8381-2B7C7E0A6579}" destId="{5116BB97-AD28-46F1-AC00-B8268CB4536A}" srcOrd="0" destOrd="0" presId="urn:microsoft.com/office/officeart/2005/8/layout/hierarchy1"/>
    <dgm:cxn modelId="{38C6C2D9-EFBE-4E47-9C7B-54BD27A3972D}" type="presParOf" srcId="{5116BB97-AD28-46F1-AC00-B8268CB4536A}" destId="{63FEFAC0-4DF0-4B1E-A72F-6954499EA706}" srcOrd="0" destOrd="0" presId="urn:microsoft.com/office/officeart/2005/8/layout/hierarchy1"/>
    <dgm:cxn modelId="{41A9B53B-1889-4D3E-AF21-C0A0B6ED5FCC}" type="presParOf" srcId="{5116BB97-AD28-46F1-AC00-B8268CB4536A}" destId="{C16A0A50-3E23-4F9B-A1FA-3B66997A7DB1}" srcOrd="1" destOrd="0" presId="urn:microsoft.com/office/officeart/2005/8/layout/hierarchy1"/>
    <dgm:cxn modelId="{2890265B-2B2F-40F5-98E8-F84611BC3317}" type="presParOf" srcId="{9309A0B5-E8E6-4A0C-8381-2B7C7E0A6579}" destId="{D245DF91-082D-4D67-95C9-81DEE7E6951C}" srcOrd="1" destOrd="0" presId="urn:microsoft.com/office/officeart/2005/8/layout/hierarchy1"/>
    <dgm:cxn modelId="{0657A3D6-1AEA-4C16-A054-3E4A884DC502}" type="presParOf" srcId="{EEAD5E73-44A6-4FDA-9912-604F0A133D95}" destId="{0208DC81-9E7C-4765-A07A-9908F340A3E3}" srcOrd="2" destOrd="0" presId="urn:microsoft.com/office/officeart/2005/8/layout/hierarchy1"/>
    <dgm:cxn modelId="{E644D576-A67D-4A0F-8C24-33FE7710066E}" type="presParOf" srcId="{EEAD5E73-44A6-4FDA-9912-604F0A133D95}" destId="{41236EC9-DCA7-4C00-965D-EC069A58E7BD}" srcOrd="3" destOrd="0" presId="urn:microsoft.com/office/officeart/2005/8/layout/hierarchy1"/>
    <dgm:cxn modelId="{37555BBA-95AE-4599-8B3E-3ED6656392A0}" type="presParOf" srcId="{41236EC9-DCA7-4C00-965D-EC069A58E7BD}" destId="{F9BD7F33-2850-405C-84DA-C527C2B50299}" srcOrd="0" destOrd="0" presId="urn:microsoft.com/office/officeart/2005/8/layout/hierarchy1"/>
    <dgm:cxn modelId="{EE0E18D9-220D-46EE-95F7-7505FF622D5C}" type="presParOf" srcId="{F9BD7F33-2850-405C-84DA-C527C2B50299}" destId="{BE457A50-6C74-470F-B56F-5C253DE55591}" srcOrd="0" destOrd="0" presId="urn:microsoft.com/office/officeart/2005/8/layout/hierarchy1"/>
    <dgm:cxn modelId="{65687810-6425-4AF5-B3BD-FF67F84DE152}" type="presParOf" srcId="{F9BD7F33-2850-405C-84DA-C527C2B50299}" destId="{41F24A6B-CB09-4B2D-A769-3FAB4713F7D7}" srcOrd="1" destOrd="0" presId="urn:microsoft.com/office/officeart/2005/8/layout/hierarchy1"/>
    <dgm:cxn modelId="{28620ADD-BD34-4C59-8F7F-2B9702BA5078}" type="presParOf" srcId="{41236EC9-DCA7-4C00-965D-EC069A58E7BD}" destId="{1FBA0E92-EA0F-422A-8AE9-F6397D6B7C9C}" srcOrd="1" destOrd="0" presId="urn:microsoft.com/office/officeart/2005/8/layout/hierarchy1"/>
    <dgm:cxn modelId="{4B0E266E-E910-4B3F-92F4-2F85E8B2E9FF}" type="presParOf" srcId="{8303B6BE-7508-45F3-AF0E-EAEE746F7045}" destId="{80A19606-5537-4B6C-9F4B-B1124236FF95}" srcOrd="2" destOrd="0" presId="urn:microsoft.com/office/officeart/2005/8/layout/hierarchy1"/>
    <dgm:cxn modelId="{3F6FA8C1-F34D-487F-BF5D-34B358A51521}" type="presParOf" srcId="{8303B6BE-7508-45F3-AF0E-EAEE746F7045}" destId="{37F2C5CA-84B3-472F-8874-804614441700}" srcOrd="3" destOrd="0" presId="urn:microsoft.com/office/officeart/2005/8/layout/hierarchy1"/>
    <dgm:cxn modelId="{A56A35DE-A89C-47D1-B960-80D9C5B19E13}" type="presParOf" srcId="{37F2C5CA-84B3-472F-8874-804614441700}" destId="{529A9AAD-692A-4036-B236-5F06C7342F10}" srcOrd="0" destOrd="0" presId="urn:microsoft.com/office/officeart/2005/8/layout/hierarchy1"/>
    <dgm:cxn modelId="{F3769470-0042-4B0C-8D3B-155EC2624D5A}" type="presParOf" srcId="{529A9AAD-692A-4036-B236-5F06C7342F10}" destId="{66CC11F8-3412-4636-BD1B-6085853AE7B3}" srcOrd="0" destOrd="0" presId="urn:microsoft.com/office/officeart/2005/8/layout/hierarchy1"/>
    <dgm:cxn modelId="{94F30B2E-C7A3-4FE1-B922-031E2D96367D}" type="presParOf" srcId="{529A9AAD-692A-4036-B236-5F06C7342F10}" destId="{8ABD4027-08AA-4F71-B4E5-28196B3E2AAA}" srcOrd="1" destOrd="0" presId="urn:microsoft.com/office/officeart/2005/8/layout/hierarchy1"/>
    <dgm:cxn modelId="{B79D9330-1D9D-4C81-814A-3120A52DCEF0}" type="presParOf" srcId="{37F2C5CA-84B3-472F-8874-804614441700}" destId="{1F43B024-46F8-4F13-8133-288A9953753C}" srcOrd="1" destOrd="0" presId="urn:microsoft.com/office/officeart/2005/8/layout/hierarchy1"/>
    <dgm:cxn modelId="{93B0A687-2970-4F52-B12E-975F71778EFA}" type="presParOf" srcId="{1F43B024-46F8-4F13-8133-288A9953753C}" destId="{5F779C6F-F7B0-495C-88BB-8D5265DF8D47}" srcOrd="0" destOrd="0" presId="urn:microsoft.com/office/officeart/2005/8/layout/hierarchy1"/>
    <dgm:cxn modelId="{A8A1638E-9AC8-4731-A94C-60E30F8EE90C}" type="presParOf" srcId="{1F43B024-46F8-4F13-8133-288A9953753C}" destId="{CBD03789-A6A1-4E6A-B020-F085B31069F3}" srcOrd="1" destOrd="0" presId="urn:microsoft.com/office/officeart/2005/8/layout/hierarchy1"/>
    <dgm:cxn modelId="{EC0A351A-C60C-45F7-9AC2-250E7B3C01A0}" type="presParOf" srcId="{CBD03789-A6A1-4E6A-B020-F085B31069F3}" destId="{804E46BC-0F2D-4346-BB74-1F05F3A6C785}" srcOrd="0" destOrd="0" presId="urn:microsoft.com/office/officeart/2005/8/layout/hierarchy1"/>
    <dgm:cxn modelId="{C3E14DE3-47BC-40C9-9812-619B8C29E157}" type="presParOf" srcId="{804E46BC-0F2D-4346-BB74-1F05F3A6C785}" destId="{DBA89681-AF30-4149-BA20-DDF920A0C924}" srcOrd="0" destOrd="0" presId="urn:microsoft.com/office/officeart/2005/8/layout/hierarchy1"/>
    <dgm:cxn modelId="{403D325D-B9E6-4D6E-997F-A0366EADCDFB}" type="presParOf" srcId="{804E46BC-0F2D-4346-BB74-1F05F3A6C785}" destId="{DAC46755-D53A-4924-B91B-64EDFEEED6C9}" srcOrd="1" destOrd="0" presId="urn:microsoft.com/office/officeart/2005/8/layout/hierarchy1"/>
    <dgm:cxn modelId="{0762D8AE-322B-48A7-A85C-1C0936D9A1E9}" type="presParOf" srcId="{CBD03789-A6A1-4E6A-B020-F085B31069F3}" destId="{B4F30A62-EFDC-4738-A4BE-475162ECAE36}" srcOrd="1" destOrd="0" presId="urn:microsoft.com/office/officeart/2005/8/layout/hierarchy1"/>
  </dgm:cxnLst>
  <dgm:bg>
    <a:noFill/>
  </dgm:bg>
  <dgm:whole>
    <a:ln w="0" cmpd="dbl"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1D27B-5527-4F22-9B48-66B05F2D6136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124A7-8297-4DA5-A526-3893DFA6D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124A7-8297-4DA5-A526-3893DFA6DD6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844824"/>
            <a:ext cx="8229600" cy="1728192"/>
          </a:xfrm>
          <a:solidFill>
            <a:schemeClr val="bg1">
              <a:lumMod val="50000"/>
              <a:lumOff val="50000"/>
              <a:alpha val="56000"/>
            </a:schemeClr>
          </a:solidFill>
          <a:ln w="34925"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семьи в развитии одарённого ребёнка 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396044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Педагог-психолог </a:t>
            </a:r>
          </a:p>
          <a:p>
            <a:r>
              <a:rPr lang="ru-RU" dirty="0" smtClean="0"/>
              <a:t>МБОУ «СОШ №2», г. Елабуга РТ Игнатьева </a:t>
            </a:r>
            <a:r>
              <a:rPr lang="ru-RU" sz="2000" dirty="0" smtClean="0"/>
              <a:t>И.М.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8641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lumOff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Муниципального бюджетного образовательного </a:t>
            </a:r>
            <a:r>
              <a:rPr lang="ru-RU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lumOff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учреждения </a:t>
            </a:r>
          </a:p>
          <a:p>
            <a:pPr algn="ctr"/>
            <a:r>
              <a:rPr lang="ru-RU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lumOff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lumOff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Средняя общеобразовательная школа №2» ЕМР РТ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Презентация\Слайд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4" name="TextBox 3"/>
          <p:cNvSpPr txBox="1"/>
          <p:nvPr/>
        </p:nvSpPr>
        <p:spPr>
          <a:xfrm>
            <a:off x="611560" y="620688"/>
            <a:ext cx="7920880" cy="2246769"/>
          </a:xfrm>
          <a:prstGeom prst="rect">
            <a:avLst/>
          </a:prstGeom>
          <a:solidFill>
            <a:schemeClr val="bg2">
              <a:alpha val="56000"/>
            </a:schemeClr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Именно родители чаще всего отмечают одаренного ребенка, хотя это не всегда легко сделать, т.к. не существует какого-то стереотипа одаренности - каждый ребенок проявляет свои способности по-своему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Презентация\Слайд 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404664"/>
            <a:ext cx="7272808" cy="3108543"/>
          </a:xfrm>
          <a:prstGeom prst="rect">
            <a:avLst/>
          </a:prstGeom>
          <a:solidFill>
            <a:schemeClr val="bg2">
              <a:alpha val="56000"/>
            </a:schemeClr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Чаще всего одаренность ребенка остается незамеченной в семьях, где этот ребенок является первым или единственным. Это же наблюдается в семьях, где все дети отличаются способностями, родители, как правило, воспринимают их как обычных детей.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Презентация\Слайд 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332656"/>
            <a:ext cx="8280920" cy="5170646"/>
          </a:xfrm>
          <a:prstGeom prst="rect">
            <a:avLst/>
          </a:prstGeom>
          <a:solidFill>
            <a:schemeClr val="bg2">
              <a:alpha val="56000"/>
            </a:schemeClr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родителей очень важно сохранить в ребенке эмоциональную стабильность и уверенность в своих силах.  Необходимо создать безопасную и прочную психологическую базу в его творческих полетах, которая помогла бы справляться с разочарованиями и сомнениями, связанными с неудачами и ошибками. Мягко подбадривать ребенка, когда он загрустил или потерял веру в свои возможности. Нужно найти слова поддержки в его новых творческих начинаниях, стараться избегать критиковать первые опыты, какими бы неудачными они не были. Родители должны понимать, что теплота и ласка, которыми окружен ребенок, лежат в основе привязанности ребенка к родителям, поэтому не стоит скупиться на эти чувства.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:\Users\user\Desktop\Презентация\Наблюд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260648"/>
            <a:ext cx="8424936" cy="5109091"/>
          </a:xfrm>
          <a:prstGeom prst="rect">
            <a:avLst/>
          </a:prstGeom>
          <a:solidFill>
            <a:schemeClr val="bg2">
              <a:alpha val="56000"/>
            </a:schemeClr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Одаренный ребенок в семье - ее гордость. Но чаще всего одаренность ребенка в семье остается незамеченной. Тесты в условиях семьи для диагностики способностей не могут быть применены, т.к. родители к этому не подготовлены. Более надежными средствами диагностики способностей служат такие проверенные методы, как наблюдение и эксперимент. С их помощью можно изучить личность в ее сложности и многообразии проявлений, установить связь способностей с другими свойствами личности.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Презентация\Слайд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611560" y="476672"/>
          <a:ext cx="828092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404664"/>
            <a:ext cx="8280920" cy="2677656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Влияние семейной среды на проявления общей одаренности ребёнка является многофакторным. Различные переменные в их сложных взаимосвязях и взаимозависимостях оказывают определенное воздействие на его психическое развитие в течение жизни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Users\user\Desktop\Презентация\Родители и де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645024"/>
            <a:ext cx="4499992" cy="32129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2" descr="C:\Users\user\Desktop\Презентация\Отношения между супруг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8024" cy="371703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3" descr="C:\Users\user\Desktop\Презентация\Отношения между деть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716016" cy="328498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C:\Users\user\Desktop\Презентация\Внутрисемейные отношения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0"/>
            <a:ext cx="4427984" cy="37170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611560" y="548680"/>
            <a:ext cx="8064896" cy="295465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Среди подобного рода факторов особо выделяются внутрисемейные отношения, поскольку становление отношения ребенка к внешнему миру, другим людям, самому себе складывается из взаимоотношений с другими людьми.</a:t>
            </a:r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user\Desktop\Презентация\Родители и де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645024"/>
            <a:ext cx="4499992" cy="32129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C:\Users\user\Desktop\Презентация\Внутрисемейные отношения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37170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32804" y="90100"/>
            <a:ext cx="6783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user\Desktop\Презентация\Отношения между супруга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4788024" cy="371703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C:\Users\user\Desktop\Презентация\Отношения между детьм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4716016" cy="32849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395536" y="404664"/>
            <a:ext cx="8496944" cy="510909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современной семье основными являются: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отношения между супругами;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отношения между родителями и детьми, при этом можно выделить две составляющие подобных отношений: отношения родителей к детям и отношения детей к родителям;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отношения между детьми;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нельзя исключать связи с прародителями, которые, не будучи непосредственно включены "внутрь" семейной системы, оказывают на нее значительное влияние.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Презентация\Стили родительского воспитания\Авторитарный сти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01579">
            <a:off x="64275" y="289801"/>
            <a:ext cx="5358989" cy="36746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23" name="Picture 3" descr="C:\Users\user\Desktop\Презентация\Стили родительского воспитания\Гиппероп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1148">
            <a:off x="5043290" y="-398"/>
            <a:ext cx="4544887" cy="413004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25" name="Picture 5" descr="C:\Users\user\Desktop\Презентация\Стили родительского воспитания\Демократический сти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5220072" cy="328498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26" name="Picture 6" descr="C:\Users\user\Desktop\Презентация\Стили родительского воспитания\Либеральный сти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99105">
            <a:off x="4900161" y="3826505"/>
            <a:ext cx="4355976" cy="328498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/>
          <p:cNvSpPr txBox="1"/>
          <p:nvPr/>
        </p:nvSpPr>
        <p:spPr>
          <a:xfrm>
            <a:off x="971600" y="1052736"/>
            <a:ext cx="7416824" cy="3816429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Стили родительского воспитания в семье вступают во взаимодействие с наследственно обусловленными задатками ребенка и оказывают формирующее воздействие на его мотивацию достижений, что обусловливает достижение определенных результатов в умственном развитии и влияет на различные проявления одаренности в раннем возрасте.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Презентация\Доверительные отноше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476672"/>
            <a:ext cx="8424936" cy="3816429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Огромную роль в развитии одаренного ребенка имеет эмоциональный климат семьи. Доверительный стиль детско-родительских отношений, доброжелательная и свободная атмосфера в доме — создают благоприятную психологическую базу для развития творческой личности. Фанатичное желание родителей развить определенные способности ребенка в ряде случаев имеет и свои отрицательные стороны.</a:t>
            </a:r>
            <a:r>
              <a:rPr lang="ru-RU" sz="2800" b="1" u="sng" dirty="0" smtClean="0"/>
              <a:t>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user\Desktop\Презентация\Слайд 1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04664"/>
            <a:ext cx="4248472" cy="28803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1" name="Picture 3" descr="C:\Users\user\Desktop\Презентация\Слайд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79767">
            <a:off x="-144323" y="187512"/>
            <a:ext cx="4283968" cy="357301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56" name="Picture 8" descr="C:\Users\user\Desktop\Презентация\Слайд 1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473624"/>
            <a:ext cx="5976665" cy="338437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Left" fov="2400000">
              <a:rot lat="590793" lon="2594772" rev="21590929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2052" name="Picture 4" descr="C:\Users\user\Desktop\Презентация\Слайд 1(4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9184">
            <a:off x="5106301" y="-98597"/>
            <a:ext cx="3851920" cy="335853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2054" name="Picture 6" descr="C:\Users\user\Desktop\Презентация\Слайд 1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01008"/>
            <a:ext cx="5508228" cy="302433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23528" y="476672"/>
            <a:ext cx="8820472" cy="4832092"/>
          </a:xfrm>
          <a:prstGeom prst="rect">
            <a:avLst/>
          </a:prstGeom>
          <a:solidFill>
            <a:schemeClr val="bg1">
              <a:lumMod val="50000"/>
              <a:lumOff val="50000"/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Огромную роль в раскрытии детской одаренности играет семья. При всем разнообразии ценностей, отношений в семьях наиболее благоприятные условия для развития таланта складываются при соответствующем духовном уровне семьи: признание ценности и поддержка образования и самосовершенствования личности, интерес и уважение к той сфере деятельности, где проявляются высокие способности ребенка, любовь к детям, вера в их большие возможности.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332656"/>
            <a:ext cx="8352928" cy="5539978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Рекомендации родителям одаренных детей: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Будьте честными. Все дети весьма чувствительны ко лжи, а к одаренным детям это относится в большей степени.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Оценивайте уровень развития ребенка.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Избегайте длинных объяснений или бесед.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Старайтесь вовремя уловить изменения в ребенке. Они могут выражаться в неординарных вопросах или в поведении и являются признаком одаренности.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Уважайте в ребенке индивидуальность.</a:t>
            </a:r>
          </a:p>
          <a:p>
            <a:r>
              <a:rPr lang="ru-RU" sz="2400" dirty="0" smtClean="0"/>
              <a:t>Развивайте в своих детях следующие качества:</a:t>
            </a:r>
          </a:p>
          <a:p>
            <a:r>
              <a:rPr lang="ru-RU" sz="2400" dirty="0" smtClean="0"/>
              <a:t>уверенность, базирующуюся на собственном сознании </a:t>
            </a:r>
            <a:r>
              <a:rPr lang="ru-RU" sz="2400" dirty="0" err="1" smtClean="0"/>
              <a:t>самоценности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понимание достоинств и недостатков в себе самом и в окружающих;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332656"/>
            <a:ext cx="8352928" cy="5170646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интеллектуальную любознательность и готовность к исследовательскому риску;</a:t>
            </a:r>
          </a:p>
          <a:p>
            <a:r>
              <a:rPr lang="ru-RU" sz="2400" dirty="0" smtClean="0"/>
              <a:t>уважение к доброте, честности, дружелюбию, сопереживанию, терпению, к душевному мужеству;</a:t>
            </a:r>
          </a:p>
          <a:p>
            <a:r>
              <a:rPr lang="ru-RU" sz="2400" dirty="0" smtClean="0"/>
              <a:t>привычку опираться на собственные силы и готовность нести ответственность за свои поступки;</a:t>
            </a:r>
          </a:p>
          <a:p>
            <a:r>
              <a:rPr lang="ru-RU" sz="2400" dirty="0" smtClean="0"/>
              <a:t>умение помогать находить общий язык и радость в общении с людьми всех возрастов.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Будьте творческими. Общаясь с ребенком, вы должны демонстрировать ему образцы творческого поведения и деятельности. Родительский пример - один из ведущих методов воспитания в дошкольном и младшем школьном возрасте.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404664"/>
            <a:ext cx="8352928" cy="4431983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Предметно-пространственная среда. Очень важно создать дома обстановку, содействующую проявлению и развитию творческих способностей ребенка. Каждый из нас в своем доме создает определенное предметно-пространственное окружение, определяемое стилем жизни. Эта предметно-пространственная среда, как и сам стиль вашего поведения, могут либо содействовать, либо препятствовать развитию интеллекта и творческих способностей детей. Именно посредством этой среды мы продолжаем воспитывать детей в то время, когда занимаемся другими делами или находимся за пределами дома.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404664"/>
            <a:ext cx="8352928" cy="4801314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Заражайте детей своей любовью к творчеству. Мало быть творческим самому, мало создать дома обстановку творчества, надо неустанно заботиться о том, чтобы увлечь этим ребенка, сделать творчество его внутренней потребностью.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Будьте гибкими, чтобы уметь следовать ситуации. Всем прекрасно известно: "умный меняет свое мнение, глупый - никогда". Есть хорошее человеческое качество - упорство, но, достигая крайнего предела, оно из человеческого превращается "в ослиное" - упрямство. Умный, творческий человек способен отказаться от усвоенной точки зрения и принять новую, если последняя более справедлива.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260648"/>
            <a:ext cx="8352928" cy="6278642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Воспитывайте в себе привычку говорить как можно чаще "да!". Воспитание и "ограничение" тесно связаны в обыденном сознании. Но давайте вдумаемся, всегда ли оправданы те запреты, которые мы ставим ребенку. Проанализируйте свое поведение и найдете много таких ограничений, которые не только не содержат пользы, а напротив, приносят вред.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Демократический стиль общения. Коллегиальный, демократичный стиль общения с ребенком создает именно те условия, которые необходимы для развития творческих способностей. И напротив, жесткий, неоправданно строгий, авторитарный стиль общения хорош для воспитания "сознательной дисциплины", необходимой послушному исполнителю. Известный английский педагог </a:t>
            </a:r>
            <a:r>
              <a:rPr lang="ru-RU" sz="2400" dirty="0" err="1" smtClean="0"/>
              <a:t>дж.Локк</a:t>
            </a:r>
            <a:r>
              <a:rPr lang="ru-RU" sz="2400" dirty="0" smtClean="0"/>
              <a:t> в одной из работ очень точно отметил - "рабская дисциплина порождает рабский характер".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260648"/>
            <a:ext cx="8352928" cy="4801314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Боритесь со всяческими проявлениями конформизма.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Подражательность - основа </a:t>
            </a:r>
            <a:r>
              <a:rPr lang="ru-RU" sz="2400" dirty="0" err="1" smtClean="0"/>
              <a:t>обучаемости</a:t>
            </a:r>
            <a:r>
              <a:rPr lang="ru-RU" sz="2400" dirty="0" smtClean="0"/>
              <a:t> дошкольника и младшего школьника, именно поэтому очень велика опасность закрепления стремлений к несамостоятельным, конформным, нетворческим, решениям. Общаясь с ребенком, надо постоянно стремиться почувствовать грань между "полезной подражательностью" и стремлением к некритичному копированию, конформизму.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Всячески поддерживайте самостоятельность ребенка. Самостоятельно думать, принимать решения, отвечать за их последствия - основные черты творческого поведения. Без этого нет и не может быть творческой личности.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260648"/>
            <a:ext cx="8352928" cy="6278642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 бойтесь неожиданных вопросов. Всем известно - дети большие специалисты по части задавания вопросов. В том числе и "глупых", с нашей взрослой точки зрения, а потому нас раздражающих. Одаренный ребенок и это делает одаренно, его вопросы еще более неожиданны, странны, смелы, а может быть даже "безумны". Их не только не следует бояться, но напротив, надо всячески стимулировать. Детский вопрос - свидетельство интереса ребенка, нестандартный вопрос - не что иное, как свидетельство нестандартного взгляда на мир.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 пытайтесь переносить на ребенка собственный набор увлечений, интересов, и пристрастий. Каждому родителю целесообразно очертить заповедный круг тех детских дел, забот и интересов, куда он запрещает себе вторгаться. Там полновластным хозяином должен быть ребенок, там его сувенирное владение, в которое вход старшим запрещен.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260648"/>
            <a:ext cx="8352928" cy="5909310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 должно быть боязни перенасытить детский мозг, потому что при избытке информации мозг отключается и лишняя информация не воспринимается. Поэтому необходимо все сделать для того, что бы информации не оказалось слишком мало для интеллектуального развития детей. Это характерно, в частности, для детей 2-3 лет. Одновременное обучение многим языкам вполне приемлемо для детей этого возраста в сочетании с игрой на музыкальном инструменте.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Невмешательство и спокойное любование одаренными детьми в раннем возрасте, а потом ужесточение, строгость в более позднем, приводят к покушению на их талант и вызывают сопротивление. Когда ребенок увлечено играет один, постарайтесь не беспокоить его и даже не встречайтесь с ним взглядом, чтобы не разрушить мир, который он создал в своем воображении.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332656"/>
            <a:ext cx="8352928" cy="1846659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Необходимо создавать условия для свободного общения одаренных детей не только со своими сверстниками, но и с детьми старшего возраста, если это общение будет </a:t>
            </a:r>
            <a:r>
              <a:rPr lang="ru-RU" sz="2400" dirty="0" err="1" smtClean="0"/>
              <a:t>взаимообогащающим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Презентация\Влияние семь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404664"/>
            <a:ext cx="8424936" cy="3539430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Влияние родителей на развитие детской одаренности без всякого преувеличения можно считать решающим. Важность родительских усилий в наше время возрастает. Ведь они для одаренного ребенка - лучший педагог. Очевидно, что важнейшей проблемой прогресса общества является сохранение и развитие одаренности.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\Слайд 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17192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Users\user\Desktop\Презентация\Слайд 3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203848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user\Desktop\Презентация\Слайд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3240360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user\Desktop\Презентация\Слайды 3\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9120"/>
            <a:ext cx="3419872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user\Desktop\Презентация\Слайды 3\Энергич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916832"/>
            <a:ext cx="3384376" cy="27363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81" name="Picture 9" descr="C:\Users\user\Desktop\Презентация\Слайды 3\Памят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509120"/>
            <a:ext cx="2664296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2" name="Picture 10" descr="C:\Users\user\Desktop\Презентация\Слайды 3\Любопытны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509120"/>
            <a:ext cx="2917974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3" name="Picture 11" descr="C:\Users\user\Desktop\Презентация\Слайды 3\юм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0"/>
            <a:ext cx="4536504" cy="19168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539552" y="1628800"/>
            <a:ext cx="7920880" cy="2523768"/>
          </a:xfrm>
          <a:prstGeom prst="rect">
            <a:avLst/>
          </a:prstGeom>
          <a:solidFill>
            <a:schemeClr val="bg1">
              <a:lumMod val="50000"/>
              <a:lumOff val="50000"/>
              <a:alpha val="56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Родителям, заинтересованным в развитии и поддержке одаренности ребенка, необходимо присмотреться повнимательнее к своим детям, понаблюдать за их поведением.  Для одарённого ребенка характерно: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332657"/>
            <a:ext cx="8280920" cy="590465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normAutofit/>
          </a:bodyPr>
          <a:lstStyle/>
          <a:p>
            <a:r>
              <a:rPr lang="ru-RU" sz="2800" b="1" dirty="0" smtClean="0"/>
              <a:t>Н. </a:t>
            </a:r>
            <a:r>
              <a:rPr lang="ru-RU" sz="2800" b="1" dirty="0" err="1" smtClean="0"/>
              <a:t>Роджерс</a:t>
            </a:r>
            <a:r>
              <a:rPr lang="ru-RU" sz="2800" b="1" dirty="0" smtClean="0"/>
              <a:t> предлагает  родителям, воспитывающим одаренных детей, настроиться следующим образом: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Я буду внимательно слушать тебя: твои чувства и мысли. Я услышу твою боль, твои мучения, твой гнев, печаль, радость.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Я буду уважать тебя и твои решения, которые ты принимаешь по отношению к себе.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Я могу не соглашаться с тобой, но я буду всегда уважать тебя и твою правду (найденную тобой).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Я буду подбадривать и поддерживать тебя, чтобы ты пробовал новое, но я никогда не буду подталкивать тебя силой.</a:t>
            </a:r>
          </a:p>
          <a:p>
            <a:pPr>
              <a:buFont typeface="Wingdings" pitchFamily="2" charset="2"/>
              <a:buChar char="ü"/>
            </a:pP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Презентация\Слайд Оут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332656"/>
            <a:ext cx="8280920" cy="295465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Я учусь у тебя и открыт новому опыту, который я познаю в общении с тобой; временами я совершаю ошибки, поступаю так, как бы мне не хотелось, временами я заблуждаюсь. В таких случаях я об этом скажу тебе прямо, скажу «прости». </a:t>
            </a:r>
          </a:p>
          <a:p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esktop\Презентация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8424936" cy="5570756"/>
          </a:xfrm>
          <a:prstGeom prst="rect">
            <a:avLst/>
          </a:prstGeom>
          <a:solidFill>
            <a:schemeClr val="bg2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Рассмотрев особенности одаренных детей можно сделать следующие выводы: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Организация работы с одаренными детьми в семье возможна при владении родителями информацией о признаках и проблемах одаренных детей.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Для своевременного выявления и создания условий для развития одаренных детей необходимы специальные методы выявления и диагностики для родителей, позволяющие судить о наличии одаренности.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Психолого-педагогическая подготовка родителей по работе с одаренными детьми.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\Слайд 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17192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Users\user\Desktop\Презентация\Слайд 3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203848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user\Desktop\Презентация\Слайд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3240360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user\Desktop\Презентация\Слайды 3\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9120"/>
            <a:ext cx="3419872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user\Desktop\Презентация\Слайды 3\Энергич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916832"/>
            <a:ext cx="3384376" cy="27363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81" name="Picture 9" descr="C:\Users\user\Desktop\Презентация\Слайды 3\Памят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509120"/>
            <a:ext cx="2664296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2" name="Picture 10" descr="C:\Users\user\Desktop\Презентация\Слайды 3\Любопытны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509120"/>
            <a:ext cx="2917974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3" name="Picture 11" descr="C:\Users\user\Desktop\Презентация\Слайды 3\юм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0"/>
            <a:ext cx="4536504" cy="19168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332657"/>
            <a:ext cx="8280920" cy="6145785"/>
          </a:xfrm>
          <a:prstGeom prst="rect">
            <a:avLst/>
          </a:prstGeom>
          <a:solidFill>
            <a:srgbClr val="69676D">
              <a:alpha val="56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высокий энергетический уровень;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моторная координация и владение руками часто отстают от познавательных потребностей;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зрение нестабильно;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отличная память, раннее языковое развитие, которые помогают накапливать большой объем информации и активно использовать ее в общении;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большой словарный запас, к тому же ребенок любит и может изобретать собственные слова;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ребенок остро чувствует все происходящее в окружающем мире и чрезвычайно любопытен в отношении того, как устроен тот или иной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\Слайд 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17192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Users\user\Desktop\Презентация\Слайд 3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203848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user\Desktop\Презентация\Слайд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3240360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user\Desktop\Презентация\Слайды 3\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9120"/>
            <a:ext cx="3419872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user\Desktop\Презентация\Слайды 3\Энергич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916832"/>
            <a:ext cx="3384376" cy="27363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81" name="Picture 9" descr="C:\Users\user\Desktop\Презентация\Слайды 3\Памят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509120"/>
            <a:ext cx="2664296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2" name="Picture 10" descr="C:\Users\user\Desktop\Презентация\Слайды 3\Любопытны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509120"/>
            <a:ext cx="2917974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3" name="Picture 11" descr="C:\Users\user\Desktop\Презентация\Слайды 3\юм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0"/>
            <a:ext cx="4536504" cy="19168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332657"/>
            <a:ext cx="8280920" cy="6084743"/>
          </a:xfrm>
          <a:prstGeom prst="rect">
            <a:avLst/>
          </a:prstGeom>
          <a:solidFill>
            <a:srgbClr val="69676D">
              <a:alpha val="56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ребенок способен воспринимать связи между предметами и явлениями и делать собственные выводы;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ребенок может следить за несколькими предметами одновременно и склонен активно исследовать все окружающее;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ребенок предпочитает сам долго искать ответ на интересующий его вопрос и не всегда воспринимает уже готовое родительское решение;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ребенка повышенные математические способности в сфере вычисления и логики;</a:t>
            </a:r>
          </a:p>
          <a:p>
            <a:pPr>
              <a:lnSpc>
                <a:spcPct val="110000"/>
              </a:lnSpc>
            </a:pPr>
            <a:endParaRPr lang="ru-RU" sz="2800" dirty="0" smtClean="0"/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\Слайд 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17192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Users\user\Desktop\Презентация\Слайд 3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203848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user\Desktop\Презентация\Слайд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3240360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user\Desktop\Презентация\Слайды 3\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9120"/>
            <a:ext cx="3419872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user\Desktop\Презентация\Слайды 3\Энергич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916832"/>
            <a:ext cx="3384376" cy="27363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81" name="Picture 9" descr="C:\Users\user\Desktop\Презентация\Слайды 3\Памят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509120"/>
            <a:ext cx="2664296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2" name="Picture 10" descr="C:\Users\user\Desktop\Презентация\Слайды 3\Любопытны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509120"/>
            <a:ext cx="2917974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3" name="Picture 11" descr="C:\Users\user\Desktop\Презентация\Слайды 3\юм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0"/>
            <a:ext cx="4536504" cy="19168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332657"/>
            <a:ext cx="8280920" cy="6336703"/>
          </a:xfrm>
          <a:prstGeom prst="rect">
            <a:avLst/>
          </a:prstGeom>
          <a:solidFill>
            <a:srgbClr val="69676D">
              <a:alpha val="56000"/>
            </a:srgbClr>
          </a:solidFill>
          <a:ln>
            <a:solidFill>
              <a:schemeClr val="tx1"/>
            </a:solidFill>
          </a:ln>
        </p:spPr>
        <p:txBody>
          <a:bodyPr wrap="square" bIns="36000" rtlCol="0">
            <a:norm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/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может концентрировать внимание на интересующем предмете или задаче, но легко бросает то, что показалось понятным или наскучило;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опережающее развитие восприятие обнаруживает в ребенке обостренное чувство справедливости, он остро реагирует на несправедливость и предъявляет высокие требования к себе и окружающим;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 обладает богатой фантазией и воображением, придумывает себе образы братьев и сестер, друзей и врагов;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ему недостает энергетического баланса, он нетерпелив;</a:t>
            </a:r>
          </a:p>
          <a:p>
            <a:pPr>
              <a:lnSpc>
                <a:spcPct val="110000"/>
              </a:lnSpc>
            </a:pPr>
            <a:endParaRPr lang="ru-RU" sz="2800" dirty="0" smtClean="0"/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\Слайд 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17192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Users\user\Desktop\Презентация\Слайд 3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203848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user\Desktop\Презентация\Слайд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3240360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9" name="Picture 7" descr="C:\Users\user\Desktop\Презентация\Слайды 3\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9120"/>
            <a:ext cx="3419872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C:\Users\user\Desktop\Презентация\Слайды 3\Энергич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916832"/>
            <a:ext cx="3384376" cy="27363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81" name="Picture 9" descr="C:\Users\user\Desktop\Презентация\Слайды 3\Памят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509120"/>
            <a:ext cx="2664296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2" name="Picture 10" descr="C:\Users\user\Desktop\Презентация\Слайды 3\Любопытны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509120"/>
            <a:ext cx="2917974" cy="23488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83" name="Picture 11" descr="C:\Users\user\Desktop\Презентация\Слайды 3\юм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0"/>
            <a:ext cx="4536504" cy="19168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332657"/>
            <a:ext cx="8280920" cy="6264695"/>
          </a:xfrm>
          <a:prstGeom prst="rect">
            <a:avLst/>
          </a:prstGeom>
          <a:solidFill>
            <a:srgbClr val="69676D">
              <a:alpha val="56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ребенка отличает чувство юмора, он любит смешные несоответствия, игру слов, шутки, может до слез смешить других, гримасничая и подражая взрослым;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него характерны порой бесшабашная смелость или, наоборот, преувеличенные страхи и повышенная чувствительность к неречевым сигналам окружающих;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нередко негативное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самовосприятие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способствует возникновению у ребенка трудностей в общении со сверстниками и т.д.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endParaRPr lang="ru-RU" sz="2800" dirty="0" smtClean="0"/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endParaRPr lang="ru-RU" sz="2800" dirty="0" smtClean="0"/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Презентация\Слайд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267744" y="332656"/>
            <a:ext cx="4536504" cy="1296144"/>
          </a:xfrm>
          <a:prstGeom prst="roundRect">
            <a:avLst/>
          </a:prstGeom>
          <a:solidFill>
            <a:schemeClr val="bg2">
              <a:alpha val="5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483768" y="332656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Способы воздействия семьи на развитие способностей ребенка:</a:t>
            </a:r>
          </a:p>
          <a:p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2852936"/>
            <a:ext cx="4392488" cy="1656184"/>
          </a:xfrm>
          <a:prstGeom prst="round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7544" y="2924944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Помощь и стимулирование ребенка в получении, приобретении специальных знаний и навыков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32040" y="2852936"/>
            <a:ext cx="4067944" cy="1656184"/>
          </a:xfrm>
          <a:prstGeom prst="roundRect">
            <a:avLst/>
          </a:prstGeom>
          <a:solidFill>
            <a:schemeClr val="bg2">
              <a:alpha val="5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76056" y="2924944"/>
            <a:ext cx="38164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/>
              <a:t>Привитие ребенку своих ценностей и своего отношения к тем способностям и достижениям, которые зависят от обучения и практики</a:t>
            </a:r>
            <a:r>
              <a:rPr lang="ru-RU" dirty="0" smtClean="0"/>
              <a:t>.</a:t>
            </a:r>
            <a:r>
              <a:rPr lang="ru-RU" b="1" u="sng" dirty="0" smtClean="0"/>
              <a:t> 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endCxn id="9" idx="0"/>
          </p:cNvCxnSpPr>
          <p:nvPr/>
        </p:nvCxnSpPr>
        <p:spPr>
          <a:xfrm flipH="1">
            <a:off x="2519772" y="1628800"/>
            <a:ext cx="1980220" cy="1224136"/>
          </a:xfrm>
          <a:prstGeom prst="straightConnector1">
            <a:avLst/>
          </a:prstGeom>
          <a:ln w="95250" cap="rnd" cmpd="dbl">
            <a:solidFill>
              <a:schemeClr val="bg2">
                <a:alpha val="56000"/>
              </a:schemeClr>
            </a:solidFill>
            <a:headEnd w="sm" len="lg"/>
            <a:tailEnd type="triangle" w="sm" len="lg"/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572000" y="1628800"/>
            <a:ext cx="3240360" cy="1224136"/>
          </a:xfrm>
          <a:prstGeom prst="straightConnector1">
            <a:avLst/>
          </a:prstGeom>
          <a:ln w="95250" cap="rnd" cmpd="dbl">
            <a:solidFill>
              <a:schemeClr val="bg2">
                <a:alpha val="56000"/>
              </a:schemeClr>
            </a:solidFill>
            <a:headEnd w="sm" len="lg"/>
            <a:tailEnd type="triangle" w="sm" len="lg"/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user\Desktop\Презентация\Слайд 5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39499">
            <a:off x="4177549" y="263754"/>
            <a:ext cx="5436096" cy="633670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458" name="Picture 2" descr="C:\Users\user\Desktop\Презентация\Слайд 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6482">
            <a:off x="60058" y="229015"/>
            <a:ext cx="4788024" cy="633670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 rot="772362">
            <a:off x="5155652" y="3567335"/>
            <a:ext cx="4032448" cy="1815882"/>
          </a:xfrm>
          <a:prstGeom prst="rect">
            <a:avLst/>
          </a:prstGeom>
          <a:solidFill>
            <a:schemeClr val="bg2"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Другая - искусственно ускорять развитие, предъявлять чрезмерные требования.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188640"/>
            <a:ext cx="6696744" cy="954107"/>
          </a:xfrm>
          <a:prstGeom prst="rect">
            <a:avLst/>
          </a:prstGeom>
          <a:solidFill>
            <a:schemeClr val="bg2">
              <a:alpha val="56000"/>
            </a:schemeClr>
          </a:solidFill>
          <a:ln w="28575" cap="rnd">
            <a:solidFill>
              <a:schemeClr val="tx1"/>
            </a:solidFill>
            <a:beve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отношении к незаурядным детям можно встретить две крайности: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 rot="21167875">
            <a:off x="375314" y="2754861"/>
            <a:ext cx="4320480" cy="2246769"/>
          </a:xfrm>
          <a:prstGeom prst="rect">
            <a:avLst/>
          </a:prstGeom>
          <a:solidFill>
            <a:schemeClr val="bg2"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Одна - игнорировать, а то и подавлять необычно высокий уровень познавательной и творческой активности.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525</TotalTime>
  <Words>2081</Words>
  <Application>Microsoft Office PowerPoint</Application>
  <PresentationFormat>Экран (4:3)</PresentationFormat>
  <Paragraphs>93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Роль семьи в развитии одарённого ребёнка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семьи в развитии одарённого ребёнка дошкольного возраста </dc:title>
  <dc:creator>user</dc:creator>
  <cp:lastModifiedBy>ученик1</cp:lastModifiedBy>
  <cp:revision>65</cp:revision>
  <dcterms:created xsi:type="dcterms:W3CDTF">2016-04-17T09:10:20Z</dcterms:created>
  <dcterms:modified xsi:type="dcterms:W3CDTF">2017-12-04T06:28:58Z</dcterms:modified>
</cp:coreProperties>
</file>