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5337" r:id="rId1"/>
  </p:sldMasterIdLst>
  <p:sldIdLst>
    <p:sldId id="256" r:id="rId2"/>
    <p:sldId id="262" r:id="rId3"/>
    <p:sldId id="268" r:id="rId4"/>
    <p:sldId id="269" r:id="rId5"/>
    <p:sldId id="266" r:id="rId6"/>
    <p:sldId id="257" r:id="rId7"/>
    <p:sldId id="258" r:id="rId8"/>
    <p:sldId id="263" r:id="rId9"/>
    <p:sldId id="270" r:id="rId10"/>
    <p:sldId id="271" r:id="rId11"/>
    <p:sldId id="272" r:id="rId12"/>
    <p:sldId id="284" r:id="rId13"/>
    <p:sldId id="282" r:id="rId14"/>
    <p:sldId id="283" r:id="rId15"/>
    <p:sldId id="274" r:id="rId16"/>
    <p:sldId id="279" r:id="rId17"/>
    <p:sldId id="280" r:id="rId18"/>
    <p:sldId id="277" r:id="rId19"/>
    <p:sldId id="281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1C7B4FFD-BC5D-C642-9848-1AF7F4D8DC68}">
          <p14:sldIdLst>
            <p14:sldId id="256"/>
            <p14:sldId id="262"/>
            <p14:sldId id="268"/>
            <p14:sldId id="269"/>
            <p14:sldId id="266"/>
            <p14:sldId id="257"/>
            <p14:sldId id="258"/>
            <p14:sldId id="263"/>
            <p14:sldId id="270"/>
            <p14:sldId id="271"/>
            <p14:sldId id="272"/>
            <p14:sldId id="284"/>
            <p14:sldId id="282"/>
            <p14:sldId id="283"/>
            <p14:sldId id="274"/>
            <p14:sldId id="279"/>
            <p14:sldId id="280"/>
            <p14:sldId id="277"/>
            <p14:sldId id="281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10"/>
    <p:restoredTop sz="96281"/>
  </p:normalViewPr>
  <p:slideViewPr>
    <p:cSldViewPr snapToGrid="0" snapToObjects="1">
      <p:cViewPr varScale="1">
        <p:scale>
          <a:sx n="73" d="100"/>
          <a:sy n="73" d="100"/>
        </p:scale>
        <p:origin x="-6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536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38322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285085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37101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879115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73004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73401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571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3874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2859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95301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2330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3783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79970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75055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28247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81089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  <p:sldLayoutId id="2147485349" r:id="rId12"/>
    <p:sldLayoutId id="2147485350" r:id="rId13"/>
    <p:sldLayoutId id="2147485351" r:id="rId14"/>
    <p:sldLayoutId id="2147485352" r:id="rId15"/>
    <p:sldLayoutId id="214748535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C168EBE-2A0E-5248-AF43-9039EEED2F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5284" y="2173219"/>
            <a:ext cx="8915399" cy="2262781"/>
          </a:xfrm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sz="6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Сургутский район </a:t>
            </a:r>
            <a:br>
              <a:rPr lang="ru-RU" sz="6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в фактах и цифрах</a:t>
            </a:r>
            <a:endParaRPr lang="ru-RU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070E93AA-27F8-2F4E-9974-9A901F8B0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16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03E87FC6-F33A-ED44-A0AE-230258049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168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76114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919DC307-A39D-8046-87F6-750E61275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1649" y="231330"/>
            <a:ext cx="9491661" cy="751332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Главы Сургутского района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3AD37530-1B8B-7C40-894B-AA9779EDE276}"/>
              </a:ext>
            </a:extLst>
          </p:cNvPr>
          <p:cNvSpPr txBox="1"/>
          <p:nvPr/>
        </p:nvSpPr>
        <p:spPr>
          <a:xfrm>
            <a:off x="947050" y="5120612"/>
            <a:ext cx="4980648" cy="1191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u="none" strike="noStrike" dirty="0">
                <a:effectLst/>
              </a:rPr>
              <a:t>Деменков Валерий Николаевич</a:t>
            </a:r>
          </a:p>
          <a:p>
            <a:pPr algn="ctr"/>
            <a:endParaRPr lang="ru-RU" i="0" u="none" strike="noStrike" dirty="0">
              <a:effectLst/>
            </a:endParaRPr>
          </a:p>
          <a:p>
            <a:pPr algn="ctr"/>
            <a:r>
              <a:rPr lang="ru-RU" i="0" u="none" strike="noStrike" dirty="0">
                <a:effectLst/>
              </a:rPr>
              <a:t>С 2014 по 2016 гг.</a:t>
            </a:r>
          </a:p>
          <a:p>
            <a:pPr algn="ctr"/>
            <a:r>
              <a:rPr lang="ru-RU" i="0" u="none" strike="noStrike" dirty="0">
                <a:effectLst/>
              </a:rPr>
              <a:t>- глава Сургутского района. 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A601827-300E-4347-9659-61E9C3665B25}"/>
              </a:ext>
            </a:extLst>
          </p:cNvPr>
          <p:cNvSpPr txBox="1"/>
          <p:nvPr/>
        </p:nvSpPr>
        <p:spPr>
          <a:xfrm>
            <a:off x="6515099" y="5254628"/>
            <a:ext cx="59007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u="none" strike="noStrike" dirty="0">
                <a:solidFill>
                  <a:schemeClr val="tx1">
                    <a:lumMod val="95000"/>
                  </a:schemeClr>
                </a:solidFill>
                <a:effectLst/>
              </a:rPr>
              <a:t>Трубецкой Андрей Александрович</a:t>
            </a:r>
          </a:p>
          <a:p>
            <a:endParaRPr lang="ru-RU" b="1" dirty="0">
              <a:solidFill>
                <a:schemeClr val="tx1">
                  <a:lumMod val="95000"/>
                </a:schemeClr>
              </a:solidFill>
              <a:latin typeface="Merriweather" panose="020F0502020204030204" pitchFamily="34" charset="0"/>
            </a:endParaRPr>
          </a:p>
          <a:p>
            <a:pPr algn="ctr"/>
            <a:r>
              <a:rPr lang="ru-RU" i="0" u="none" strike="noStrike" dirty="0">
                <a:solidFill>
                  <a:schemeClr val="tx1">
                    <a:lumMod val="95000"/>
                  </a:schemeClr>
                </a:solidFill>
                <a:effectLst/>
              </a:rPr>
              <a:t>Действующий глава Сургутского района</a:t>
            </a:r>
          </a:p>
        </p:txBody>
      </p:sp>
      <p:pic>
        <p:nvPicPr>
          <p:cNvPr id="8196" name="Picture 4" descr="Новым главой Сургутского района ХМАО станет Андрей Трубецкой">
            <a:extLst>
              <a:ext uri="{FF2B5EF4-FFF2-40B4-BE49-F238E27FC236}">
                <a16:creationId xmlns="" xmlns:a16="http://schemas.microsoft.com/office/drawing/2014/main" id="{4E04995D-43CE-AE43-B4A5-4B7ECB857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389" y="1296196"/>
            <a:ext cx="5316493" cy="37974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Деменков Валерий Николаевич">
            <a:extLst>
              <a:ext uri="{FF2B5EF4-FFF2-40B4-BE49-F238E27FC236}">
                <a16:creationId xmlns="" xmlns:a16="http://schemas.microsoft.com/office/drawing/2014/main" id="{B3F06617-95E1-6046-8CD8-C23B01173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05" y="1249067"/>
            <a:ext cx="5316493" cy="37974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85253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1EF6AF-378D-EB48-ABBF-7806B8286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1272" y="1522221"/>
            <a:ext cx="7108934" cy="5302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НАГРАДЫ</a:t>
            </a:r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774A7738-4E89-6D48-8D62-6A90BC6CF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450091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BC8D0F98-DC65-B942-BA13-544C265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474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Содержимое 10" descr="Безымянный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409407" y="2052497"/>
            <a:ext cx="5394960" cy="4596497"/>
          </a:xfrm>
        </p:spPr>
      </p:pic>
    </p:spTree>
    <p:extLst>
      <p:ext uri="{BB962C8B-B14F-4D97-AF65-F5344CB8AC3E}">
        <p14:creationId xmlns="" xmlns:p14="http://schemas.microsoft.com/office/powerpoint/2010/main" val="1756333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1EF6AF-378D-EB48-ABBF-7806B8286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8086" y="1571623"/>
            <a:ext cx="7700234" cy="719531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НАГРАДЫ</a:t>
            </a:r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774A7738-4E89-6D48-8D62-6A90BC6CF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450091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BC8D0F98-DC65-B942-BA13-544C265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474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E2958995-A1BD-FC49-A2B8-EF2285431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8086" y="2495006"/>
            <a:ext cx="6385788" cy="381762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>
                <a:solidFill>
                  <a:schemeClr val="tx1"/>
                </a:solidFill>
              </a:rPr>
              <a:t>Соколова Татьяна Михайловна</a:t>
            </a:r>
            <a:r>
              <a:rPr lang="ru-RU" sz="2000" dirty="0">
                <a:solidFill>
                  <a:schemeClr val="tx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chemeClr val="tx1"/>
                </a:solidFill>
              </a:rPr>
              <a:t>За особые заслуги перед жителями Сургутского района, достигнутые в развитии образовательной деятельности, социально-экономического, культурного </a:t>
            </a:r>
            <a:r>
              <a:rPr lang="ru-RU" sz="2000" dirty="0" smtClean="0">
                <a:solidFill>
                  <a:schemeClr val="tx1"/>
                </a:solidFill>
              </a:rPr>
              <a:t>потенциала решением </a:t>
            </a:r>
            <a:r>
              <a:rPr lang="ru-RU" sz="2000" dirty="0">
                <a:solidFill>
                  <a:schemeClr val="tx1"/>
                </a:solidFill>
              </a:rPr>
              <a:t>Думы Сургутского района </a:t>
            </a:r>
            <a:r>
              <a:rPr lang="ru-RU" sz="2000" dirty="0" smtClean="0">
                <a:solidFill>
                  <a:schemeClr val="tx1"/>
                </a:solidFill>
              </a:rPr>
              <a:t>награждена </a:t>
            </a:r>
            <a:r>
              <a:rPr lang="ru-RU" sz="2000" dirty="0">
                <a:solidFill>
                  <a:schemeClr val="tx1"/>
                </a:solidFill>
              </a:rPr>
              <a:t>знаком «За заслуги перед Сургутским районом</a:t>
            </a:r>
            <a:r>
              <a:rPr lang="ru-RU" sz="2000" dirty="0" smtClean="0">
                <a:solidFill>
                  <a:schemeClr val="tx1"/>
                </a:solidFill>
              </a:rPr>
              <a:t>», в 2019 году.</a:t>
            </a:r>
            <a:endParaRPr lang="ru-RU" sz="20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1091F3CB-7619-8B4C-BCE9-9F12930B1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119" y="1571623"/>
            <a:ext cx="3651551" cy="52863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55812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BEC3BA0-2D7A-C549-97AD-AA14A6EAB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0719" y="2324580"/>
            <a:ext cx="5333979" cy="376948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</a:rPr>
              <a:t>В настоящее время в  Сургутском районе созданы все условия для образования и развития подрастающего поколения ( </a:t>
            </a:r>
            <a:r>
              <a:rPr lang="ru-RU" sz="2800" b="1" dirty="0">
                <a:solidFill>
                  <a:schemeClr val="tx1"/>
                </a:solidFill>
              </a:rPr>
              <a:t>20 общеобразовательных школ, 19 детских садов, 3 районных  детских центра творчества.</a:t>
            </a:r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D773B720-7349-0E42-B7AF-64E6EDDE4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50091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D4F06AC4-8B43-7D49-853E-5D7801837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474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E91B3F66-733F-5546-A8E8-F31E307901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814" y="1867381"/>
            <a:ext cx="5818641" cy="46838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42887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1EF6AF-378D-EB48-ABBF-7806B8286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802" y="1492243"/>
            <a:ext cx="7736396" cy="115517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Социально-культурная сфера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58D312B-4C44-D843-A9B9-6A70CBC0A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1531" y="2407995"/>
            <a:ext cx="5718749" cy="445885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 1 сентября 1976 г. </a:t>
            </a:r>
            <a:r>
              <a:rPr lang="ru-RU" dirty="0">
                <a:solidFill>
                  <a:schemeClr val="tx1"/>
                </a:solidFill>
              </a:rPr>
              <a:t>открыт филиал </a:t>
            </a:r>
            <a:r>
              <a:rPr lang="ru-RU" dirty="0" err="1">
                <a:solidFill>
                  <a:schemeClr val="tx1"/>
                </a:solidFill>
              </a:rPr>
              <a:t>Сургутской</a:t>
            </a:r>
            <a:r>
              <a:rPr lang="ru-RU" dirty="0">
                <a:solidFill>
                  <a:schemeClr val="tx1"/>
                </a:solidFill>
              </a:rPr>
              <a:t> музыкальной школы, в настоящее время – МБОУ ДО «Белоярская ДШИ».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В школе искусств ведётся обучение по девяти дополнительным предпрофессиональным программам в области музыкального, хореографического и изобразительного искусства. Здесь обучается более </a:t>
            </a:r>
            <a:r>
              <a:rPr lang="ru-RU" b="1" dirty="0">
                <a:solidFill>
                  <a:schemeClr val="tx1"/>
                </a:solidFill>
              </a:rPr>
              <a:t>300</a:t>
            </a:r>
            <a:r>
              <a:rPr lang="ru-RU" dirty="0">
                <a:solidFill>
                  <a:schemeClr val="tx1"/>
                </a:solidFill>
              </a:rPr>
              <a:t> учащихся; преподавательский состав – </a:t>
            </a:r>
            <a:r>
              <a:rPr lang="ru-RU" b="1" dirty="0">
                <a:solidFill>
                  <a:schemeClr val="tx1"/>
                </a:solidFill>
              </a:rPr>
              <a:t>18 человек</a:t>
            </a:r>
            <a:r>
              <a:rPr lang="ru-RU" dirty="0">
                <a:solidFill>
                  <a:schemeClr val="tx1"/>
                </a:solidFill>
              </a:rPr>
              <a:t>. </a:t>
            </a:r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774A7738-4E89-6D48-8D62-6A90BC6CF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450091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BC8D0F98-DC65-B942-BA13-544C265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573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МБОУ ДО «Белоярская ДШИ» | История школы">
            <a:extLst>
              <a:ext uri="{FF2B5EF4-FFF2-40B4-BE49-F238E27FC236}">
                <a16:creationId xmlns="" xmlns:a16="http://schemas.microsoft.com/office/drawing/2014/main" id="{817F8308-44FC-6D4F-ADD8-D5BC47496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44" y="2186536"/>
            <a:ext cx="4792561" cy="46803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04414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1EF6AF-378D-EB48-ABBF-7806B8286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07" y="1528159"/>
            <a:ext cx="9905998" cy="157162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Социально-культурная сфера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58D312B-4C44-D843-A9B9-6A70CBC0A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1227" y="2468753"/>
            <a:ext cx="5070193" cy="43131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  <a:effectLst/>
              </a:rPr>
              <a:t>1 сентября 1979 г. </a:t>
            </a:r>
            <a:r>
              <a:rPr lang="ru-RU" dirty="0">
                <a:solidFill>
                  <a:schemeClr val="tx1"/>
                </a:solidFill>
                <a:effectLst/>
              </a:rPr>
              <a:t>открыт районный Дом пионеров на базе Белоярской средней общеобразовательной школы № 1. В настоящее время – МАУДО Сургутского района «Центр детского творчества».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  <a:effectLst/>
              </a:rPr>
              <a:t>В 1991 г. Дом пионеров переименован в Центр художественного творчества. </a:t>
            </a:r>
            <a:r>
              <a:rPr lang="ru-RU" b="1" dirty="0">
                <a:solidFill>
                  <a:schemeClr val="tx1"/>
                </a:solidFill>
                <a:effectLst/>
              </a:rPr>
              <a:t>В 2002 г. </a:t>
            </a:r>
            <a:r>
              <a:rPr lang="ru-RU" dirty="0">
                <a:solidFill>
                  <a:schemeClr val="tx1"/>
                </a:solidFill>
                <a:effectLst/>
              </a:rPr>
              <a:t>состоялось открытие нового здания Районного Центра детского творчества, который сегодня посещают </a:t>
            </a:r>
            <a:r>
              <a:rPr lang="ru-RU" b="1" dirty="0">
                <a:solidFill>
                  <a:schemeClr val="tx1"/>
                </a:solidFill>
                <a:effectLst/>
              </a:rPr>
              <a:t>около 3000 </a:t>
            </a:r>
            <a:r>
              <a:rPr lang="ru-RU" dirty="0">
                <a:solidFill>
                  <a:schemeClr val="tx1"/>
                </a:solidFill>
                <a:effectLst/>
              </a:rPr>
              <a:t>ребят дошкольного и школьного возраста. 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774A7738-4E89-6D48-8D62-6A90BC6CF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450091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BC8D0F98-DC65-B942-BA13-544C265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573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Открыт районный Дом пионеров в п. Белый Яр">
            <a:extLst>
              <a:ext uri="{FF2B5EF4-FFF2-40B4-BE49-F238E27FC236}">
                <a16:creationId xmlns="" xmlns:a16="http://schemas.microsoft.com/office/drawing/2014/main" id="{F0BA5F5B-C41D-3C43-9B5F-C7D0FD2DB6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95" y="2400118"/>
            <a:ext cx="6038448" cy="43131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572197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1EF6AF-378D-EB48-ABBF-7806B8286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8698" y="1506967"/>
            <a:ext cx="9905998" cy="157162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Социально-культурная сфера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58D312B-4C44-D843-A9B9-6A70CBC0A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1697" y="2902775"/>
            <a:ext cx="5461250" cy="42677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u="sng" dirty="0">
                <a:solidFill>
                  <a:schemeClr val="tx1"/>
                </a:solidFill>
              </a:rPr>
              <a:t>11 мая 2000 года</a:t>
            </a:r>
            <a:r>
              <a:rPr lang="ru-RU" sz="2800" b="1" dirty="0">
                <a:solidFill>
                  <a:schemeClr val="tx1"/>
                </a:solidFill>
              </a:rPr>
              <a:t> – создана районная организация «Новое поколение»</a:t>
            </a:r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774A7738-4E89-6D48-8D62-6A90BC6CF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450091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BC8D0F98-DC65-B942-BA13-544C265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474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>
            <a:extLst>
              <a:ext uri="{FF2B5EF4-FFF2-40B4-BE49-F238E27FC236}">
                <a16:creationId xmlns="" xmlns:a16="http://schemas.microsoft.com/office/drawing/2014/main" id="{822074C1-5D60-AE43-B4DF-D11566370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81" y="2292779"/>
            <a:ext cx="6289232" cy="44923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76700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1EF6AF-378D-EB48-ABBF-7806B8286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8698" y="1515722"/>
            <a:ext cx="9905998" cy="157162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Социально-культурная сфера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58D312B-4C44-D843-A9B9-6A70CBC0A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1697" y="2405064"/>
            <a:ext cx="5461250" cy="42677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u="sng" dirty="0">
                <a:solidFill>
                  <a:schemeClr val="tx1"/>
                </a:solidFill>
                <a:effectLst/>
              </a:rPr>
              <a:t>12 июня 2007 г. </a:t>
            </a:r>
            <a:r>
              <a:rPr lang="ru-RU" sz="2400" dirty="0">
                <a:solidFill>
                  <a:schemeClr val="tx1"/>
                </a:solidFill>
                <a:effectLst/>
              </a:rPr>
              <a:t>в п. Белый Яр распахнул свои двери спортивно-досуговый центр «Витязь», в котором занимается каждый третий житель посёлка.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b="1" dirty="0"/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774A7738-4E89-6D48-8D62-6A90BC6CF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450091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BC8D0F98-DC65-B942-BA13-544C265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474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>
            <a:extLst>
              <a:ext uri="{FF2B5EF4-FFF2-40B4-BE49-F238E27FC236}">
                <a16:creationId xmlns="" xmlns:a16="http://schemas.microsoft.com/office/drawing/2014/main" id="{5C558B59-CED9-F14F-8E7E-3214DD26F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58" y="2301534"/>
            <a:ext cx="5974839" cy="42677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83023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1EF6AF-378D-EB48-ABBF-7806B8286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07" y="1571621"/>
            <a:ext cx="9905998" cy="157162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Социально-культурная сфера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58D312B-4C44-D843-A9B9-6A70CBC0A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3212" y="2405064"/>
            <a:ext cx="5065711" cy="31242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chemeClr val="tx1"/>
                </a:solidFill>
              </a:rPr>
              <a:t>28 декабря 2018 года </a:t>
            </a:r>
            <a:r>
              <a:rPr lang="ru-RU" sz="2800" dirty="0">
                <a:solidFill>
                  <a:schemeClr val="tx1"/>
                </a:solidFill>
              </a:rPr>
              <a:t>– был открыт первый детский технопарк в Сургутском районе.</a:t>
            </a:r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774A7738-4E89-6D48-8D62-6A90BC6CF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450091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BC8D0F98-DC65-B942-BA13-544C265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474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>
            <a:extLst>
              <a:ext uri="{FF2B5EF4-FFF2-40B4-BE49-F238E27FC236}">
                <a16:creationId xmlns="" xmlns:a16="http://schemas.microsoft.com/office/drawing/2014/main" id="{41F15475-BBFB-2B4F-8FF5-F3B6DECB8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2" y="2357433"/>
            <a:ext cx="6344688" cy="44492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800544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1EF6AF-378D-EB48-ABBF-7806B8286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4538" y="2799173"/>
            <a:ext cx="9320934" cy="14442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chemeClr val="tx1">
                    <a:lumMod val="95000"/>
                  </a:schemeClr>
                </a:solidFill>
              </a:rPr>
              <a:t>Люби свой край, </a:t>
            </a:r>
            <a:br>
              <a:rPr lang="ru-RU" sz="4800" b="1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4800" b="1" dirty="0">
                <a:solidFill>
                  <a:schemeClr val="tx1">
                    <a:lumMod val="95000"/>
                  </a:schemeClr>
                </a:solidFill>
              </a:rPr>
              <a:t>уважай свою историю!</a:t>
            </a:r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774A7738-4E89-6D48-8D62-6A90BC6CF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450091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BC8D0F98-DC65-B942-BA13-544C265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474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27477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A4DAFF-CAE1-9047-8381-BFBF16B76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8086" y="1371920"/>
            <a:ext cx="8090820" cy="43115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Официальная символика Сургутского района</a:t>
            </a:r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1C87813D-18BC-604F-98C5-FDA98370A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" y="0"/>
            <a:ext cx="142816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8AE05E75-34DB-374F-8BE0-095EE18E9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650" y="-3496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1CD4DCD2-CA12-5A4C-AD12-929CF8DD1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737" y="5486080"/>
            <a:ext cx="33641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ctr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ctr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ctr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ctr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+mn-lt"/>
              </a:rPr>
              <a:t>Герб Сургутского района утвержден </a:t>
            </a:r>
          </a:p>
          <a:p>
            <a:pPr algn="ctr" eaLnBrk="1" hangingPunct="1"/>
            <a:r>
              <a:rPr lang="ru-RU" altLang="ru-RU" sz="2400" b="1" dirty="0">
                <a:latin typeface="+mn-lt"/>
              </a:rPr>
              <a:t>24 мая 2007 года</a:t>
            </a:r>
            <a:r>
              <a:rPr lang="ru-RU" altLang="ru-RU" dirty="0">
                <a:latin typeface="+mn-lt"/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9553AA23-906E-7744-929D-96CD8FBF2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086" y="2692080"/>
            <a:ext cx="2197100" cy="279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Флаг Сургутского района — Википедия">
            <a:extLst>
              <a:ext uri="{FF2B5EF4-FFF2-40B4-BE49-F238E27FC236}">
                <a16:creationId xmlns="" xmlns:a16="http://schemas.microsoft.com/office/drawing/2014/main" id="{67569552-FFA8-A94E-A9CB-8DE5C02C2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692079"/>
            <a:ext cx="4187195" cy="27131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1CFDA3F-0489-E240-93A9-589A6E993676}"/>
              </a:ext>
            </a:extLst>
          </p:cNvPr>
          <p:cNvSpPr txBox="1"/>
          <p:nvPr/>
        </p:nvSpPr>
        <p:spPr>
          <a:xfrm>
            <a:off x="6511294" y="5486080"/>
            <a:ext cx="37719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dirty="0"/>
              <a:t>Флаг </a:t>
            </a:r>
            <a:r>
              <a:rPr lang="ru-RU" altLang="ru-RU" sz="2400" dirty="0">
                <a:latin typeface="+mn-lt"/>
              </a:rPr>
              <a:t> Сургутского района утвержден </a:t>
            </a:r>
          </a:p>
          <a:p>
            <a:pPr algn="ctr" eaLnBrk="1" hangingPunct="1"/>
            <a:r>
              <a:rPr lang="ru-RU" altLang="ru-RU" sz="2400" b="1" dirty="0">
                <a:latin typeface="+mn-lt"/>
              </a:rPr>
              <a:t>20 июня 2008 года</a:t>
            </a:r>
            <a:endParaRPr lang="ru-RU" altLang="ru-RU" sz="2400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808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0B956DB-FA4B-B44B-8D89-F609785FE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738" y="1571625"/>
            <a:ext cx="5286374" cy="1569661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Карта и площадь Сургутского района</a:t>
            </a:r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DF8569CC-6934-E24F-AA5D-4F9B8BEC3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16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46170461-3CD5-6448-AEE8-4699D2AC9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573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E6714B02-BD8E-4D4B-ADFD-60FEA0871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557" y="1828800"/>
            <a:ext cx="5721701" cy="49423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B80D92-FF09-5848-9985-7CF67CFF6B3C}"/>
              </a:ext>
            </a:extLst>
          </p:cNvPr>
          <p:cNvSpPr txBox="1"/>
          <p:nvPr/>
        </p:nvSpPr>
        <p:spPr>
          <a:xfrm>
            <a:off x="1997497" y="3289097"/>
            <a:ext cx="347461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u="none" strike="noStrike" dirty="0">
                <a:solidFill>
                  <a:schemeClr val="tx1">
                    <a:lumMod val="95000"/>
                  </a:schemeClr>
                </a:solidFill>
                <a:effectLst/>
              </a:rPr>
              <a:t>Площадь территории — </a:t>
            </a:r>
            <a:r>
              <a:rPr lang="ru-RU" sz="3200" b="1" i="0" u="none" strike="noStrike" dirty="0">
                <a:solidFill>
                  <a:schemeClr val="tx1">
                    <a:lumMod val="95000"/>
                  </a:schemeClr>
                </a:solidFill>
                <a:effectLst/>
              </a:rPr>
              <a:t>105,5 тыс. км²</a:t>
            </a:r>
            <a:r>
              <a:rPr lang="ru-RU" sz="3200" b="1" i="0" u="none" strike="noStrike" dirty="0">
                <a:solidFill>
                  <a:srgbClr val="202122"/>
                </a:solidFill>
                <a:effectLst/>
              </a:rPr>
              <a:t>.</a:t>
            </a:r>
            <a:endParaRPr lang="ru-RU" sz="3200" b="1" dirty="0"/>
          </a:p>
        </p:txBody>
      </p:sp>
    </p:spTree>
    <p:extLst>
      <p:ext uri="{BB962C8B-B14F-4D97-AF65-F5344CB8AC3E}">
        <p14:creationId xmlns="" xmlns:p14="http://schemas.microsoft.com/office/powerpoint/2010/main" val="1976170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1C87813D-18BC-604F-98C5-FDA98370A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450091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8AE05E75-34DB-374F-8BE0-095EE18E9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474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919DC307-A39D-8046-87F6-750E61275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1363218"/>
            <a:ext cx="9905998" cy="1217937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Население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3FA9610A-C5A3-064D-A0ED-F63058732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872" y="2581155"/>
            <a:ext cx="4254853" cy="34004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</a:rPr>
              <a:t>Численность –</a:t>
            </a:r>
            <a:r>
              <a:rPr lang="ru-RU" sz="3600" b="1" dirty="0">
                <a:solidFill>
                  <a:schemeClr val="tx1"/>
                </a:solidFill>
              </a:rPr>
              <a:t> 126 110 человек</a:t>
            </a:r>
          </a:p>
        </p:txBody>
      </p:sp>
      <p:pic>
        <p:nvPicPr>
          <p:cNvPr id="3074" name="Picture 2" descr="МБУК «СРЦКС»">
            <a:extLst>
              <a:ext uri="{FF2B5EF4-FFF2-40B4-BE49-F238E27FC236}">
                <a16:creationId xmlns="" xmlns:a16="http://schemas.microsoft.com/office/drawing/2014/main" id="{5CDB6EE2-6214-7249-8C9B-C4654D70B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5" y="2343089"/>
            <a:ext cx="7509176" cy="431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46284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1C87813D-18BC-604F-98C5-FDA98370A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" y="-2"/>
            <a:ext cx="142816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8AE05E75-34DB-374F-8BE0-095EE18E9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474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919DC307-A39D-8046-87F6-750E61275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1510927"/>
            <a:ext cx="9905998" cy="1217937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Населенные пункты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3FA9610A-C5A3-064D-A0ED-F63058732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943" y="2302852"/>
            <a:ext cx="11211027" cy="2416972"/>
          </a:xfrm>
        </p:spPr>
        <p:txBody>
          <a:bodyPr>
            <a:normAutofit/>
          </a:bodyPr>
          <a:lstStyle/>
          <a:p>
            <a:pPr marL="0" indent="0" algn="just" fontAlgn="base">
              <a:buNone/>
            </a:pPr>
            <a:r>
              <a:rPr lang="ru-RU" sz="2400" dirty="0">
                <a:solidFill>
                  <a:schemeClr val="tx1"/>
                </a:solidFill>
                <a:effectLst/>
              </a:rPr>
              <a:t>В Сургутском районе </a:t>
            </a:r>
            <a:r>
              <a:rPr lang="ru-RU" sz="2400" b="1" dirty="0">
                <a:solidFill>
                  <a:schemeClr val="tx1"/>
                </a:solidFill>
                <a:effectLst/>
              </a:rPr>
              <a:t>25 населённых пунктов</a:t>
            </a:r>
            <a:r>
              <a:rPr lang="ru-RU" sz="2400" dirty="0">
                <a:solidFill>
                  <a:schemeClr val="tx1"/>
                </a:solidFill>
                <a:effectLst/>
              </a:rPr>
              <a:t>, в том числе </a:t>
            </a:r>
            <a:r>
              <a:rPr lang="ru-RU" sz="2400" b="1" dirty="0">
                <a:solidFill>
                  <a:schemeClr val="tx1"/>
                </a:solidFill>
                <a:effectLst/>
              </a:rPr>
              <a:t>4 городских </a:t>
            </a:r>
            <a:r>
              <a:rPr lang="ru-RU" sz="2400" dirty="0">
                <a:solidFill>
                  <a:schemeClr val="tx1"/>
                </a:solidFill>
                <a:effectLst/>
              </a:rPr>
              <a:t>(из них 1 город и 3 посёлка городского типа) и 21 сельский населенный пункт.</a:t>
            </a:r>
          </a:p>
          <a:p>
            <a:endParaRPr lang="ru-RU" dirty="0"/>
          </a:p>
        </p:txBody>
      </p:sp>
      <p:pic>
        <p:nvPicPr>
          <p:cNvPr id="2050" name="Picture 2" descr="Сургутский район - Федоровский. - YouTube">
            <a:extLst>
              <a:ext uri="{FF2B5EF4-FFF2-40B4-BE49-F238E27FC236}">
                <a16:creationId xmlns="" xmlns:a16="http://schemas.microsoft.com/office/drawing/2014/main" id="{7D604979-C801-8148-BBED-E53DA45D21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187" y="3312384"/>
            <a:ext cx="4608633" cy="34927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Зимний Сургут — столица нефти и газа">
            <a:extLst>
              <a:ext uri="{FF2B5EF4-FFF2-40B4-BE49-F238E27FC236}">
                <a16:creationId xmlns="" xmlns:a16="http://schemas.microsoft.com/office/drawing/2014/main" id="{F91823E3-D805-264D-91BA-66A5CDD7D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140" y="3460093"/>
            <a:ext cx="5019860" cy="33450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807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A4DAFF-CAE1-9047-8381-BFBF16B76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8086" y="1698945"/>
            <a:ext cx="8090820" cy="43115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Рождение района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EF22AE8-8E67-D54E-9AC6-76EF952F8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2239" y="3009155"/>
            <a:ext cx="5719761" cy="28131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</a:rPr>
              <a:t>Сургутский район образован </a:t>
            </a:r>
            <a:r>
              <a:rPr lang="ru-RU" sz="2800" b="1" dirty="0">
                <a:solidFill>
                  <a:schemeClr val="tx1"/>
                </a:solidFill>
              </a:rPr>
              <a:t>11 января 1924 года. </a:t>
            </a:r>
            <a:r>
              <a:rPr lang="ru-RU" sz="2800" dirty="0">
                <a:solidFill>
                  <a:schemeClr val="tx1"/>
                </a:solidFill>
              </a:rPr>
              <a:t>Это самый крупный район в Ханты-Мансийском автономном округе</a:t>
            </a:r>
            <a:r>
              <a:rPr lang="en-US" sz="2800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sz="2000" dirty="0"/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1C87813D-18BC-604F-98C5-FDA98370A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" y="0"/>
            <a:ext cx="142816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8AE05E75-34DB-374F-8BE0-095EE18E9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573" y="-1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Образован Сургутский район">
            <a:extLst>
              <a:ext uri="{FF2B5EF4-FFF2-40B4-BE49-F238E27FC236}">
                <a16:creationId xmlns="" xmlns:a16="http://schemas.microsoft.com/office/drawing/2014/main" id="{2DDF0DD7-5BD5-6048-B3CD-CD44FA593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92" y="2479677"/>
            <a:ext cx="6129652" cy="43783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57648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A4DAFF-CAE1-9047-8381-BFBF16B76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6673" y="1688152"/>
            <a:ext cx="8090820" cy="43115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История района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68D6D1B1-0B7B-AA47-922E-B387F5A664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267" y="2741874"/>
            <a:ext cx="9829466" cy="332326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effectLst/>
              </a:rPr>
              <a:t>История Сургутского района неразрывно связана с историей всей России. С началом коллективизации в стране в Остяко-Вогульском национальном округе был сформирован Остяко-Вогульский спецлаг, в который вошли спецпереселенческие посёлки Берёзовского, Кондинского, Самаровского и Сургутского районов. Всего в Остяко-Вогульском спецлаге </a:t>
            </a:r>
            <a:r>
              <a:rPr lang="ru-RU" sz="2800" b="1" dirty="0">
                <a:solidFill>
                  <a:schemeClr val="tx1"/>
                </a:solidFill>
                <a:effectLst/>
              </a:rPr>
              <a:t>насчитывалось 56 спецпереселенческих посёлков, </a:t>
            </a:r>
            <a:r>
              <a:rPr lang="ru-RU" sz="2800" dirty="0">
                <a:solidFill>
                  <a:schemeClr val="tx1"/>
                </a:solidFill>
                <a:effectLst/>
              </a:rPr>
              <a:t>из них в Сургутском районе </a:t>
            </a:r>
            <a:r>
              <a:rPr lang="ru-RU" sz="2800" b="1" dirty="0">
                <a:solidFill>
                  <a:schemeClr val="tx1"/>
                </a:solidFill>
                <a:effectLst/>
              </a:rPr>
              <a:t>– 18. 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1C87813D-18BC-604F-98C5-FDA98370A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" y="0"/>
            <a:ext cx="142816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8AE05E75-34DB-374F-8BE0-095EE18E9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573" y="-1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78641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ead_1">
            <a:extLst>
              <a:ext uri="{FF2B5EF4-FFF2-40B4-BE49-F238E27FC236}">
                <a16:creationId xmlns="" xmlns:a16="http://schemas.microsoft.com/office/drawing/2014/main" id="{1C87813D-18BC-604F-98C5-FDA98370A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" y="-2"/>
            <a:ext cx="142816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ead_2">
            <a:extLst>
              <a:ext uri="{FF2B5EF4-FFF2-40B4-BE49-F238E27FC236}">
                <a16:creationId xmlns="" xmlns:a16="http://schemas.microsoft.com/office/drawing/2014/main" id="{8AE05E75-34DB-374F-8BE0-095EE18E9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474" y="0"/>
            <a:ext cx="107374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919DC307-A39D-8046-87F6-750E61275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1524000"/>
            <a:ext cx="9905998" cy="19050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Сургутский район в годы</a:t>
            </a:r>
            <a:br>
              <a:rPr lang="ru-RU" b="1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 Великой Отечественной войны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3FA9610A-C5A3-064D-A0ED-F63058732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474" y="2807519"/>
            <a:ext cx="9905998" cy="3601902"/>
          </a:xfrm>
        </p:spPr>
        <p:txBody>
          <a:bodyPr>
            <a:normAutofit fontScale="92500"/>
          </a:bodyPr>
          <a:lstStyle/>
          <a:p>
            <a:pPr marL="0" indent="0" algn="just" fontAlgn="base">
              <a:buNone/>
            </a:pPr>
            <a:r>
              <a:rPr lang="ru-RU" sz="2600" dirty="0">
                <a:solidFill>
                  <a:schemeClr val="tx1"/>
                </a:solidFill>
                <a:effectLst/>
              </a:rPr>
              <a:t>В годы Великой Отечественной войны с 1941 по 1945 гг. на фронт из Сургутского района уходит </a:t>
            </a:r>
            <a:r>
              <a:rPr lang="ru-RU" sz="2600" b="1" dirty="0">
                <a:solidFill>
                  <a:schemeClr val="tx1"/>
                </a:solidFill>
                <a:effectLst/>
              </a:rPr>
              <a:t>2615 человек, в том числе около 300 человек </a:t>
            </a:r>
            <a:r>
              <a:rPr lang="ru-RU" sz="2600" dirty="0">
                <a:solidFill>
                  <a:schemeClr val="tx1"/>
                </a:solidFill>
                <a:effectLst/>
              </a:rPr>
              <a:t>из числа малочисленных народов Севера. 1158 человек с войны не вернулись. </a:t>
            </a:r>
          </a:p>
          <a:p>
            <a:pPr fontAlgn="base"/>
            <a:endParaRPr lang="ru-RU" sz="2600" dirty="0">
              <a:solidFill>
                <a:schemeClr val="tx1"/>
              </a:solidFill>
              <a:effectLst/>
            </a:endParaRPr>
          </a:p>
          <a:p>
            <a:pPr marL="0" indent="0" fontAlgn="base">
              <a:buNone/>
            </a:pPr>
            <a:r>
              <a:rPr lang="ru-RU" sz="2600" dirty="0">
                <a:solidFill>
                  <a:schemeClr val="tx1"/>
                </a:solidFill>
                <a:effectLst/>
              </a:rPr>
              <a:t>Тогда же в районе развернулся «тыловой фронт» - работало </a:t>
            </a:r>
            <a:r>
              <a:rPr lang="ru-RU" sz="2600" b="1" dirty="0">
                <a:solidFill>
                  <a:schemeClr val="tx1"/>
                </a:solidFill>
                <a:effectLst/>
              </a:rPr>
              <a:t>70 колхозов, три рыбозавода, были открыты 12 новых школ, 8 больниц, 12 культурно-просветительных учреждений. </a:t>
            </a:r>
            <a:r>
              <a:rPr lang="ru-RU" sz="2200" b="1" dirty="0">
                <a:effectLst/>
              </a:rPr>
              <a:t/>
            </a:r>
            <a:br>
              <a:rPr lang="ru-RU" sz="2200" b="1" dirty="0">
                <a:effectLst/>
              </a:rPr>
            </a:br>
            <a:endParaRPr lang="ru-RU" sz="2200" b="1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83024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919DC307-A39D-8046-87F6-750E61275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1649" y="231330"/>
            <a:ext cx="9491661" cy="751332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Главы Сургутского района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3AD37530-1B8B-7C40-894B-AA9779EDE276}"/>
              </a:ext>
            </a:extLst>
          </p:cNvPr>
          <p:cNvSpPr txBox="1"/>
          <p:nvPr/>
        </p:nvSpPr>
        <p:spPr>
          <a:xfrm>
            <a:off x="729662" y="5256214"/>
            <a:ext cx="43349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u="none" strike="noStrike" dirty="0">
                <a:solidFill>
                  <a:schemeClr val="tx1">
                    <a:lumMod val="95000"/>
                  </a:schemeClr>
                </a:solidFill>
                <a:effectLst/>
              </a:rPr>
              <a:t>Сарычев    Александр Викторович</a:t>
            </a:r>
          </a:p>
          <a:p>
            <a:endParaRPr lang="ru-RU" b="0" i="0" u="none" strike="noStrike" dirty="0">
              <a:solidFill>
                <a:schemeClr val="tx1">
                  <a:lumMod val="95000"/>
                </a:schemeClr>
              </a:solidFill>
              <a:effectLst/>
              <a:latin typeface="Merriweather" panose="020F0502020204030204" pitchFamily="34" charset="0"/>
            </a:endParaRPr>
          </a:p>
          <a:p>
            <a:r>
              <a:rPr lang="ru-RU" b="0" i="0" u="none" strike="noStrike" dirty="0">
                <a:solidFill>
                  <a:schemeClr val="tx1">
                    <a:lumMod val="95000"/>
                  </a:schemeClr>
                </a:solidFill>
                <a:effectLst/>
                <a:latin typeface="Merriweather" panose="020F0502020204030204" pitchFamily="34" charset="0"/>
              </a:rPr>
              <a:t>С 1996 по 2003  гг.</a:t>
            </a:r>
          </a:p>
          <a:p>
            <a:r>
              <a:rPr lang="ru-RU" b="0" i="0" u="none" strike="noStrike" dirty="0">
                <a:solidFill>
                  <a:schemeClr val="tx1">
                    <a:lumMod val="95000"/>
                  </a:schemeClr>
                </a:solidFill>
                <a:effectLst/>
                <a:latin typeface="Merriweather" panose="020F0502020204030204" pitchFamily="34" charset="0"/>
              </a:rPr>
              <a:t>- глава Сургутского района. 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6146" name="Picture 2" descr="Сарычев Александр Викторович">
            <a:extLst>
              <a:ext uri="{FF2B5EF4-FFF2-40B4-BE49-F238E27FC236}">
                <a16:creationId xmlns="" xmlns:a16="http://schemas.microsoft.com/office/drawing/2014/main" id="{AFFE3A72-ECB4-574D-ADE4-6B4595177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28" y="1086645"/>
            <a:ext cx="3810000" cy="406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Сургутский район готовится к 90-летию - МК Югра">
            <a:extLst>
              <a:ext uri="{FF2B5EF4-FFF2-40B4-BE49-F238E27FC236}">
                <a16:creationId xmlns="" xmlns:a16="http://schemas.microsoft.com/office/drawing/2014/main" id="{28C7F83E-D9A2-284D-8563-D0D534C55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75" y="1190628"/>
            <a:ext cx="4675274" cy="406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A601827-300E-4347-9659-61E9C3665B25}"/>
              </a:ext>
            </a:extLst>
          </p:cNvPr>
          <p:cNvSpPr txBox="1"/>
          <p:nvPr/>
        </p:nvSpPr>
        <p:spPr>
          <a:xfrm>
            <a:off x="6315075" y="5254628"/>
            <a:ext cx="61007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u="none" strike="noStrike" dirty="0" err="1">
                <a:solidFill>
                  <a:schemeClr val="tx1">
                    <a:lumMod val="95000"/>
                  </a:schemeClr>
                </a:solidFill>
                <a:effectLst/>
              </a:rPr>
              <a:t>Макущенко</a:t>
            </a:r>
            <a:r>
              <a:rPr lang="ru-RU" b="1" i="0" u="none" strike="noStrike" dirty="0">
                <a:solidFill>
                  <a:schemeClr val="tx1">
                    <a:lumMod val="95000"/>
                  </a:schemeClr>
                </a:solidFill>
                <a:effectLst/>
              </a:rPr>
              <a:t> Дмитрий Васильевич</a:t>
            </a:r>
          </a:p>
          <a:p>
            <a:endParaRPr lang="ru-RU" b="0" i="0" u="none" strike="noStrike" dirty="0">
              <a:solidFill>
                <a:schemeClr val="tx1">
                  <a:lumMod val="95000"/>
                </a:schemeClr>
              </a:solidFill>
              <a:effectLst/>
              <a:latin typeface="Merriweather" panose="020F0502020204030204" pitchFamily="34" charset="0"/>
            </a:endParaRPr>
          </a:p>
          <a:p>
            <a:r>
              <a:rPr lang="ru-RU" b="0" i="0" u="none" strike="noStrike" dirty="0">
                <a:solidFill>
                  <a:schemeClr val="tx1">
                    <a:lumMod val="95000"/>
                  </a:schemeClr>
                </a:solidFill>
                <a:effectLst/>
                <a:latin typeface="Merriweather" panose="020F0502020204030204" pitchFamily="34" charset="0"/>
              </a:rPr>
              <a:t>С 2004 по 2013  </a:t>
            </a:r>
            <a:r>
              <a:rPr lang="en-US" dirty="0" err="1">
                <a:solidFill>
                  <a:schemeClr val="tx1">
                    <a:lumMod val="95000"/>
                  </a:schemeClr>
                </a:solidFill>
                <a:latin typeface="Merriweather" panose="020F0502020204030204" pitchFamily="34" charset="0"/>
              </a:rPr>
              <a:t>г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Merriweather" panose="020F0502020204030204" pitchFamily="34" charset="0"/>
              </a:rPr>
              <a:t>г.</a:t>
            </a:r>
            <a:endParaRPr lang="en-US" dirty="0">
              <a:solidFill>
                <a:schemeClr val="tx1">
                  <a:lumMod val="95000"/>
                </a:schemeClr>
              </a:solidFill>
              <a:latin typeface="Merriweather" panose="020F0502020204030204" pitchFamily="34" charset="0"/>
            </a:endParaRPr>
          </a:p>
          <a:p>
            <a:r>
              <a:rPr lang="ru-RU" b="0" i="0" u="none" strike="noStrike" dirty="0">
                <a:solidFill>
                  <a:schemeClr val="tx1">
                    <a:lumMod val="95000"/>
                  </a:schemeClr>
                </a:solidFill>
                <a:effectLst/>
                <a:latin typeface="Merriweather" panose="020F0502020204030204" pitchFamily="34" charset="0"/>
              </a:rPr>
              <a:t>- глава Сургутского района. 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62547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{B4D71C5B-6882-1948-B0A4-88C4B5DC5CAC}tf10001069</Template>
  <TotalTime>356</TotalTime>
  <Words>373</Words>
  <Application>Microsoft Macintosh PowerPoint</Application>
  <PresentationFormat>Произвольный</PresentationFormat>
  <Paragraphs>53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Легкий дым</vt:lpstr>
      <vt:lpstr> Сургутский район  в фактах и цифрах</vt:lpstr>
      <vt:lpstr>Официальная символика Сургутского района</vt:lpstr>
      <vt:lpstr>Карта и площадь Сургутского района</vt:lpstr>
      <vt:lpstr>Население</vt:lpstr>
      <vt:lpstr>Населенные пункты</vt:lpstr>
      <vt:lpstr>Рождение района</vt:lpstr>
      <vt:lpstr>История района</vt:lpstr>
      <vt:lpstr>Сургутский район в годы  Великой Отечественной войны</vt:lpstr>
      <vt:lpstr>Главы Сургутского района </vt:lpstr>
      <vt:lpstr>Главы Сургутского района </vt:lpstr>
      <vt:lpstr>НАГРАДЫ</vt:lpstr>
      <vt:lpstr>НАГРАДЫ</vt:lpstr>
      <vt:lpstr>Слайд 13</vt:lpstr>
      <vt:lpstr>Социально-культурная сфера </vt:lpstr>
      <vt:lpstr>Социально-культурная сфера </vt:lpstr>
      <vt:lpstr>Социально-культурная сфера </vt:lpstr>
      <vt:lpstr>Социально-культурная сфера </vt:lpstr>
      <vt:lpstr>Социально-культурная сфера </vt:lpstr>
      <vt:lpstr>Люби свой край,  уважай свою историю!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«Сургутский район в фактах и цифрах»</dc:title>
  <dc:creator>Элла Торопчинова</dc:creator>
  <cp:lastModifiedBy>300</cp:lastModifiedBy>
  <cp:revision>14</cp:revision>
  <dcterms:created xsi:type="dcterms:W3CDTF">2022-01-18T17:13:58Z</dcterms:created>
  <dcterms:modified xsi:type="dcterms:W3CDTF">2022-01-21T12:02:33Z</dcterms:modified>
</cp:coreProperties>
</file>