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2" r:id="rId5"/>
    <p:sldId id="259" r:id="rId6"/>
    <p:sldId id="266" r:id="rId7"/>
    <p:sldId id="264" r:id="rId8"/>
    <p:sldId id="268" r:id="rId9"/>
    <p:sldId id="265" r:id="rId10"/>
    <p:sldId id="260" r:id="rId11"/>
    <p:sldId id="263" r:id="rId12"/>
    <p:sldId id="267" r:id="rId13"/>
    <p:sldId id="261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103" d="100"/>
          <a:sy n="103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E390AA-825A-47E6-BA80-20051FC087C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696DB55-2191-4BEE-920A-8813D999291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5" Type="http://schemas.openxmlformats.org/officeDocument/2006/relationships/image" Target="../media/image44.jpeg"/><Relationship Id="rId4" Type="http://schemas.microsoft.com/office/2007/relationships/hdphoto" Target="../media/hdphoto1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9.wdp"/><Relationship Id="rId5" Type="http://schemas.openxmlformats.org/officeDocument/2006/relationships/image" Target="../media/image54.jpeg"/><Relationship Id="rId4" Type="http://schemas.microsoft.com/office/2007/relationships/hdphoto" Target="../media/hdphoto18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7.jpeg"/><Relationship Id="rId7" Type="http://schemas.microsoft.com/office/2007/relationships/hdphoto" Target="../media/hdphoto21.wdp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microsoft.com/office/2007/relationships/hdphoto" Target="../media/hdphoto20.wdp"/><Relationship Id="rId10" Type="http://schemas.openxmlformats.org/officeDocument/2006/relationships/image" Target="../media/image61.jpeg"/><Relationship Id="rId4" Type="http://schemas.openxmlformats.org/officeDocument/2006/relationships/image" Target="../media/image58.jpeg"/><Relationship Id="rId9" Type="http://schemas.microsoft.com/office/2007/relationships/hdphoto" Target="../media/hdphoto2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microsoft.com/office/2007/relationships/hdphoto" Target="../media/hdphoto4.wdp"/><Relationship Id="rId5" Type="http://schemas.microsoft.com/office/2007/relationships/hdphoto" Target="../media/hdphoto2.wdp"/><Relationship Id="rId10" Type="http://schemas.openxmlformats.org/officeDocument/2006/relationships/image" Target="../media/image12.png"/><Relationship Id="rId4" Type="http://schemas.openxmlformats.org/officeDocument/2006/relationships/image" Target="../media/image8.jpe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microsoft.com/office/2007/relationships/hdphoto" Target="../media/hdphoto9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18.jpeg"/><Relationship Id="rId5" Type="http://schemas.microsoft.com/office/2007/relationships/hdphoto" Target="../media/hdphoto6.wdp"/><Relationship Id="rId10" Type="http://schemas.openxmlformats.org/officeDocument/2006/relationships/image" Target="../media/image17.jpeg"/><Relationship Id="rId4" Type="http://schemas.openxmlformats.org/officeDocument/2006/relationships/image" Target="../media/image14.jpeg"/><Relationship Id="rId9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microsoft.com/office/2007/relationships/hdphoto" Target="../media/hdphoto11.wdp"/><Relationship Id="rId7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png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microsoft.com/office/2007/relationships/hdphoto" Target="../media/hdphoto12.wdp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microsoft.com/office/2007/relationships/hdphoto" Target="../media/hdphoto13.wdp"/><Relationship Id="rId7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microsoft.com/office/2007/relationships/hdphoto" Target="../media/hdphoto14.wdp"/><Relationship Id="rId4" Type="http://schemas.openxmlformats.org/officeDocument/2006/relationships/image" Target="../media/image38.jpeg"/><Relationship Id="rId9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pPr algn="r"/>
            <a:r>
              <a:rPr lang="ru-RU" sz="1400" b="1" i="1" dirty="0" smtClean="0">
                <a:latin typeface="Century Schoolbook" pitchFamily="18" charset="0"/>
              </a:rPr>
              <a:t>Подготовила:</a:t>
            </a:r>
          </a:p>
          <a:p>
            <a:pPr algn="r"/>
            <a:r>
              <a:rPr lang="ru-RU" sz="1400" b="1" i="1" dirty="0" smtClean="0">
                <a:latin typeface="Century Schoolbook" pitchFamily="18" charset="0"/>
              </a:rPr>
              <a:t>Игнатова Нонна Викторовна,</a:t>
            </a:r>
          </a:p>
          <a:p>
            <a:pPr algn="r"/>
            <a:r>
              <a:rPr lang="ru-RU" sz="1400" b="1" i="1" dirty="0" smtClean="0">
                <a:latin typeface="Century Schoolbook" pitchFamily="18" charset="0"/>
              </a:rPr>
              <a:t> заместитель директора по ВР, </a:t>
            </a:r>
          </a:p>
          <a:p>
            <a:pPr algn="r"/>
            <a:r>
              <a:rPr lang="ru-RU" sz="1400" b="1" i="1" dirty="0" smtClean="0">
                <a:latin typeface="Century Schoolbook" pitchFamily="18" charset="0"/>
              </a:rPr>
              <a:t>руководитель школьного музея</a:t>
            </a:r>
          </a:p>
          <a:p>
            <a:endParaRPr lang="ru-RU" b="1" i="1" dirty="0">
              <a:latin typeface="Century Schoolbook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 пути к патриотизму…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332656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3"/>
                </a:solidFill>
              </a:rPr>
              <a:t>III </a:t>
            </a:r>
            <a:r>
              <a:rPr lang="ru-RU" sz="1400" b="1" dirty="0" smtClean="0">
                <a:solidFill>
                  <a:schemeClr val="accent3"/>
                </a:solidFill>
              </a:rPr>
              <a:t>Всероссийский педагогический конкурс «Воспитание патриота и гражданина России 21 века»</a:t>
            </a:r>
            <a:endParaRPr lang="ru-RU" sz="14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025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cap="none" dirty="0" smtClean="0">
                <a:solidFill>
                  <a:srgbClr val="073E87"/>
                </a:solidFill>
                <a:latin typeface="Times New Roman"/>
                <a:cs typeface="Times New Roman"/>
              </a:rPr>
              <a:t>Военно-патриотические мероприятия, игры</a:t>
            </a:r>
            <a:endParaRPr lang="ru-RU" dirty="0"/>
          </a:p>
        </p:txBody>
      </p:sp>
      <p:pic>
        <p:nvPicPr>
          <p:cNvPr id="4098" name="Picture 2" descr="C:\Users\Учитель\Desktop\IMG-20220509-WA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581128"/>
            <a:ext cx="4415513" cy="203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Учитель\Desktop\20220509_1051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58" y="1628800"/>
            <a:ext cx="268829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и рисунки\2019-2020 учебный год\Н,В,- ветераны\IMG_81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710" y="1297094"/>
            <a:ext cx="3130573" cy="2347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3789040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 pitchFamily="18" charset="0"/>
              </a:rPr>
              <a:t>Поздравляем ветерана Великой Отечественной войны Вуколову Александру </a:t>
            </a:r>
            <a:r>
              <a:rPr lang="ru-RU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 pitchFamily="18" charset="0"/>
              </a:rPr>
              <a:t>Емельяновну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 pitchFamily="18" charset="0"/>
              </a:rPr>
              <a:t> с праздником Победы </a:t>
            </a:r>
          </a:p>
          <a:p>
            <a:endParaRPr lang="ru-RU" dirty="0"/>
          </a:p>
        </p:txBody>
      </p:sp>
      <p:pic>
        <p:nvPicPr>
          <p:cNvPr id="1026" name="Picture 2" descr="фото 2010 ТСРЛ 16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8901" y="1289279"/>
            <a:ext cx="2016224" cy="26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773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cap="none" dirty="0">
                <a:solidFill>
                  <a:srgbClr val="073E87"/>
                </a:solidFill>
                <a:latin typeface="Times New Roman"/>
                <a:cs typeface="Times New Roman"/>
              </a:rPr>
              <a:t>Военно-патриотические мероприятия, игры</a:t>
            </a:r>
            <a:endParaRPr lang="ru-RU" dirty="0"/>
          </a:p>
        </p:txBody>
      </p:sp>
      <p:pic>
        <p:nvPicPr>
          <p:cNvPr id="5122" name="Picture 2" descr="C:\Users\Учитель\Desktop\IMG-20220510-WA0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3485"/>
            <a:ext cx="1580555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28800"/>
            <a:ext cx="2700337" cy="2017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C:\Users\Учитель\Desktop\it8w14zNZK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139" y="1628800"/>
            <a:ext cx="3834147" cy="2504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Учитель\Desktop\патриотическое движение\vOT7nr-iS7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286" y="4370012"/>
            <a:ext cx="3029286" cy="22719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D:\авг из тел\IMG-20220823-WA00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496520"/>
            <a:ext cx="2768332" cy="2145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D:\Мои рисунки\в школу\Camera\IMG-20210625-WA00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69161"/>
            <a:ext cx="2363755" cy="1772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889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cap="none" dirty="0">
                <a:solidFill>
                  <a:srgbClr val="073E87"/>
                </a:solidFill>
                <a:latin typeface="Times New Roman"/>
                <a:cs typeface="Times New Roman"/>
              </a:rPr>
              <a:t>Деятельность общественных организаций</a:t>
            </a:r>
            <a:endParaRPr lang="ru-RU" dirty="0"/>
          </a:p>
        </p:txBody>
      </p:sp>
      <p:pic>
        <p:nvPicPr>
          <p:cNvPr id="10242" name="Picture 2" descr="D:\авг из тел\IMG-20220823-WA00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092" y="2003795"/>
            <a:ext cx="205588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авг из тел\IMG-20220823-WA00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422" y="4365104"/>
            <a:ext cx="3203848" cy="2402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авг из тел\IMG-20220823-WA00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635896" cy="2726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Учитель\Desktop\2022-23 уч год\футаж\8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85088"/>
            <a:ext cx="3348880" cy="2511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39952" y="1916832"/>
            <a:ext cx="25922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В юнармейском отряде «Монолит» сложились свои традиции: ежегодно проводить конкурс «Юнармеец года» и праздновать Дни рождения. </a:t>
            </a:r>
          </a:p>
          <a:p>
            <a:pPr algn="just"/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 </a:t>
            </a: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        Подарки от родителей – замечательные торты</a:t>
            </a:r>
            <a:endParaRPr lang="ru-RU" sz="1600" b="1" i="1" dirty="0">
              <a:solidFill>
                <a:schemeClr val="accent1">
                  <a:lumMod val="75000"/>
                </a:schemeClr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324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cap="none" dirty="0" smtClean="0">
                <a:solidFill>
                  <a:srgbClr val="073E87"/>
                </a:solidFill>
                <a:latin typeface="Times New Roman"/>
                <a:cs typeface="Times New Roman"/>
              </a:rPr>
              <a:t>Деятельность общественных организаций</a:t>
            </a:r>
            <a:endParaRPr lang="ru-RU" dirty="0"/>
          </a:p>
        </p:txBody>
      </p:sp>
      <p:pic>
        <p:nvPicPr>
          <p:cNvPr id="1026" name="Picture 2" descr="C:\Users\Учитель\Desktop\qcRLmV4YFI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1624490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esktop\E9vZLEoTqP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9" y="1579104"/>
            <a:ext cx="2856317" cy="2142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Учитель\Desktop\20220222_1346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1579104"/>
            <a:ext cx="2784309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Учитель\Desktop\nQZtlJglAI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075" y="4299628"/>
            <a:ext cx="3083835" cy="231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авг из тел\IMG-20220823-WA004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48" y="4506846"/>
            <a:ext cx="2747797" cy="2060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Учитель\Desktop\2022-23 уч год\футаж\4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696" y="4506846"/>
            <a:ext cx="2747796" cy="2060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771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Вступление в РДДМ</a:t>
            </a:r>
            <a:br>
              <a:rPr lang="ru-RU" dirty="0" smtClean="0"/>
            </a:br>
            <a:r>
              <a:rPr lang="ru-RU" dirty="0" smtClean="0"/>
              <a:t>«ДВИЖЕНИЕ ПЕРВЫХ»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688288" cy="5022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95376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1600" b="1" dirty="0" smtClean="0"/>
              <a:t>Цель: </a:t>
            </a:r>
            <a:r>
              <a:rPr lang="ru-RU" sz="1600" b="1" i="1" dirty="0">
                <a:latin typeface="Century Schoolbook" pitchFamily="18" charset="0"/>
                <a:ea typeface="Calibri"/>
              </a:rPr>
              <a:t>Создание условий для формирования личности гражданина и патриота России с присущими ему ценностями, взглядами, ориентациями, установками, мотивами деятельности и поведения.</a:t>
            </a:r>
            <a:endParaRPr lang="ru-RU" sz="1600" b="1" i="1" dirty="0">
              <a:latin typeface="Century Schoolbook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dirty="0" smtClean="0"/>
              <a:t>Направления деятельности:</a:t>
            </a:r>
          </a:p>
          <a:p>
            <a:pPr marL="0" lvl="0" indent="0">
              <a:lnSpc>
                <a:spcPct val="150000"/>
              </a:lnSpc>
              <a:buNone/>
              <a:tabLst>
                <a:tab pos="685800" algn="l"/>
              </a:tabLs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*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Организация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работы школьного музея; </a:t>
            </a:r>
            <a:endParaRPr lang="ru-RU" sz="1800" b="1" dirty="0"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50000"/>
              </a:lnSpc>
              <a:buNone/>
              <a:tabLst>
                <a:tab pos="685800" algn="l"/>
              </a:tabLs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* Внеурочная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культурно-массовая деятельность;</a:t>
            </a:r>
            <a:endParaRPr lang="ru-RU" sz="1800" b="1" dirty="0"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50000"/>
              </a:lnSpc>
              <a:buNone/>
              <a:tabLst>
                <a:tab pos="685800" algn="l"/>
              </a:tabLs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* Военно-патриотическое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направление,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военно-   спортивные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игры;</a:t>
            </a:r>
            <a:endParaRPr lang="ru-RU" sz="1800" b="1" dirty="0"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50000"/>
              </a:lnSpc>
              <a:buNone/>
              <a:tabLst>
                <a:tab pos="685800" algn="l"/>
              </a:tabLs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* Деятельность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общественных организаций.</a:t>
            </a:r>
            <a:endParaRPr lang="ru-RU" sz="1800" b="1" dirty="0">
              <a:latin typeface="Calibri"/>
              <a:ea typeface="Calibri"/>
              <a:cs typeface="Times New Roman"/>
            </a:endParaRP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620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cap="none" dirty="0">
                <a:solidFill>
                  <a:srgbClr val="073E87"/>
                </a:solidFill>
                <a:latin typeface="Times New Roman"/>
                <a:ea typeface="Calibri"/>
                <a:cs typeface="Times New Roman"/>
              </a:rPr>
              <a:t>Организация работы школьного музея</a:t>
            </a:r>
            <a:endParaRPr lang="ru-RU" sz="3200" b="1" dirty="0"/>
          </a:p>
        </p:txBody>
      </p:sp>
      <p:pic>
        <p:nvPicPr>
          <p:cNvPr id="1026" name="Picture 2" descr="D:\10 фев23\-5375537693255123863_1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07244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D:\Мои рисунки\2017-2018 учебный год\14 марта 18\DSC021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2980184" cy="2009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Учитель\Desktop\цв печать\Липецкая обл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811" y="1196752"/>
            <a:ext cx="2354776" cy="333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23 февр\Camera\20220318_1205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923880"/>
            <a:ext cx="2375248" cy="1781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D:\начало марта23\20230314_11200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62" y="4581128"/>
            <a:ext cx="2890267" cy="2124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042729" y="5229200"/>
            <a:ext cx="36175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i="1" dirty="0" smtClean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Школьный музей посетили члены Союза писателей Липецкой области, писатель, депутат ГД Захар </a:t>
            </a:r>
            <a:r>
              <a:rPr lang="ru-RU" sz="1400" b="1" i="1" dirty="0" err="1" smtClean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Прилепин</a:t>
            </a:r>
            <a:r>
              <a:rPr lang="ru-RU" sz="1400" b="1" i="1" dirty="0" smtClean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, народный артист России Юрий Назаров, учащиеся и жители села и района.</a:t>
            </a:r>
            <a:endParaRPr lang="ru-RU" sz="1400" b="1" i="1" dirty="0">
              <a:solidFill>
                <a:schemeClr val="accent1">
                  <a:lumMod val="75000"/>
                </a:schemeClr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643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cap="none" dirty="0">
                <a:solidFill>
                  <a:srgbClr val="073E87"/>
                </a:solidFill>
                <a:latin typeface="Times New Roman"/>
                <a:ea typeface="Calibri"/>
                <a:cs typeface="Times New Roman"/>
              </a:rPr>
              <a:t>Организация работы школьного музея</a:t>
            </a:r>
            <a:endParaRPr lang="ru-RU" dirty="0"/>
          </a:p>
        </p:txBody>
      </p:sp>
      <p:pic>
        <p:nvPicPr>
          <p:cNvPr id="3074" name="Picture 2" descr="C:\Users\Учитель\Desktop\GFyHnwCT5O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990" r="11795"/>
          <a:stretch/>
        </p:blipFill>
        <p:spPr bwMode="auto">
          <a:xfrm>
            <a:off x="6141165" y="1556793"/>
            <a:ext cx="2766673" cy="2023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Учитель\Desktop\20220311_1121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69" r="2185"/>
          <a:stretch/>
        </p:blipFill>
        <p:spPr bwMode="auto">
          <a:xfrm>
            <a:off x="5940152" y="4688871"/>
            <a:ext cx="3092833" cy="199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Учитель\Desktop\wGvfiZgvi7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41" y="4688871"/>
            <a:ext cx="3059241" cy="203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Учитель\Desktop\патриотическое движение\о. Вл-р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332" y="1556792"/>
            <a:ext cx="2951820" cy="2023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4218184"/>
            <a:ext cx="1888034" cy="2517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D:\Мои рисунки\2018-2019 учебный год\Феофановские чтения 19\IMG_595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2675281" cy="20064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37124" y="1268760"/>
            <a:ext cx="5527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Феофановские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чтения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371703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Шубинские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встречи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753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cap="none" dirty="0" smtClean="0">
                <a:solidFill>
                  <a:srgbClr val="073E87"/>
                </a:solidFill>
                <a:latin typeface="Times New Roman"/>
                <a:cs typeface="Times New Roman"/>
              </a:rPr>
              <a:t>Внеурочная культурно-массовая деятельность</a:t>
            </a:r>
            <a:endParaRPr lang="ru-RU" dirty="0"/>
          </a:p>
        </p:txBody>
      </p:sp>
      <p:pic>
        <p:nvPicPr>
          <p:cNvPr id="2051" name="Picture 3" descr="C:\Users\Учитель\Desktop\KpJ9GFbvM_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756" y="1700808"/>
            <a:ext cx="2584426" cy="1938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Учитель\Desktop\6Ai5zlQg1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4487065"/>
            <a:ext cx="2522995" cy="1892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Учитель\Desktop\56liEADS5jA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359" b="26826"/>
          <a:stretch/>
        </p:blipFill>
        <p:spPr bwMode="auto">
          <a:xfrm>
            <a:off x="3018760" y="1844824"/>
            <a:ext cx="2756838" cy="1794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Учитель\Desktop\IMG-20221118-WA00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2613298" cy="19383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Учитель\Desktop\20221208_13282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52079"/>
            <a:ext cx="2600151" cy="1950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Учитель\Desktop\DSC0706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01982"/>
            <a:ext cx="2541290" cy="1905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58169" y="3861048"/>
            <a:ext cx="5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 pitchFamily="18" charset="0"/>
              </a:rPr>
              <a:t>Калейдоскоп школьных дней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045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cap="none" dirty="0">
                <a:solidFill>
                  <a:srgbClr val="073E87"/>
                </a:solidFill>
                <a:latin typeface="Times New Roman"/>
                <a:cs typeface="Times New Roman"/>
              </a:rPr>
              <a:t>Внеурочная культурно-массовая деятельность</a:t>
            </a:r>
            <a:endParaRPr lang="ru-RU" dirty="0"/>
          </a:p>
        </p:txBody>
      </p:sp>
      <p:pic>
        <p:nvPicPr>
          <p:cNvPr id="9218" name="Picture 2" descr="C:\Users\Учитель\Desktop\патриотическое движение\флешмоб День Побед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73" y="1579589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Учитель\Desktop\патриотическое движение\акция Бессмертный полк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5" b="15969"/>
          <a:stretch/>
        </p:blipFill>
        <p:spPr bwMode="auto">
          <a:xfrm>
            <a:off x="5508104" y="4690688"/>
            <a:ext cx="3471803" cy="1956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Учитель\Desktop\патриотическое движение\аэродром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083" y="1579589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здоровый регион\биатлон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6" r="4857"/>
          <a:stretch/>
        </p:blipFill>
        <p:spPr bwMode="auto">
          <a:xfrm>
            <a:off x="236373" y="4725144"/>
            <a:ext cx="3126638" cy="1887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Мои рисунки\2021-2022\Camera\IMG-20211005-WA002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330929"/>
            <a:ext cx="1707654" cy="227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263" y="1901851"/>
            <a:ext cx="2758515" cy="1599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7744" y="3861048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i="1" dirty="0">
                <a:solidFill>
                  <a:srgbClr val="073E87">
                    <a:lumMod val="60000"/>
                    <a:lumOff val="40000"/>
                  </a:srgbClr>
                </a:solidFill>
                <a:latin typeface="Century Schoolbook" pitchFamily="18" charset="0"/>
              </a:rPr>
              <a:t>Калейдоскоп школьных дней</a:t>
            </a:r>
          </a:p>
        </p:txBody>
      </p:sp>
    </p:spTree>
    <p:extLst>
      <p:ext uri="{BB962C8B-B14F-4D97-AF65-F5344CB8AC3E}">
        <p14:creationId xmlns:p14="http://schemas.microsoft.com/office/powerpoint/2010/main" val="1136460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cap="none" dirty="0">
                <a:solidFill>
                  <a:srgbClr val="073E87"/>
                </a:solidFill>
                <a:latin typeface="Times New Roman"/>
                <a:cs typeface="Times New Roman"/>
              </a:rPr>
              <a:t>Внеурочная культурно-массовая деятельность</a:t>
            </a:r>
            <a:endParaRPr lang="ru-RU" dirty="0"/>
          </a:p>
        </p:txBody>
      </p:sp>
      <p:pic>
        <p:nvPicPr>
          <p:cNvPr id="6148" name="Picture 4" descr="C:\Users\Учитель\Desktop\CodItaA0Wh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74" y="1628800"/>
            <a:ext cx="2688299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Учитель\Desktop\W-TLti_Vxw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06" y="1638819"/>
            <a:ext cx="2933270" cy="1954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Учитель\Desktop\bvHw0wEf-R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4" y="4661750"/>
            <a:ext cx="2917463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Учитель\Desktop\lyDgQFfqzW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124" y="4725144"/>
            <a:ext cx="2627784" cy="1970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Учитель\Desktop\KhJ-TcLmsW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16969"/>
            <a:ext cx="2790858" cy="1888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Учитель\Desktop\-vvj9BwlNb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00808"/>
            <a:ext cx="2664296" cy="1998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8645" y="4005064"/>
            <a:ext cx="5962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i="1" dirty="0">
                <a:solidFill>
                  <a:srgbClr val="073E87">
                    <a:lumMod val="60000"/>
                    <a:lumOff val="40000"/>
                  </a:srgbClr>
                </a:solidFill>
                <a:latin typeface="Century Schoolbook" pitchFamily="18" charset="0"/>
              </a:rPr>
              <a:t>Калейдоскоп школьных дней</a:t>
            </a:r>
          </a:p>
        </p:txBody>
      </p:sp>
    </p:spTree>
    <p:extLst>
      <p:ext uri="{BB962C8B-B14F-4D97-AF65-F5344CB8AC3E}">
        <p14:creationId xmlns:p14="http://schemas.microsoft.com/office/powerpoint/2010/main" val="1784766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cap="none" dirty="0">
                <a:solidFill>
                  <a:srgbClr val="073E87"/>
                </a:solidFill>
                <a:latin typeface="Times New Roman"/>
                <a:cs typeface="Times New Roman"/>
              </a:rPr>
              <a:t>Внеурочная культурно-массовая деятельность</a:t>
            </a:r>
            <a:endParaRPr lang="ru-RU" dirty="0"/>
          </a:p>
        </p:txBody>
      </p:sp>
      <p:pic>
        <p:nvPicPr>
          <p:cNvPr id="3074" name="Picture 2" descr="Фото 2009 3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694" y="4339742"/>
            <a:ext cx="2774147" cy="2070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728" y="1772816"/>
            <a:ext cx="2561326" cy="1914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D:\Мои рисунки\2017-2018 учебный год\для банера\патриотизм\2 место-зон.эт.Вперёд, мальчишки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8564"/>
            <a:ext cx="2760065" cy="2070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ои рисунки\2017-2018 учебный год\добровольцы\IMG_146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39742"/>
            <a:ext cx="2760065" cy="2070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Мои рисунки\2017-2018 учебный год\июнь\учения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91781"/>
            <a:ext cx="2555776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Мои рисунки\2017-2018 учебный год\июнь\пож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903" y="4416350"/>
            <a:ext cx="2555776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3789040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i="1" dirty="0">
                <a:solidFill>
                  <a:srgbClr val="073E87">
                    <a:lumMod val="60000"/>
                    <a:lumOff val="40000"/>
                  </a:srgbClr>
                </a:solidFill>
                <a:latin typeface="Century Schoolbook" pitchFamily="18" charset="0"/>
              </a:rPr>
              <a:t>Калейдоскоп школьных дней</a:t>
            </a:r>
          </a:p>
        </p:txBody>
      </p:sp>
    </p:spTree>
    <p:extLst>
      <p:ext uri="{BB962C8B-B14F-4D97-AF65-F5344CB8AC3E}">
        <p14:creationId xmlns:p14="http://schemas.microsoft.com/office/powerpoint/2010/main" val="85006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cap="none" dirty="0">
                <a:solidFill>
                  <a:srgbClr val="073E87"/>
                </a:solidFill>
                <a:latin typeface="Times New Roman"/>
                <a:cs typeface="Times New Roman"/>
              </a:rPr>
              <a:t>Военно-патриотические мероприятия, игры</a:t>
            </a:r>
            <a:endParaRPr lang="ru-RU" dirty="0"/>
          </a:p>
        </p:txBody>
      </p:sp>
      <p:pic>
        <p:nvPicPr>
          <p:cNvPr id="8194" name="Picture 2" descr="C:\Users\Учитель\Desktop\патриотическое движение\общая с казаками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44" r="3213" b="15271"/>
          <a:stretch/>
        </p:blipFill>
        <p:spPr bwMode="auto">
          <a:xfrm>
            <a:off x="4932040" y="1608871"/>
            <a:ext cx="3604243" cy="246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Учитель\Desktop\патриотическое движение\приём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2"/>
          <a:stretch/>
        </p:blipFill>
        <p:spPr bwMode="auto">
          <a:xfrm>
            <a:off x="138166" y="1628800"/>
            <a:ext cx="3967241" cy="24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Учитель\Desktop\патриотическое движение\вперед мальчишки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373"/>
            <a:ext cx="2823765" cy="2117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авг из тел\IMG-20220823-WA002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810" y="4398226"/>
            <a:ext cx="2777174" cy="20551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авг из тел\IMG-20220823-WA003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9"/>
          <a:stretch/>
        </p:blipFill>
        <p:spPr bwMode="auto">
          <a:xfrm>
            <a:off x="3271749" y="4412373"/>
            <a:ext cx="2604679" cy="2117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9406" y="1268760"/>
            <a:ext cx="6040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Рождение отрядов юнармейцев и казачат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8055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354</TotalTime>
  <Words>218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Аптека</vt:lpstr>
      <vt:lpstr>На пути к патриотизму…</vt:lpstr>
      <vt:lpstr>Цель: Создание условий для формирования личности гражданина и патриота России с присущими ему ценностями, взглядами, ориентациями, установками, мотивами деятельности и поведения.</vt:lpstr>
      <vt:lpstr>Организация работы школьного музея</vt:lpstr>
      <vt:lpstr>Организация работы школьного музея</vt:lpstr>
      <vt:lpstr>Внеурочная культурно-массовая деятельность</vt:lpstr>
      <vt:lpstr>Внеурочная культурно-массовая деятельность</vt:lpstr>
      <vt:lpstr>Внеурочная культурно-массовая деятельность</vt:lpstr>
      <vt:lpstr>Внеурочная культурно-массовая деятельность</vt:lpstr>
      <vt:lpstr>Военно-патриотические мероприятия, игры</vt:lpstr>
      <vt:lpstr>Военно-патриотические мероприятия, игры</vt:lpstr>
      <vt:lpstr>Военно-патриотические мероприятия, игры</vt:lpstr>
      <vt:lpstr>Деятельность общественных организаций</vt:lpstr>
      <vt:lpstr>Деятельность общественных организаций</vt:lpstr>
      <vt:lpstr>Вступление в РДДМ «ДВИЖЕНИЕ ПЕРВЫХ»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пути к патриотизму…</dc:title>
  <dc:creator>Учитель</dc:creator>
  <cp:lastModifiedBy>Учитель</cp:lastModifiedBy>
  <cp:revision>29</cp:revision>
  <dcterms:created xsi:type="dcterms:W3CDTF">2023-04-13T13:02:01Z</dcterms:created>
  <dcterms:modified xsi:type="dcterms:W3CDTF">2023-04-24T10:16:15Z</dcterms:modified>
</cp:coreProperties>
</file>