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0" r:id="rId2"/>
    <p:sldId id="283" r:id="rId3"/>
    <p:sldId id="259" r:id="rId4"/>
    <p:sldId id="284" r:id="rId5"/>
    <p:sldId id="272" r:id="rId6"/>
    <p:sldId id="285" r:id="rId7"/>
    <p:sldId id="269" r:id="rId8"/>
    <p:sldId id="286" r:id="rId9"/>
    <p:sldId id="261" r:id="rId10"/>
    <p:sldId id="287" r:id="rId11"/>
    <p:sldId id="275" r:id="rId12"/>
    <p:sldId id="288" r:id="rId13"/>
    <p:sldId id="276" r:id="rId14"/>
    <p:sldId id="289" r:id="rId15"/>
    <p:sldId id="267" r:id="rId16"/>
    <p:sldId id="291" r:id="rId17"/>
    <p:sldId id="262" r:id="rId18"/>
    <p:sldId id="290" r:id="rId19"/>
    <p:sldId id="265" r:id="rId20"/>
    <p:sldId id="292" r:id="rId21"/>
    <p:sldId id="281" r:id="rId22"/>
    <p:sldId id="293" r:id="rId23"/>
    <p:sldId id="270" r:id="rId24"/>
    <p:sldId id="302" r:id="rId25"/>
    <p:sldId id="273" r:id="rId26"/>
    <p:sldId id="294" r:id="rId27"/>
    <p:sldId id="279" r:id="rId28"/>
    <p:sldId id="295" r:id="rId29"/>
    <p:sldId id="271" r:id="rId30"/>
    <p:sldId id="296" r:id="rId31"/>
    <p:sldId id="280" r:id="rId32"/>
    <p:sldId id="297" r:id="rId33"/>
    <p:sldId id="268" r:id="rId34"/>
    <p:sldId id="299" r:id="rId35"/>
    <p:sldId id="282" r:id="rId36"/>
    <p:sldId id="300" r:id="rId37"/>
    <p:sldId id="274" r:id="rId38"/>
    <p:sldId id="301" r:id="rId39"/>
    <p:sldId id="277" r:id="rId40"/>
  </p:sldIdLst>
  <p:sldSz cx="9144000" cy="6858000" type="screen4x3"/>
  <p:notesSz cx="6858000" cy="9144000"/>
  <p:embeddedFontLst>
    <p:embeddedFont>
      <p:font typeface="Vesna" panose="020B0604020202020204" charset="0"/>
      <p:regular r:id="rId41"/>
    </p:embeddedFont>
    <p:embeddedFont>
      <p:font typeface="Constantia" panose="02030602050306030303" pitchFamily="18" charset="0"/>
      <p:regular r:id="rId42"/>
      <p:bold r:id="rId43"/>
      <p:italic r:id="rId44"/>
      <p:boldItalic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2" autoAdjust="0"/>
    <p:restoredTop sz="94660"/>
  </p:normalViewPr>
  <p:slideViewPr>
    <p:cSldViewPr>
      <p:cViewPr>
        <p:scale>
          <a:sx n="91" d="100"/>
          <a:sy n="91" d="100"/>
        </p:scale>
        <p:origin x="-396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5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Начало проекта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Зачем ухаживать за цветами</c:v>
                </c:pt>
                <c:pt idx="1">
                  <c:v>Способы ухода</c:v>
                </c:pt>
                <c:pt idx="2">
                  <c:v>Названия комнатных цветов</c:v>
                </c:pt>
                <c:pt idx="3">
                  <c:v>Для чего нужны цветы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</c:v>
                </c:pt>
                <c:pt idx="1">
                  <c:v>0.4</c:v>
                </c:pt>
                <c:pt idx="2">
                  <c:v>0</c:v>
                </c:pt>
                <c:pt idx="3">
                  <c:v>5.0000000000000017E-2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DBD-4813-BB6F-8CD8A2EA1F6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Конец проекта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Зачем ухаживать за цветами</c:v>
                </c:pt>
                <c:pt idx="1">
                  <c:v>Способы ухода</c:v>
                </c:pt>
                <c:pt idx="2">
                  <c:v>Названия комнатных цветов</c:v>
                </c:pt>
                <c:pt idx="3">
                  <c:v>Для чего нужны цветы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0.60000000000000031</c:v>
                </c:pt>
                <c:pt idx="1">
                  <c:v>0.60000000000000031</c:v>
                </c:pt>
                <c:pt idx="2">
                  <c:v>0.2</c:v>
                </c:pt>
                <c:pt idx="3">
                  <c:v>0.30000000000000016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DBD-4813-BB6F-8CD8A2EA1F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1918464"/>
        <c:axId val="191916672"/>
      </c:barChart>
      <c:catAx>
        <c:axId val="1919184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91916672"/>
        <c:crosses val="autoZero"/>
        <c:auto val="1"/>
        <c:lblAlgn val="ctr"/>
        <c:lblOffset val="100"/>
        <c:noMultiLvlLbl val="0"/>
      </c:catAx>
      <c:valAx>
        <c:axId val="19191667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9191846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03648" y="620688"/>
            <a:ext cx="7344816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600" b="1" i="0" u="none" strike="noStrike" kern="120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Vesna" pitchFamily="2" charset="0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3933056"/>
            <a:ext cx="2808312" cy="1152128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Хмелева М.В</a:t>
            </a:r>
          </a:p>
          <a:p>
            <a:pPr>
              <a:spcBef>
                <a:spcPts val="0"/>
              </a:spcBef>
            </a:pP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2021г.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899592" y="225125"/>
            <a:ext cx="824440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Муниципальное автономное дошкольное образовательное учреждение </a:t>
            </a:r>
            <a:br>
              <a:rPr lang="ru-RU" sz="2000" dirty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</a:br>
            <a:r>
              <a:rPr lang="ru-RU" sz="2000" dirty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«Детский сад комбинированной направленности №3»                                   города Сосновоборска</a:t>
            </a:r>
            <a:endParaRPr kumimoji="0" lang="ru-RU" sz="2000" b="1" i="1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1" i="1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«Зачем поливать комнатные растения?»</a:t>
            </a:r>
            <a:endParaRPr kumimoji="0" lang="ru-RU" sz="4000" b="1" i="1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4.infourok.ru/uploads/ex/10d3/000281d2-1da6d1da/3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332656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Текст к слайду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47664" y="1268760"/>
            <a:ext cx="73448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В начале проекта детям было предложено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ответить на 4 вопроса:</a:t>
            </a:r>
          </a:p>
          <a:p>
            <a:pPr algn="just"/>
            <a:r>
              <a:rPr lang="ru-RU" sz="2400" dirty="0">
                <a:solidFill>
                  <a:srgbClr val="002060"/>
                </a:solidFill>
              </a:rPr>
              <a:t>1.«</a:t>
            </a:r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Зачем ухаживать за цветами</a:t>
            </a:r>
            <a:r>
              <a:rPr lang="ru-RU" sz="2400" dirty="0">
                <a:solidFill>
                  <a:srgbClr val="002060"/>
                </a:solidFill>
              </a:rPr>
              <a:t>?»</a:t>
            </a:r>
          </a:p>
          <a:p>
            <a:pPr algn="just"/>
            <a:r>
              <a:rPr lang="ru-RU" sz="2400" dirty="0">
                <a:solidFill>
                  <a:srgbClr val="002060"/>
                </a:solidFill>
              </a:rPr>
              <a:t>2.«</a:t>
            </a:r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Способы ухода за комнатными растениями </a:t>
            </a:r>
            <a:r>
              <a:rPr lang="ru-RU" sz="2400" dirty="0">
                <a:solidFill>
                  <a:srgbClr val="002060"/>
                </a:solidFill>
              </a:rPr>
              <a:t>?»</a:t>
            </a:r>
          </a:p>
          <a:p>
            <a:pPr algn="just"/>
            <a:r>
              <a:rPr lang="ru-RU" sz="2400" dirty="0">
                <a:solidFill>
                  <a:srgbClr val="002060"/>
                </a:solidFill>
              </a:rPr>
              <a:t>3.«</a:t>
            </a:r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Названия комнатных цветов </a:t>
            </a:r>
            <a:r>
              <a:rPr lang="ru-RU" sz="2400" dirty="0">
                <a:solidFill>
                  <a:srgbClr val="002060"/>
                </a:solidFill>
              </a:rPr>
              <a:t>?»</a:t>
            </a:r>
          </a:p>
          <a:p>
            <a:pPr algn="just"/>
            <a:r>
              <a:rPr lang="ru-RU" sz="2400" dirty="0">
                <a:solidFill>
                  <a:srgbClr val="002060"/>
                </a:solidFill>
              </a:rPr>
              <a:t>4.«</a:t>
            </a:r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Для чего нужны цветы </a:t>
            </a:r>
            <a:r>
              <a:rPr lang="ru-RU" sz="2400" dirty="0">
                <a:solidFill>
                  <a:srgbClr val="002060"/>
                </a:solidFill>
              </a:rPr>
              <a:t>?» </a:t>
            </a:r>
          </a:p>
          <a:p>
            <a:pPr algn="ctr"/>
            <a:endParaRPr lang="ru-RU" sz="2400" dirty="0">
              <a:solidFill>
                <a:srgbClr val="002060"/>
              </a:solidFill>
            </a:endParaRP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Как видно из диагностики дети практически ни чего не знают о комнатных растениях.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39552" y="175596"/>
            <a:ext cx="806489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cs typeface="Arial" pitchFamily="34" charset="0"/>
              </a:rPr>
              <a:t>План</a:t>
            </a:r>
            <a:r>
              <a:rPr kumimoji="0" lang="ru-RU" sz="2800" b="1" i="0" u="none" strike="noStrike" cap="none" normalizeH="0" dirty="0">
                <a:ln>
                  <a:noFill/>
                </a:ln>
                <a:solidFill>
                  <a:srgbClr val="7030A0"/>
                </a:solidFill>
                <a:effectLst/>
                <a:cs typeface="Arial" pitchFamily="34" charset="0"/>
              </a:rPr>
              <a:t> реализации проекта: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3600" b="1" i="0" u="none" strike="noStrike" cap="none" normalizeH="0" dirty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692696"/>
          <a:ext cx="8496944" cy="6053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14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369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312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1723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8986">
                <a:tc>
                  <a:txBody>
                    <a:bodyPr/>
                    <a:lstStyle/>
                    <a:p>
                      <a:r>
                        <a:rPr lang="ru-RU" dirty="0"/>
                        <a:t>Сроки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Педагог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Дети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Родители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1621">
                <a:tc>
                  <a:txBody>
                    <a:bodyPr/>
                    <a:lstStyle/>
                    <a:p>
                      <a:r>
                        <a:rPr lang="ru-RU" sz="150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Понедельник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Беседа «Что случилось с цветочком?»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Д/и</a:t>
                      </a:r>
                      <a:r>
                        <a:rPr lang="ru-RU" sz="1500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</a:t>
                      </a:r>
                      <a:r>
                        <a:rPr lang="ru-RU" sz="1500" kern="120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«Найди по описанию». Выкладывание</a:t>
                      </a:r>
                      <a:r>
                        <a:rPr lang="ru-RU" sz="1500" kern="1200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цветочной полянки из мозаики.</a:t>
                      </a:r>
                      <a:endParaRPr lang="ru-RU" sz="15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22878">
                <a:tc>
                  <a:txBody>
                    <a:bodyPr/>
                    <a:lstStyle/>
                    <a:p>
                      <a:r>
                        <a:rPr lang="ru-RU" sz="150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Вторник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0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Беседа «Как </a:t>
                      </a:r>
                      <a:r>
                        <a:rPr lang="ru-RU" sz="1500" b="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ухаживать за комнатными растениями» </a:t>
                      </a:r>
                      <a:endParaRPr lang="ru-RU" sz="15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Аппликация: «Капельки»,</a:t>
                      </a:r>
                    </a:p>
                    <a:p>
                      <a:r>
                        <a:rPr lang="ru-RU" sz="1500" b="0" kern="120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Подвижная игра «На лужайке»</a:t>
                      </a:r>
                      <a:endParaRPr lang="ru-RU" sz="15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Консультация: «Как заинтересовать ребёнка к выращиванию растений на подоконнике».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61579">
                <a:tc>
                  <a:txBody>
                    <a:bodyPr/>
                    <a:lstStyle/>
                    <a:p>
                      <a:r>
                        <a:rPr lang="ru-RU" sz="150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Среда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0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</a:t>
                      </a:r>
                      <a:r>
                        <a:rPr lang="ru-RU" sz="1500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Эксперимент с окрашиванием белых цветов  пищевым</a:t>
                      </a:r>
                      <a:r>
                        <a:rPr lang="ru-RU" sz="1500" b="0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 красителем.»</a:t>
                      </a:r>
                      <a:endParaRPr lang="ru-RU" sz="15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Сюжетно-ролевая игра «Цветочный</a:t>
                      </a:r>
                      <a:r>
                        <a:rPr lang="ru-RU" sz="1500" b="0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 магазин»</a:t>
                      </a:r>
                      <a:endParaRPr lang="ru-RU" sz="15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Привлечь</a:t>
                      </a:r>
                      <a:r>
                        <a:rPr lang="ru-RU" sz="1500" b="0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 родителей к обновлению паспортов цветов.</a:t>
                      </a:r>
                      <a:endParaRPr lang="ru-RU" sz="1500" b="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</a:endParaRPr>
                    </a:p>
                    <a:p>
                      <a:endParaRPr lang="ru-RU" sz="15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54645">
                <a:tc>
                  <a:txBody>
                    <a:bodyPr/>
                    <a:lstStyle/>
                    <a:p>
                      <a:r>
                        <a:rPr lang="ru-RU" sz="150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Четверг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Беседа «Зачем нужны цветы?»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kern="120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Рисование пальчиками:</a:t>
                      </a:r>
                      <a:r>
                        <a:rPr lang="ru-RU" sz="1500" kern="1200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500" kern="120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«Цветок  в горшке».</a:t>
                      </a:r>
                      <a:endParaRPr lang="ru-RU" sz="15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Д/и«Лото – растения»</a:t>
                      </a:r>
                      <a:endParaRPr lang="ru-RU" sz="15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5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29429">
                <a:tc>
                  <a:txBody>
                    <a:bodyPr/>
                    <a:lstStyle/>
                    <a:p>
                      <a:r>
                        <a:rPr lang="ru-RU" sz="150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Пятница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0" baseline="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Изготовление систем орошения.</a:t>
                      </a:r>
                      <a:endParaRPr lang="ru-RU" sz="15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0" kern="120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Подвижная игра «1,2,3 выросли цветы»</a:t>
                      </a:r>
                      <a:endParaRPr lang="ru-RU" sz="15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Акция «Подари цветок детскому саду».</a:t>
                      </a:r>
                    </a:p>
                    <a:p>
                      <a:endParaRPr lang="ru-RU" sz="1500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62295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4.infourok.ru/uploads/ex/10d3/000281d2-1da6d1da/3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332656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Текст к слайду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95736" y="2132856"/>
            <a:ext cx="5328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Для выполнения поставленных задач и достижения цели проекта был создан план реализации проекта.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39552" y="84536"/>
            <a:ext cx="80648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cs typeface="Arial" pitchFamily="34" charset="0"/>
              </a:rPr>
              <a:t>Системная</a:t>
            </a:r>
            <a:r>
              <a:rPr kumimoji="0" lang="ru-RU" sz="2800" b="1" i="0" u="none" strike="noStrike" cap="none" normalizeH="0" dirty="0">
                <a:ln>
                  <a:noFill/>
                </a:ln>
                <a:solidFill>
                  <a:srgbClr val="7030A0"/>
                </a:solidFill>
                <a:effectLst/>
                <a:cs typeface="Arial" pitchFamily="34" charset="0"/>
              </a:rPr>
              <a:t> паутинка по проекту: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95537" y="620688"/>
          <a:ext cx="8424936" cy="5832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03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762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1752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500" u="sng" dirty="0"/>
                        <a:t>Познаватальное</a:t>
                      </a:r>
                      <a:r>
                        <a:rPr lang="en-US" sz="1500" u="sng" baseline="0" dirty="0"/>
                        <a:t> развитие</a:t>
                      </a:r>
                      <a:r>
                        <a:rPr lang="ru-RU" sz="1500" u="sng" baseline="0" dirty="0"/>
                        <a:t> :   </a:t>
                      </a:r>
                      <a:r>
                        <a:rPr lang="ru-RU" sz="1500" b="0" i="0" dirty="0">
                          <a:latin typeface="Times New Roman"/>
                          <a:ea typeface="Times New Roman"/>
                          <a:cs typeface="Times New Roman"/>
                        </a:rPr>
                        <a:t>Беседы :                                                -«Что я знаю о</a:t>
                      </a:r>
                      <a:r>
                        <a:rPr lang="ru-RU" sz="1500" b="0" i="0" baseline="0" dirty="0">
                          <a:latin typeface="Times New Roman"/>
                          <a:ea typeface="Times New Roman"/>
                          <a:cs typeface="Times New Roman"/>
                        </a:rPr>
                        <a:t> комнатных цветах»,                                            </a:t>
                      </a:r>
                      <a:r>
                        <a:rPr lang="ru-RU" sz="1500" b="0" baseline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«Как </a:t>
                      </a:r>
                      <a:r>
                        <a:rPr lang="ru-RU" sz="15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ухаживать за комнатными растениями» </a:t>
                      </a:r>
                      <a:r>
                        <a:rPr lang="ru-RU" sz="1500" b="0" baseline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5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(правильно держать лейку, опрыскивать, протирать листья).                                          </a:t>
                      </a:r>
                      <a:r>
                        <a:rPr lang="ru-RU" sz="1500" b="0" baseline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Эксперементы с  цветами :                 -«Что случиться с цветами если  их не поливать ?»                                     - «</a:t>
                      </a:r>
                      <a:r>
                        <a:rPr lang="ru-RU" sz="1500" b="0" dirty="0"/>
                        <a:t>Эксперимент с окрашиванием белых цветов  пищевым</a:t>
                      </a:r>
                      <a:r>
                        <a:rPr lang="ru-RU" sz="1500" b="0" baseline="0" dirty="0"/>
                        <a:t> красителем.»                                        </a:t>
                      </a:r>
                      <a:r>
                        <a:rPr lang="ru-RU" sz="1500" b="0" baseline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Изготовление систем орошения.</a:t>
                      </a:r>
                      <a:endParaRPr lang="ru-RU" sz="15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sng" dirty="0"/>
                        <a:t>Речевое развитие</a:t>
                      </a:r>
                      <a:r>
                        <a:rPr lang="en-US" sz="1500" dirty="0"/>
                        <a:t>:</a:t>
                      </a:r>
                      <a:r>
                        <a:rPr lang="ru-RU" sz="1500" dirty="0"/>
                        <a:t>             - </a:t>
                      </a:r>
                      <a:r>
                        <a:rPr lang="ru-RU" sz="1500" b="0" dirty="0"/>
                        <a:t>«</a:t>
                      </a:r>
                      <a:r>
                        <a:rPr lang="ru-RU" sz="1500" b="0" i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Составление рассказа о комнатном растении» </a:t>
                      </a:r>
                    </a:p>
                    <a:p>
                      <a:r>
                        <a:rPr lang="ru-RU" sz="1500" b="0" dirty="0"/>
                        <a:t>-Дидактическая игра «Найди по описанию»</a:t>
                      </a:r>
                    </a:p>
                    <a:p>
                      <a:r>
                        <a:rPr lang="ru-RU" sz="1500" b="0" dirty="0"/>
                        <a:t>- «Запомни и опиши цветок»</a:t>
                      </a:r>
                    </a:p>
                    <a:p>
                      <a:pPr algn="ctr"/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u="sng" dirty="0"/>
                        <a:t>Физическое развитие:</a:t>
                      </a:r>
                      <a:endParaRPr lang="en-US" sz="1500" u="sng" dirty="0"/>
                    </a:p>
                    <a:p>
                      <a:r>
                        <a:rPr lang="ru-RU" sz="15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15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Физкультминутка:                «На лугу растут цветы»              - Гимнастика для глаз                 « Пчелка и цветок»                     - Пальчиковая гимнастика         « Фиалка»                                      - Подвижные игры:             «1,2,3 выросли цветы» , «На лужайке»</a:t>
                      </a:r>
                    </a:p>
                    <a:p>
                      <a:endParaRPr lang="ru-RU" sz="15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151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u="sng" dirty="0">
                          <a:solidFill>
                            <a:srgbClr val="002060"/>
                          </a:solidFill>
                        </a:rPr>
                        <a:t>Социально-коммуникативное развитие:</a:t>
                      </a:r>
                      <a:r>
                        <a:rPr lang="ru-RU" sz="1500" b="1" u="none" baseline="0" dirty="0">
                          <a:solidFill>
                            <a:srgbClr val="002060"/>
                          </a:solidFill>
                        </a:rPr>
                        <a:t>                                  </a:t>
                      </a:r>
                      <a:r>
                        <a:rPr lang="ru-RU" sz="15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«Узнай растение», «Найди растение по названию» и др. Выкладывание цветка из мозаики.</a:t>
                      </a:r>
                      <a:r>
                        <a:rPr lang="ru-RU" sz="150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                          </a:t>
                      </a:r>
                      <a:r>
                        <a:rPr lang="ru-RU" sz="15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Игра «Что растениям необходимо для роста».</a:t>
                      </a:r>
                    </a:p>
                  </a:txBody>
                  <a:tcPr marL="114300" marR="11430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500" b="1" u="sng" dirty="0">
                          <a:solidFill>
                            <a:srgbClr val="002060"/>
                          </a:solidFill>
                        </a:rPr>
                        <a:t>Художественно-эстетическое развитие</a:t>
                      </a:r>
                      <a:r>
                        <a:rPr lang="en-US" sz="1500" b="1" dirty="0">
                          <a:solidFill>
                            <a:srgbClr val="002060"/>
                          </a:solidFill>
                        </a:rPr>
                        <a:t>:</a:t>
                      </a:r>
                    </a:p>
                    <a:p>
                      <a:pPr marL="171450" indent="-171450" algn="l">
                        <a:buFont typeface="Arial" pitchFamily="34" charset="0"/>
                        <a:buNone/>
                      </a:pPr>
                      <a:r>
                        <a:rPr lang="ru-RU" sz="1500" dirty="0">
                          <a:solidFill>
                            <a:srgbClr val="002060"/>
                          </a:solidFill>
                        </a:rPr>
                        <a:t>Ручной труд:</a:t>
                      </a:r>
                    </a:p>
                    <a:p>
                      <a:pPr marL="171450" indent="-171450" algn="l">
                        <a:buFont typeface="Arial" pitchFamily="34" charset="0"/>
                        <a:buNone/>
                      </a:pPr>
                      <a:r>
                        <a:rPr lang="ru-RU" sz="1500" dirty="0">
                          <a:solidFill>
                            <a:srgbClr val="002060"/>
                          </a:solidFill>
                        </a:rPr>
                        <a:t>-Аппликация: «Капельки»,</a:t>
                      </a:r>
                    </a:p>
                    <a:p>
                      <a:pPr marL="171450" indent="-171450" algn="l">
                        <a:buFont typeface="Arial" pitchFamily="34" charset="0"/>
                        <a:buNone/>
                      </a:pPr>
                      <a:r>
                        <a:rPr lang="ru-RU" sz="1500" dirty="0">
                          <a:solidFill>
                            <a:srgbClr val="002060"/>
                          </a:solidFill>
                        </a:rPr>
                        <a:t>-</a:t>
                      </a:r>
                      <a:r>
                        <a:rPr lang="ru-RU" sz="15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Рисование пальчиками:</a:t>
                      </a:r>
                      <a:r>
                        <a:rPr lang="ru-RU" sz="150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5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«Цветок  в горшке».</a:t>
                      </a:r>
                      <a:endParaRPr lang="ru-RU" sz="15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u="sng" dirty="0">
                          <a:solidFill>
                            <a:srgbClr val="002060"/>
                          </a:solidFill>
                        </a:rPr>
                        <a:t>Взаимодействие с семьей</a:t>
                      </a:r>
                      <a:r>
                        <a:rPr lang="en-US" sz="1500" b="0" dirty="0">
                          <a:solidFill>
                            <a:srgbClr val="002060"/>
                          </a:solidFill>
                        </a:rPr>
                        <a:t>:</a:t>
                      </a:r>
                    </a:p>
                    <a:p>
                      <a:r>
                        <a:rPr lang="ru-RU" sz="1500" b="0" dirty="0">
                          <a:solidFill>
                            <a:srgbClr val="002060"/>
                          </a:solidFill>
                        </a:rPr>
                        <a:t>- Акция «Подари цветок детскому саду».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62295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4.infourok.ru/uploads/ex/10d3/000281d2-1da6d1da/3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332656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Текст к слайду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79712" y="1916832"/>
            <a:ext cx="59046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Была разработана системная паутинка по всем образовательным областям.  Родителям так же было предложено поучаствовать в реализации проекта.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83568" y="619117"/>
            <a:ext cx="7776864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Предполагаемые результаты: </a:t>
            </a:r>
            <a:endParaRPr kumimoji="0" lang="ru-RU" sz="32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3200" dirty="0">
                <a:solidFill>
                  <a:srgbClr val="7030A0"/>
                </a:solidFill>
                <a:ea typeface="Times New Roman" pitchFamily="18" charset="0"/>
                <a:cs typeface="Arial" pitchFamily="34" charset="0"/>
              </a:rPr>
              <a:t> развитие у детей устойчивого интереса к представителям растительного мира – комнатным растениям;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sz="3200" dirty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 у</a:t>
            </a: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ea typeface="Calibri" pitchFamily="34" charset="0"/>
                <a:cs typeface="Times New Roman" pitchFamily="18" charset="0"/>
              </a:rPr>
              <a:t>мение  правильно держать лейку, воспитывать аккуратность при работе с водой; </a:t>
            </a:r>
            <a:endParaRPr kumimoji="0" lang="ru-RU" sz="32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3200" b="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Arial" pitchFamily="34" charset="0"/>
              </a:rPr>
              <a:t> развитие исследовательской деятельности  у детей  в ходе совместной практической деятельности с воспитателем.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2295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4.infourok.ru/uploads/ex/10d3/000281d2-1da6d1da/3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188640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Текст к слайду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764704"/>
            <a:ext cx="7812360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Предполагаю, что реализация данного проекта поможет детям сформировать элементарные представления о комнатных растениях и их значимости в жизни человека. Дети научатся различать комнатные растения и называть их. Овладеют информацией о том, что растению необходимо для роста, как состояние растения зависит от ухода человеком, научатся различать и называть части растения. Разовьют практические навыки ухода за комнатными растениями. А так же планирую:</a:t>
            </a:r>
          </a:p>
          <a:p>
            <a:r>
              <a:rPr lang="ru-RU" sz="2400" dirty="0">
                <a:solidFill>
                  <a:srgbClr val="002060"/>
                </a:solidFill>
              </a:rPr>
              <a:t>- обогатить словарный запас детей по данной теме; </a:t>
            </a:r>
          </a:p>
          <a:p>
            <a:pPr>
              <a:buFontTx/>
              <a:buChar char="-"/>
            </a:pPr>
            <a:r>
              <a:rPr lang="ru-RU" sz="2400" dirty="0">
                <a:solidFill>
                  <a:srgbClr val="002060"/>
                </a:solidFill>
              </a:rPr>
              <a:t> развить познавательный, художественно -эстетический интерес; </a:t>
            </a:r>
          </a:p>
          <a:p>
            <a:r>
              <a:rPr lang="ru-RU" sz="2400" dirty="0">
                <a:solidFill>
                  <a:srgbClr val="002060"/>
                </a:solidFill>
              </a:rPr>
              <a:t>- сформировать навыки доброжелательности, самостоятельности и сотрудничества при взаимодействии ребёнка со сверстниками и взрослыми. </a:t>
            </a:r>
          </a:p>
          <a:p>
            <a:pPr algn="ctr"/>
            <a:endParaRPr lang="ru-RU" sz="2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39552" y="2569704"/>
            <a:ext cx="8208912" cy="40011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Выкладывание цветов из мозаики</a:t>
            </a:r>
          </a:p>
        </p:txBody>
      </p:sp>
      <p:pic>
        <p:nvPicPr>
          <p:cNvPr id="1026" name="Picture 2" descr="C:\Users\Зайка\Desktop\проект\фото\DSC06693.JPG"/>
          <p:cNvPicPr>
            <a:picLocks noChangeAspect="1" noChangeArrowheads="1"/>
          </p:cNvPicPr>
          <p:nvPr/>
        </p:nvPicPr>
        <p:blipFill>
          <a:blip r:embed="rId2" cstate="print"/>
          <a:srcRect l="17094" t="8974" r="5128"/>
          <a:stretch>
            <a:fillRect/>
          </a:stretch>
        </p:blipFill>
        <p:spPr bwMode="auto">
          <a:xfrm>
            <a:off x="3801211" y="1124744"/>
            <a:ext cx="4983765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Зайка\Desktop\проект\фото\DSC06691.JPG"/>
          <p:cNvPicPr>
            <a:picLocks noChangeAspect="1" noChangeArrowheads="1"/>
          </p:cNvPicPr>
          <p:nvPr/>
        </p:nvPicPr>
        <p:blipFill>
          <a:blip r:embed="rId3" cstate="print"/>
          <a:srcRect l="27632" t="4040" r="13158"/>
          <a:stretch>
            <a:fillRect/>
          </a:stretch>
        </p:blipFill>
        <p:spPr bwMode="auto">
          <a:xfrm>
            <a:off x="323528" y="2564904"/>
            <a:ext cx="3399000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04258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4.infourok.ru/uploads/ex/10d3/000281d2-1da6d1da/3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332656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Текст к слайду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03648" y="2348880"/>
            <a:ext cx="6912768" cy="1582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7080" marR="333375" algn="ctr">
              <a:spcBef>
                <a:spcPts val="400"/>
              </a:spcBef>
              <a:spcAft>
                <a:spcPts val="0"/>
              </a:spcAft>
            </a:pPr>
            <a:r>
              <a:rPr lang="ru-RU" sz="2400" dirty="0">
                <a:solidFill>
                  <a:srgbClr val="001F5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Дети</a:t>
            </a:r>
            <a:r>
              <a:rPr lang="ru-RU" sz="2400" spc="-60" dirty="0">
                <a:solidFill>
                  <a:srgbClr val="001F5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1F5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ru-RU" sz="2400" spc="-85" dirty="0">
                <a:solidFill>
                  <a:srgbClr val="001F5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1F5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удовольствием</a:t>
            </a:r>
            <a:r>
              <a:rPr lang="ru-RU" sz="2400" spc="5" dirty="0">
                <a:solidFill>
                  <a:srgbClr val="001F5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1F5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играли</a:t>
            </a:r>
            <a:r>
              <a:rPr lang="ru-RU" sz="2400" spc="-60" dirty="0">
                <a:solidFill>
                  <a:srgbClr val="001F5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-50" dirty="0">
                <a:solidFill>
                  <a:srgbClr val="001F5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67080" marR="333375" algn="ctr">
              <a:spcBef>
                <a:spcPts val="125"/>
              </a:spcBef>
              <a:spcAft>
                <a:spcPts val="0"/>
              </a:spcAft>
            </a:pPr>
            <a:r>
              <a:rPr lang="ru-RU" sz="2400" dirty="0">
                <a:solidFill>
                  <a:srgbClr val="001F5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предложенные</a:t>
            </a:r>
            <a:r>
              <a:rPr lang="ru-RU" sz="2400" spc="-60" dirty="0">
                <a:solidFill>
                  <a:srgbClr val="001F5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1F5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игры</a:t>
            </a:r>
            <a:r>
              <a:rPr lang="ru-RU" sz="2400" spc="-45" dirty="0">
                <a:solidFill>
                  <a:srgbClr val="001F5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1F5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</a:t>
            </a:r>
            <a:r>
              <a:rPr lang="ru-RU" sz="2400" spc="-40" dirty="0">
                <a:solidFill>
                  <a:srgbClr val="001F5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-10" dirty="0">
                <a:solidFill>
                  <a:srgbClr val="001F5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теме проекта: собирали мозаику, </a:t>
            </a:r>
            <a:r>
              <a:rPr lang="ru-RU" sz="2400" spc="-10" dirty="0" err="1">
                <a:solidFill>
                  <a:srgbClr val="001F5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пазлы</a:t>
            </a:r>
            <a:r>
              <a:rPr lang="ru-RU" sz="2400" spc="-10" dirty="0">
                <a:solidFill>
                  <a:srgbClr val="001F5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разрезные картинки, д/и «Подбери по цвету» и др.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39552" y="2318326"/>
            <a:ext cx="7992888" cy="894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11761" y="119204"/>
            <a:ext cx="4127391" cy="63408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Рисование пальчиками</a:t>
            </a:r>
          </a:p>
        </p:txBody>
      </p:sp>
      <p:pic>
        <p:nvPicPr>
          <p:cNvPr id="2050" name="Picture 2" descr="C:\Users\Зайка\Desktop\проект\фото\DSC06699.JPG"/>
          <p:cNvPicPr>
            <a:picLocks noChangeAspect="1" noChangeArrowheads="1"/>
          </p:cNvPicPr>
          <p:nvPr/>
        </p:nvPicPr>
        <p:blipFill>
          <a:blip r:embed="rId3" cstate="print"/>
          <a:srcRect l="3974" t="5960" r="-662" b="4636"/>
          <a:stretch>
            <a:fillRect/>
          </a:stretch>
        </p:blipFill>
        <p:spPr bwMode="auto">
          <a:xfrm flipH="1">
            <a:off x="611560" y="736247"/>
            <a:ext cx="4127391" cy="2544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Users\Зайка\Desktop\проект\фото\DSC067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5139" y="3212975"/>
            <a:ext cx="3816424" cy="2544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A43526E-B217-45E5-B4E0-6CBD42D1CA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3968" y="3461554"/>
            <a:ext cx="4686677" cy="322838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4ADB517-EE67-4C91-A4D9-4EEBDD8BC786}"/>
              </a:ext>
            </a:extLst>
          </p:cNvPr>
          <p:cNvSpPr txBox="1"/>
          <p:nvPr/>
        </p:nvSpPr>
        <p:spPr>
          <a:xfrm>
            <a:off x="4427985" y="2951518"/>
            <a:ext cx="48245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Аппликация «Капельки»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3062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4.infourok.ru/uploads/ex/10d3/000281d2-1da6d1da/3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332656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Текст к слайду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2492896"/>
            <a:ext cx="56166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</a:rPr>
              <a:t>Здравствуйте, уважаемые коллеги!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4.infourok.ru/uploads/ex/10d3/000281d2-1da6d1da/3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332656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Текст к слайду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35696" y="2420888"/>
            <a:ext cx="62646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Воспитанники с большим желанием лепили, рисовали и создавали различные поделки.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Как и всем малышам им понравилось рисовать пальчиками.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39552" y="2569704"/>
            <a:ext cx="8208912" cy="40011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Экспериментирование</a:t>
            </a:r>
          </a:p>
        </p:txBody>
      </p:sp>
      <p:pic>
        <p:nvPicPr>
          <p:cNvPr id="5122" name="Picture 2" descr="C:\Users\Зайка\Desktop\проект\фото\DSC066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31419">
            <a:off x="458806" y="1212184"/>
            <a:ext cx="4313362" cy="2875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Зайка\Desktop\проект\фото\DSC066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41120">
            <a:off x="4550152" y="3454827"/>
            <a:ext cx="4041314" cy="2694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0425807"/>
      </p:ext>
    </p:extLst>
  </p:cSld>
  <p:clrMapOvr>
    <a:masterClrMapping/>
  </p:clrMapOvr>
  <p:transition>
    <p:circl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4.infourok.ru/uploads/ex/10d3/000281d2-1da6d1da/3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332656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Текст к слайду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03648" y="2060848"/>
            <a:ext cx="70567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Большой интерес вызвало у детей экспериментирование. Мы проводили опыт с окрашиванием хризантемы пищевыми красителями.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Детям понравилось наблюдать за тем, как белая хризантема постепенно меняла цвет.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476672"/>
            <a:ext cx="8219256" cy="59766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>
                <a:solidFill>
                  <a:srgbClr val="7030A0"/>
                </a:solidFill>
              </a:rPr>
              <a:t>Акция «Подари цветок детскому саду»</a:t>
            </a:r>
          </a:p>
        </p:txBody>
      </p:sp>
      <p:pic>
        <p:nvPicPr>
          <p:cNvPr id="1026" name="Picture 2" descr="F:\Новая папка (2)\проект\фото\DSC06634.JPG"/>
          <p:cNvPicPr>
            <a:picLocks noChangeAspect="1" noChangeArrowheads="1"/>
          </p:cNvPicPr>
          <p:nvPr/>
        </p:nvPicPr>
        <p:blipFill>
          <a:blip r:embed="rId2" cstate="print"/>
          <a:srcRect t="6854" r="130"/>
          <a:stretch>
            <a:fillRect/>
          </a:stretch>
        </p:blipFill>
        <p:spPr bwMode="auto">
          <a:xfrm rot="478001">
            <a:off x="5171812" y="1480444"/>
            <a:ext cx="3384376" cy="47347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4" name="Picture 2" descr="C:\Users\Зайка\Desktop\проект\фото\DSC06681.JPG"/>
          <p:cNvPicPr>
            <a:picLocks noChangeAspect="1" noChangeArrowheads="1"/>
          </p:cNvPicPr>
          <p:nvPr/>
        </p:nvPicPr>
        <p:blipFill>
          <a:blip r:embed="rId3" cstate="print"/>
          <a:srcRect l="6780" r="9597"/>
          <a:stretch>
            <a:fillRect/>
          </a:stretch>
        </p:blipFill>
        <p:spPr bwMode="auto">
          <a:xfrm>
            <a:off x="323528" y="1340768"/>
            <a:ext cx="4515691" cy="3600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62295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4.infourok.ru/uploads/ex/10d3/000281d2-1da6d1da/3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332656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Текст к слайду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19672" y="2060848"/>
            <a:ext cx="6912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Родители активно включились в реализацию проекта и наша коллекция цветов в группе становилась все больше с каждым днем.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+mn-lt"/>
              </a:rPr>
              <a:t>Полив</a:t>
            </a:r>
          </a:p>
        </p:txBody>
      </p:sp>
      <p:pic>
        <p:nvPicPr>
          <p:cNvPr id="2050" name="Picture 2" descr="F:\Новая папка (2)\проект\фото\DSC06641.JPG"/>
          <p:cNvPicPr>
            <a:picLocks noChangeAspect="1" noChangeArrowheads="1"/>
          </p:cNvPicPr>
          <p:nvPr/>
        </p:nvPicPr>
        <p:blipFill>
          <a:blip r:embed="rId2" cstate="print"/>
          <a:srcRect l="37795" r="8807"/>
          <a:stretch>
            <a:fillRect/>
          </a:stretch>
        </p:blipFill>
        <p:spPr bwMode="auto">
          <a:xfrm>
            <a:off x="323528" y="1484784"/>
            <a:ext cx="3960440" cy="49445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1" name="Picture 3" descr="F:\Новая папка (2)\проект\фото\DSC06642.JPG"/>
          <p:cNvPicPr>
            <a:picLocks noChangeAspect="1" noChangeArrowheads="1"/>
          </p:cNvPicPr>
          <p:nvPr/>
        </p:nvPicPr>
        <p:blipFill>
          <a:blip r:embed="rId3" cstate="print"/>
          <a:srcRect l="5940" r="16752" b="4951"/>
          <a:stretch>
            <a:fillRect/>
          </a:stretch>
        </p:blipFill>
        <p:spPr bwMode="auto">
          <a:xfrm>
            <a:off x="4427984" y="1052736"/>
            <a:ext cx="4392488" cy="3600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4.infourok.ru/uploads/ex/10d3/000281d2-1da6d1da/3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332656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Текст к слайду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75656" y="2204864"/>
            <a:ext cx="69127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Детям очень нравилось ухаживать за цветами. Каждый с нетерпением ждал своей очереди, выбирал орудие труда и чем же сегодня будет заниматься: поливать, рыхлить землю, опрыскивать цветы или протирать листья </a:t>
            </a:r>
            <a:r>
              <a:rPr lang="ru-RU" sz="2400" dirty="0" err="1">
                <a:solidFill>
                  <a:srgbClr val="002060"/>
                </a:solidFill>
              </a:rPr>
              <a:t>расстения</a:t>
            </a:r>
            <a:r>
              <a:rPr lang="ru-RU" sz="2400" dirty="0">
                <a:solidFill>
                  <a:srgbClr val="002060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+mn-lt"/>
              </a:rPr>
              <a:t>Протирание листьев</a:t>
            </a:r>
          </a:p>
        </p:txBody>
      </p:sp>
      <p:pic>
        <p:nvPicPr>
          <p:cNvPr id="4098" name="Picture 2" descr="F:\Новая папка (2)\проект\фото\DSC06646.JPG"/>
          <p:cNvPicPr>
            <a:picLocks noChangeAspect="1" noChangeArrowheads="1"/>
          </p:cNvPicPr>
          <p:nvPr/>
        </p:nvPicPr>
        <p:blipFill>
          <a:blip r:embed="rId2" cstate="print"/>
          <a:srcRect r="25161"/>
          <a:stretch>
            <a:fillRect/>
          </a:stretch>
        </p:blipFill>
        <p:spPr bwMode="auto">
          <a:xfrm>
            <a:off x="3995936" y="1124744"/>
            <a:ext cx="4680520" cy="4169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F:\Новая папка (2)\проект\фото\DSC066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212976"/>
            <a:ext cx="4752528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4.infourok.ru/uploads/ex/10d3/000281d2-1da6d1da/3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332656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Текст к слайду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35696" y="2132856"/>
            <a:ext cx="6840760" cy="86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Ребята аккуратно, боясь повредить растение протирали каждый листочек цветов.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188640"/>
            <a:ext cx="84969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  <a:defRPr/>
            </a:pPr>
            <a:endParaRPr lang="ru-RU" sz="1600" i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+mn-lt"/>
              </a:rPr>
              <a:t>Опрыскивание цветов</a:t>
            </a:r>
          </a:p>
        </p:txBody>
      </p:sp>
      <p:pic>
        <p:nvPicPr>
          <p:cNvPr id="6146" name="Picture 2" descr="F:\Новая папка (2)\проект\фото\DSC0664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80728"/>
            <a:ext cx="7704856" cy="51365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6229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55576" y="332656"/>
            <a:ext cx="8136904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Тип проекта: </a:t>
            </a:r>
            <a:r>
              <a:rPr lang="ru-RU" sz="2800" dirty="0">
                <a:solidFill>
                  <a:srgbClr val="7030A0"/>
                </a:solidFill>
              </a:rPr>
              <a:t>познавательно - исследовательский</a:t>
            </a:r>
            <a:endParaRPr lang="ru-RU" sz="2800" b="1" dirty="0">
              <a:solidFill>
                <a:srgbClr val="7030A0"/>
              </a:solidFill>
            </a:endParaRPr>
          </a:p>
          <a:p>
            <a:r>
              <a:rPr lang="ru-RU" sz="2800" b="1" dirty="0">
                <a:solidFill>
                  <a:srgbClr val="7030A0"/>
                </a:solidFill>
              </a:rPr>
              <a:t>     </a:t>
            </a:r>
          </a:p>
          <a:p>
            <a:r>
              <a:rPr lang="ru-RU" sz="2800" b="1" dirty="0">
                <a:solidFill>
                  <a:srgbClr val="7030A0"/>
                </a:solidFill>
              </a:rPr>
              <a:t>     Вид проекта:</a:t>
            </a:r>
            <a:r>
              <a:rPr lang="ru-RU" sz="2800" dirty="0">
                <a:solidFill>
                  <a:srgbClr val="7030A0"/>
                </a:solidFill>
              </a:rPr>
              <a:t> фронтальный</a:t>
            </a:r>
          </a:p>
          <a:p>
            <a:endParaRPr lang="ru-RU" sz="2800" b="1" dirty="0">
              <a:solidFill>
                <a:srgbClr val="7030A0"/>
              </a:solidFill>
            </a:endParaRPr>
          </a:p>
          <a:p>
            <a:r>
              <a:rPr lang="ru-RU" sz="2800" b="1" dirty="0">
                <a:solidFill>
                  <a:srgbClr val="7030A0"/>
                </a:solidFill>
              </a:rPr>
              <a:t>         Участники проекта:</a:t>
            </a:r>
          </a:p>
          <a:p>
            <a:r>
              <a:rPr lang="ru-RU" sz="2800" dirty="0">
                <a:solidFill>
                  <a:srgbClr val="7030A0"/>
                </a:solidFill>
              </a:rPr>
              <a:t>                 дети 2 мл. группы, воспитатель, родители.</a:t>
            </a:r>
          </a:p>
          <a:p>
            <a:r>
              <a:rPr lang="ru-RU" sz="2800" b="1" dirty="0">
                <a:solidFill>
                  <a:srgbClr val="7030A0"/>
                </a:solidFill>
              </a:rPr>
              <a:t>               </a:t>
            </a:r>
          </a:p>
          <a:p>
            <a:r>
              <a:rPr lang="ru-RU" sz="2800" b="1" dirty="0">
                <a:solidFill>
                  <a:srgbClr val="7030A0"/>
                </a:solidFill>
              </a:rPr>
              <a:t>               Заявитель: </a:t>
            </a:r>
            <a:r>
              <a:rPr lang="ru-RU" sz="2800" dirty="0">
                <a:solidFill>
                  <a:srgbClr val="7030A0"/>
                </a:solidFill>
              </a:rPr>
              <a:t>дети</a:t>
            </a:r>
          </a:p>
          <a:p>
            <a:r>
              <a:rPr lang="ru-RU" sz="2800" dirty="0">
                <a:solidFill>
                  <a:srgbClr val="7030A0"/>
                </a:solidFill>
              </a:rPr>
              <a:t>            </a:t>
            </a:r>
          </a:p>
          <a:p>
            <a:r>
              <a:rPr lang="ru-RU" sz="2800" dirty="0">
                <a:solidFill>
                  <a:srgbClr val="7030A0"/>
                </a:solidFill>
              </a:rPr>
              <a:t>                        </a:t>
            </a:r>
            <a:r>
              <a:rPr lang="ru-RU" sz="2800" b="1" dirty="0">
                <a:solidFill>
                  <a:srgbClr val="7030A0"/>
                </a:solidFill>
              </a:rPr>
              <a:t>Продолжительность проекта:</a:t>
            </a:r>
          </a:p>
          <a:p>
            <a:r>
              <a:rPr lang="ru-RU" sz="2800" dirty="0">
                <a:solidFill>
                  <a:srgbClr val="7030A0"/>
                </a:solidFill>
              </a:rPr>
              <a:t>                                    краткосрочный ( 5 дней )</a:t>
            </a:r>
          </a:p>
          <a:p>
            <a:r>
              <a:rPr lang="ru-RU" sz="2800" b="1" dirty="0">
                <a:solidFill>
                  <a:srgbClr val="7030A0"/>
                </a:solidFill>
              </a:rPr>
              <a:t>          </a:t>
            </a:r>
          </a:p>
          <a:p>
            <a:r>
              <a:rPr lang="ru-RU" sz="2800" b="1" dirty="0">
                <a:solidFill>
                  <a:srgbClr val="7030A0"/>
                </a:solidFill>
              </a:rPr>
              <a:t>                             Реализация проекта: </a:t>
            </a:r>
          </a:p>
          <a:p>
            <a:r>
              <a:rPr lang="ru-RU" sz="2800" dirty="0">
                <a:solidFill>
                  <a:srgbClr val="7030A0"/>
                </a:solidFill>
              </a:rPr>
              <a:t>                                             декабрь 2021г.</a:t>
            </a:r>
          </a:p>
          <a:p>
            <a:r>
              <a:rPr lang="ru-RU" sz="2600" dirty="0">
                <a:solidFill>
                  <a:srgbClr val="7030A0"/>
                </a:solidFill>
              </a:rPr>
              <a:t> 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4.infourok.ru/uploads/ex/10d3/000281d2-1da6d1da/3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332656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Текст к слайду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63688" y="2204864"/>
            <a:ext cx="6552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Больше всего в уходе за растениями детям конечно же нравилось опрыскивать цветы. Им нравилось наблюдать, как капельки воды скатываются с листиков.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188640"/>
            <a:ext cx="84969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  <a:defRPr/>
            </a:pPr>
            <a:endParaRPr lang="ru-RU" sz="1600" i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+mn-lt"/>
              </a:rPr>
              <a:t>Системы орошения</a:t>
            </a:r>
          </a:p>
        </p:txBody>
      </p:sp>
      <p:pic>
        <p:nvPicPr>
          <p:cNvPr id="4099" name="Picture 3" descr="C:\Users\Зайка\Desktop\проект\фото\DSC0669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005104">
            <a:off x="528626" y="1212821"/>
            <a:ext cx="3749036" cy="2499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C:\Users\Зайка\Desktop\проект\фото\DSC06684.JPG"/>
          <p:cNvPicPr>
            <a:picLocks noChangeAspect="1" noChangeArrowheads="1"/>
          </p:cNvPicPr>
          <p:nvPr/>
        </p:nvPicPr>
        <p:blipFill>
          <a:blip r:embed="rId3" cstate="print"/>
          <a:srcRect l="1699" b="4943"/>
          <a:stretch>
            <a:fillRect/>
          </a:stretch>
        </p:blipFill>
        <p:spPr bwMode="auto">
          <a:xfrm rot="412694">
            <a:off x="4781327" y="1134525"/>
            <a:ext cx="3922952" cy="25289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C:\Users\Зайка\Desktop\проект\фото\DSC0668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3789040"/>
            <a:ext cx="4032448" cy="2688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62295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4.infourok.ru/uploads/ex/10d3/000281d2-1da6d1da/3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332656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Текст к слайду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47664" y="1772816"/>
            <a:ext cx="70567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Так как проект проводился на кануне  Нового года  и впереди предстояли большие выходные, то дети стали спрашивать кто же будет ухаживать за цветами пока они отдыхают дома. Я решила познакомить детей со способами увлажнения цветов и предложила изготовить свои системы орошения.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Диагностика детей на окончание работы по проекту</a:t>
            </a:r>
            <a:r>
              <a:rPr lang="ru-RU" sz="28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800" dirty="0">
              <a:solidFill>
                <a:srgbClr val="7030A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788014"/>
              </p:ext>
            </p:extLst>
          </p:nvPr>
        </p:nvGraphicFramePr>
        <p:xfrm>
          <a:off x="323528" y="1015254"/>
          <a:ext cx="8496944" cy="547724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608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912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4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472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9739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1866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516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Ф.И.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Зачем</a:t>
                      </a:r>
                      <a:r>
                        <a:rPr lang="ru-RU" sz="1400" b="1" u="none" strike="noStrike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ухаживать за цветами?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Способы ухода за комнатными растениями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Названия</a:t>
                      </a:r>
                      <a:r>
                        <a:rPr lang="ru-RU" sz="1400" b="1" i="0" u="none" strike="noStrike" baseline="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комнатных цветов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</a:t>
                      </a:r>
                      <a:r>
                        <a:rPr lang="ru-RU" sz="1400" b="1" u="none" strike="noStrike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чего нужны цветы</a:t>
                      </a:r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?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99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baseline="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Дима А.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99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u="none" strike="noStrike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Ксюша 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90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baseline="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Настя 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36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Алевтина К.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49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Матвей З.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49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Саша Р.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49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Матвей Р.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49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Маша В.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199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Влад К.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249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Регина П.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431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Максим П.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199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Володя Ч.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199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Даша Ш.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199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Маргарита Р.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199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Ярослав К.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445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Тимофей П.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199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Варвара</a:t>
                      </a:r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199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Сергей П.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367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Прохор Р.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2862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Валерия Ф.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62295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4.infourok.ru/uploads/ex/10d3/000281d2-1da6d1da/3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332656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Текст к слайду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07704" y="1916832"/>
            <a:ext cx="6192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В конце проекта была проведена сравнительная диагностика по вопросам предложенным в начале проекта.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Результаты проекта</a:t>
            </a:r>
            <a:b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403648" y="1340768"/>
          <a:ext cx="6487616" cy="44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4.infourok.ru/uploads/ex/10d3/000281d2-1da6d1da/3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332656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Текст к слайду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19672" y="2204864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По итогам сравнительной диагностики видно, что знания детей по данной теме значительно возросли.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3600" b="1" dirty="0">
                <a:solidFill>
                  <a:srgbClr val="7030A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Вывод</a:t>
            </a:r>
            <a:r>
              <a:rPr lang="ru-RU" sz="2200" dirty="0">
                <a:solidFill>
                  <a:srgbClr val="7030A0"/>
                </a:solidFill>
                <a:latin typeface="+mn-lt"/>
                <a:cs typeface="Arial" pitchFamily="34" charset="0"/>
              </a:rPr>
              <a:t/>
            </a:r>
            <a:br>
              <a:rPr lang="ru-RU" sz="2200" dirty="0">
                <a:solidFill>
                  <a:srgbClr val="7030A0"/>
                </a:solidFill>
                <a:latin typeface="+mn-lt"/>
                <a:cs typeface="Arial" pitchFamily="34" charset="0"/>
              </a:rPr>
            </a:br>
            <a:r>
              <a:rPr lang="ru-RU" sz="2200" dirty="0">
                <a:solidFill>
                  <a:srgbClr val="7030A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3100" dirty="0">
                <a:solidFill>
                  <a:srgbClr val="7030A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Наблюдая за растениями, дети познакомились с особенностями внешнего вида, строением некоторых комнатных растений, учились выполнять трудовые действия по уходу за ними в правильной последовательности.</a:t>
            </a:r>
            <a:r>
              <a:rPr lang="ru-RU" sz="3100" b="1" dirty="0">
                <a:solidFill>
                  <a:srgbClr val="7030A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100" dirty="0">
                <a:solidFill>
                  <a:srgbClr val="7030A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А главное у детей сформировался интерес и бережное отношение к растениям, желание помогать, умение выполнять работу по уходу за ними.</a:t>
            </a:r>
            <a:r>
              <a:rPr lang="ru-RU" sz="3100" b="1" dirty="0">
                <a:solidFill>
                  <a:srgbClr val="7030A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100" dirty="0">
                <a:solidFill>
                  <a:srgbClr val="7030A0"/>
                </a:solidFill>
                <a:latin typeface="+mn-lt"/>
                <a:ea typeface="Times New Roman" pitchFamily="18" charset="0"/>
                <a:cs typeface="Times New Roman" pitchFamily="18" charset="0"/>
              </a:rPr>
              <a:t>       </a:t>
            </a:r>
            <a:r>
              <a:rPr lang="ru-RU" sz="2200" dirty="0">
                <a:solidFill>
                  <a:srgbClr val="7030A0"/>
                </a:solidFill>
                <a:latin typeface="+mn-lt"/>
                <a:cs typeface="Arial" pitchFamily="34" charset="0"/>
              </a:rPr>
              <a:t/>
            </a:r>
            <a:br>
              <a:rPr lang="ru-RU" sz="2200" dirty="0">
                <a:solidFill>
                  <a:srgbClr val="7030A0"/>
                </a:solidFill>
                <a:latin typeface="+mn-lt"/>
                <a:cs typeface="Arial" pitchFamily="34" charset="0"/>
              </a:rPr>
            </a:br>
            <a:r>
              <a:rPr lang="ru-RU" sz="2800" dirty="0">
                <a:solidFill>
                  <a:srgbClr val="7030A0"/>
                </a:solidFill>
                <a:cs typeface="Arial" pitchFamily="34" charset="0"/>
              </a:rPr>
              <a:t/>
            </a:r>
            <a:br>
              <a:rPr lang="ru-RU" sz="2800" dirty="0">
                <a:solidFill>
                  <a:srgbClr val="7030A0"/>
                </a:solidFill>
                <a:cs typeface="Arial" pitchFamily="34" charset="0"/>
              </a:rPr>
            </a:br>
            <a:endParaRPr lang="ru-RU" sz="2800" dirty="0">
              <a:solidFill>
                <a:srgbClr val="7030A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4.infourok.ru/uploads/ex/10d3/000281d2-1da6d1da/3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332656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Текст к слайду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31640" y="1473676"/>
            <a:ext cx="7416824" cy="378565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Яркие, привлекательные растения способны вызвать и удержать ещё неустойчивое внимание малыша. При этом нужно обращать внимание на состояние растений при уходе за ними: «Растение красивое, потому что мы его поливаем». Надо помочь ребенку увидеть, а затем по возможности понять, как жизнь растения зависит от воды, тепла, света.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    Таким образом, главное увлечь ребенка, показать ему, что  ухаживать за живыми растениями  и цветами это очень интересно и увлекательно.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904656"/>
          </a:xfrm>
        </p:spPr>
        <p:txBody>
          <a:bodyPr>
            <a:noAutofit/>
          </a:bodyPr>
          <a:lstStyle/>
          <a:p>
            <a:pPr algn="l"/>
            <a:r>
              <a:rPr lang="ru-RU" b="1" dirty="0">
                <a:solidFill>
                  <a:srgbClr val="7030A0"/>
                </a:solidFill>
                <a:latin typeface="+mn-lt"/>
              </a:rPr>
              <a:t> </a:t>
            </a:r>
            <a:br>
              <a:rPr lang="ru-RU" b="1" dirty="0">
                <a:solidFill>
                  <a:srgbClr val="7030A0"/>
                </a:solidFill>
                <a:latin typeface="+mn-lt"/>
              </a:rPr>
            </a:br>
            <a:r>
              <a:rPr lang="ru-RU" b="1" dirty="0">
                <a:solidFill>
                  <a:srgbClr val="7030A0"/>
                </a:solidFill>
                <a:latin typeface="+mn-lt"/>
              </a:rPr>
              <a:t/>
            </a:r>
            <a:br>
              <a:rPr lang="ru-RU" b="1" dirty="0">
                <a:solidFill>
                  <a:srgbClr val="7030A0"/>
                </a:solidFill>
                <a:latin typeface="+mn-lt"/>
              </a:rPr>
            </a:br>
            <a:r>
              <a:rPr lang="ru-RU" b="1" dirty="0">
                <a:solidFill>
                  <a:srgbClr val="7030A0"/>
                </a:solidFill>
                <a:latin typeface="+mn-lt"/>
              </a:rPr>
              <a:t/>
            </a:r>
            <a:br>
              <a:rPr lang="ru-RU" b="1" dirty="0">
                <a:solidFill>
                  <a:srgbClr val="7030A0"/>
                </a:solidFill>
                <a:latin typeface="+mn-lt"/>
              </a:rPr>
            </a:br>
            <a:r>
              <a:rPr lang="ru-RU" b="1" dirty="0">
                <a:solidFill>
                  <a:srgbClr val="7030A0"/>
                </a:solidFill>
                <a:latin typeface="+mn-lt"/>
              </a:rPr>
              <a:t/>
            </a:r>
            <a:br>
              <a:rPr lang="ru-RU" b="1" dirty="0">
                <a:solidFill>
                  <a:srgbClr val="7030A0"/>
                </a:solidFill>
                <a:latin typeface="+mn-lt"/>
              </a:rPr>
            </a:br>
            <a:r>
              <a:rPr lang="ru-RU" b="1" dirty="0">
                <a:solidFill>
                  <a:srgbClr val="7030A0"/>
                </a:solidFill>
                <a:latin typeface="+mn-lt"/>
              </a:rPr>
              <a:t/>
            </a:r>
            <a:br>
              <a:rPr lang="ru-RU" b="1" dirty="0">
                <a:solidFill>
                  <a:srgbClr val="7030A0"/>
                </a:solidFill>
                <a:latin typeface="+mn-lt"/>
              </a:rPr>
            </a:br>
            <a:r>
              <a:rPr lang="ru-RU" b="1" dirty="0">
                <a:solidFill>
                  <a:srgbClr val="7030A0"/>
                </a:solidFill>
                <a:latin typeface="+mn-lt"/>
              </a:rPr>
              <a:t/>
            </a:r>
            <a:br>
              <a:rPr lang="ru-RU" b="1" dirty="0">
                <a:solidFill>
                  <a:srgbClr val="7030A0"/>
                </a:solidFill>
                <a:latin typeface="+mn-lt"/>
              </a:rPr>
            </a:br>
            <a:r>
              <a:rPr lang="ru-RU" b="1" dirty="0">
                <a:solidFill>
                  <a:srgbClr val="7030A0"/>
                </a:solidFill>
                <a:latin typeface="+mn-lt"/>
              </a:rPr>
              <a:t>                </a:t>
            </a:r>
            <a:endParaRPr lang="ru-RU" sz="3600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1026" name="Picture 2" descr="C:\Users\Зайка\Desktop\проект\фото\DSC06654.JPG"/>
          <p:cNvPicPr>
            <a:picLocks noChangeAspect="1" noChangeArrowheads="1"/>
          </p:cNvPicPr>
          <p:nvPr/>
        </p:nvPicPr>
        <p:blipFill>
          <a:blip r:embed="rId2" cstate="print"/>
          <a:srcRect l="6383"/>
          <a:stretch>
            <a:fillRect/>
          </a:stretch>
        </p:blipFill>
        <p:spPr bwMode="auto">
          <a:xfrm>
            <a:off x="1187624" y="431620"/>
            <a:ext cx="6218989" cy="4036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0F78B3C-86AF-4CFB-997C-A540CEA49BF5}"/>
              </a:ext>
            </a:extLst>
          </p:cNvPr>
          <p:cNvSpPr txBox="1"/>
          <p:nvPr/>
        </p:nvSpPr>
        <p:spPr>
          <a:xfrm>
            <a:off x="2627784" y="4498614"/>
            <a:ext cx="67687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Цветы, как люди, на добро щедры и людям нежность отдавая, они цветут, сердца обогревая, как маленькие, теплые костры.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                                                             К. Жане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4.infourok.ru/uploads/ex/10d3/000281d2-1da6d1da/3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332656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Текст к слайду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2132856"/>
            <a:ext cx="6768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Сегодня хочу представить вашему вниманию свой проект </a:t>
            </a:r>
            <a:r>
              <a:rPr lang="ru-RU" sz="2400" dirty="0">
                <a:solidFill>
                  <a:srgbClr val="002060"/>
                </a:solidFill>
                <a:cs typeface="Times New Roman" pitchFamily="18" charset="0"/>
              </a:rPr>
              <a:t>«Зачем поливать комнатные растения ?».</a:t>
            </a:r>
            <a:br>
              <a:rPr lang="ru-RU" sz="2400" dirty="0">
                <a:solidFill>
                  <a:srgbClr val="002060"/>
                </a:solidFill>
                <a:cs typeface="Times New Roman" pitchFamily="18" charset="0"/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908720"/>
            <a:ext cx="8013576" cy="351440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+mn-lt"/>
              </a:rPr>
              <a:t>Проблемная ситуация: </a:t>
            </a:r>
            <a:br>
              <a:rPr lang="ru-RU" sz="3200" b="1" dirty="0">
                <a:solidFill>
                  <a:srgbClr val="7030A0"/>
                </a:solidFill>
                <a:latin typeface="+mn-lt"/>
              </a:rPr>
            </a:br>
            <a:r>
              <a:rPr lang="ru-RU" sz="2800" dirty="0">
                <a:solidFill>
                  <a:srgbClr val="7030A0"/>
                </a:solidFill>
                <a:latin typeface="+mn-lt"/>
              </a:rPr>
              <a:t>в процессе наблюдения  за поливом комнатных растений у некоторых детей стал возникать вопрос: «А зачем ты их поливаешь?»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4.infourok.ru/uploads/ex/10d3/000281d2-1da6d1da/3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188640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Текст к слайду</a:t>
            </a: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187624" y="428903"/>
            <a:ext cx="7560840" cy="664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В раннем  возрасте много внимания уделяется знакомству детей с комнатными растениями. Наблюдая за растениями, мы знакомим детей с особенностями внешнего вида, строением, учим выполнять трудовые действия по уходу за ними в правильной последовательности.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А главное у детей формируется интерес и бережное отношение к растениям, желание помогать, умение выполнять работу по уходу за ними.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Реализую этот проект я хочу дать детям представление о том, что комнатные цветы это тоже часть природы и к ним необходимо также бережно относиться и ухаживать. Что растения живые существа, они пьют воду, растут. Кроме того моя задача состоит еще и в том, чтобы объяснить детям о пользе комнатных растений. Ведь растения не только красивы, но они еще и полезны для человека. </a:t>
            </a:r>
          </a:p>
          <a:p>
            <a:r>
              <a:rPr lang="ru-RU" sz="2400" dirty="0">
                <a:solidFill>
                  <a:srgbClr val="002060"/>
                </a:solidFill>
              </a:rPr>
              <a:t>   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755576" y="1053351"/>
            <a:ext cx="7632848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проекта: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ea typeface="Times New Roman" pitchFamily="18" charset="0"/>
                <a:cs typeface="Times New Roman" pitchFamily="18" charset="0"/>
              </a:rPr>
              <a:t>развитие интереса к росту комнатных растений.</a:t>
            </a:r>
            <a:r>
              <a:rPr lang="ru-RU" sz="2800" b="1" dirty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solidFill>
                <a:srgbClr val="7030A0"/>
              </a:solidFill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Задачи: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800" dirty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 закреплять знания детей о комнатных растениях;</a:t>
            </a:r>
            <a:endParaRPr lang="ru-RU" sz="2800" dirty="0">
              <a:solidFill>
                <a:srgbClr val="7030A0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800" dirty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 развивать интерес к росту растений, любознательность и наблюдательность;</a:t>
            </a:r>
            <a:endParaRPr lang="ru-RU" sz="2800" dirty="0">
              <a:solidFill>
                <a:srgbClr val="7030A0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800" dirty="0">
                <a:solidFill>
                  <a:srgbClr val="7030A0"/>
                </a:solidFill>
                <a:ea typeface="Times New Roman" pitchFamily="18" charset="0"/>
                <a:cs typeface="Times New Roman" pitchFamily="18" charset="0"/>
              </a:rPr>
              <a:t> воспитывать навыки ухода за комнатными растениями.</a:t>
            </a:r>
            <a:endParaRPr lang="ru-RU" sz="2800" dirty="0">
              <a:solidFill>
                <a:srgbClr val="7030A0"/>
              </a:solidFill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229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ds04.infourok.ru/uploads/ex/10d3/000281d2-1da6d1da/3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87824" y="332656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Текст к слайду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2060848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Была поставлена цель и разработаны задачи проекта с учетом возрастных особенностей детей группы.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+mn-lt"/>
              </a:rPr>
              <a:t>Диагностика детей на начало проекта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974031"/>
              </p:ext>
            </p:extLst>
          </p:nvPr>
        </p:nvGraphicFramePr>
        <p:xfrm>
          <a:off x="323527" y="833749"/>
          <a:ext cx="8424937" cy="57871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61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710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689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3495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864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0749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610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Ф.И.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Зачем</a:t>
                      </a:r>
                      <a:r>
                        <a:rPr lang="ru-RU" sz="1400" b="1" u="none" strike="noStrike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ухаживать за цветами?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Способы ухода за комнатными растениями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Названия</a:t>
                      </a:r>
                      <a:r>
                        <a:rPr lang="ru-RU" sz="1400" b="1" i="0" u="none" strike="noStrike" baseline="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комнатных цветов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</a:t>
                      </a:r>
                      <a:r>
                        <a:rPr lang="ru-RU" sz="1400" b="1" u="none" strike="noStrike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чего нужны цветы</a:t>
                      </a:r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?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84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baseline="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Дима А.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75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u="none" strike="noStrike" baseline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Ксюша 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04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baseline="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Настя 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5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Алевтина К.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51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Матвей З.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51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Саша Р.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51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Матвей Р.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51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Маша В.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253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Влад К.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4515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Регина П.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649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Максим П.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357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Володя Ч.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223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Даша Ш.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331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Маргарита Р.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331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Ярослав К.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664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Тимофей П.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331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Варвара</a:t>
                      </a:r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223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Сергей П.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579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Прохор Р.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3119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Валерия Ф.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26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</TotalTime>
  <Words>1601</Words>
  <Application>Microsoft Office PowerPoint</Application>
  <PresentationFormat>Экран (4:3)</PresentationFormat>
  <Paragraphs>396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6" baseType="lpstr">
      <vt:lpstr>Arial</vt:lpstr>
      <vt:lpstr>Wingdings</vt:lpstr>
      <vt:lpstr>Vesna</vt:lpstr>
      <vt:lpstr>Times New Roman</vt:lpstr>
      <vt:lpstr>Constantia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Проблемная ситуация:  в процессе наблюдения  за поливом комнатных растений у некоторых детей стал возникать вопрос: «А зачем ты их поливаешь?»</vt:lpstr>
      <vt:lpstr>Презентация PowerPoint</vt:lpstr>
      <vt:lpstr>Презентация PowerPoint</vt:lpstr>
      <vt:lpstr>Презентация PowerPoint</vt:lpstr>
      <vt:lpstr>Диагностика детей на начало проекта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Выкладывание цветов из мозаики</vt:lpstr>
      <vt:lpstr>Презентация PowerPoint</vt:lpstr>
      <vt:lpstr>Рисование пальчиками</vt:lpstr>
      <vt:lpstr>Презентация PowerPoint</vt:lpstr>
      <vt:lpstr>Экспериментирование</vt:lpstr>
      <vt:lpstr>Презентация PowerPoint</vt:lpstr>
      <vt:lpstr>Презентация PowerPoint</vt:lpstr>
      <vt:lpstr>Презентация PowerPoint</vt:lpstr>
      <vt:lpstr>Полив</vt:lpstr>
      <vt:lpstr>Презентация PowerPoint</vt:lpstr>
      <vt:lpstr>Протирание листьев</vt:lpstr>
      <vt:lpstr>Презентация PowerPoint</vt:lpstr>
      <vt:lpstr>Опрыскивание цветов</vt:lpstr>
      <vt:lpstr>Презентация PowerPoint</vt:lpstr>
      <vt:lpstr>Системы орошения</vt:lpstr>
      <vt:lpstr>Презентация PowerPoint</vt:lpstr>
      <vt:lpstr>Диагностика детей на окончание работы по проекту </vt:lpstr>
      <vt:lpstr>Презентация PowerPoint</vt:lpstr>
      <vt:lpstr>Результаты проекта </vt:lpstr>
      <vt:lpstr>Презентация PowerPoint</vt:lpstr>
      <vt:lpstr>Вывод   Наблюдая за растениями, дети познакомились с особенностями внешнего вида, строением некоторых комнатных растений, учились выполнять трудовые действия по уходу за ними в правильной последовательности. А главное у детей сформировался интерес и бережное отношение к растениям, желание помогать, умение выполнять работу по уходу за ними.          </vt:lpstr>
      <vt:lpstr>Презентация PowerPoint</vt:lpstr>
      <vt:lpstr>                      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Анна</cp:lastModifiedBy>
  <cp:revision>137</cp:revision>
  <dcterms:created xsi:type="dcterms:W3CDTF">2013-08-23T08:38:35Z</dcterms:created>
  <dcterms:modified xsi:type="dcterms:W3CDTF">2021-12-15T16:07:20Z</dcterms:modified>
</cp:coreProperties>
</file>