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00">
          <p15:clr>
            <a:srgbClr val="A4A3A4"/>
          </p15:clr>
        </p15:guide>
        <p15:guide id="2" orient="horz" pos="3408">
          <p15:clr>
            <a:srgbClr val="A4A3A4"/>
          </p15:clr>
        </p15:guide>
        <p15:guide id="3" pos="6936">
          <p15:clr>
            <a:srgbClr val="A4A3A4"/>
          </p15:clr>
        </p15:guide>
        <p15:guide id="4" pos="744">
          <p15:clr>
            <a:srgbClr val="A4A3A4"/>
          </p15:clr>
        </p15:guide>
      </p15:sldGuideLst>
    </p:ext>
    <p:ext uri="GoogleSlidesCustomDataVersion2">
      <go:slidesCustomData xmlns:go="http://customooxmlschemas.google.com/" r:id="rId24" roundtripDataSignature="AMtx7mgJCGGx+88Y/xxO4FZG1qC9sNqL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81DA960-4C94-475F-A34B-69F19CD2FB2B}">
  <a:tblStyle styleId="{881DA960-4C94-475F-A34B-69F19CD2FB2B}" styleName="Table_0">
    <a:wholeTbl>
      <a:tcTxStyle b="off" i="off">
        <a:font>
          <a:latin typeface="Avenir Next LT Pro"/>
          <a:ea typeface="Avenir Next LT Pro"/>
          <a:cs typeface="Avenir Next LT Pro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EFC"/>
          </a:solidFill>
        </a:fill>
      </a:tcStyle>
    </a:wholeTbl>
    <a:band1H>
      <a:tcTxStyle b="off" i="off"/>
      <a:tcStyle>
        <a:fill>
          <a:solidFill>
            <a:srgbClr val="CFDBF9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FDBF9"/>
          </a:solidFill>
        </a:fill>
      </a:tcStyle>
    </a:band1V>
    <a:band2V>
      <a:tcTxStyle b="off" i="off"/>
    </a:band2V>
    <a:lastCol>
      <a:tcTxStyle b="on" i="off">
        <a:font>
          <a:latin typeface="Avenir Next LT Pro"/>
          <a:ea typeface="Avenir Next LT Pro"/>
          <a:cs typeface="Avenir Next LT Pro"/>
        </a:font>
        <a:schemeClr val="lt1"/>
      </a:tcTxStyle>
      <a:tcStyle>
        <a:fill>
          <a:solidFill>
            <a:schemeClr val="accent2"/>
          </a:solidFill>
        </a:fill>
      </a:tcStyle>
    </a:lastCol>
    <a:firstCol>
      <a:tcTxStyle b="on" i="off">
        <a:font>
          <a:latin typeface="Avenir Next LT Pro"/>
          <a:ea typeface="Avenir Next LT Pro"/>
          <a:cs typeface="Avenir Next LT Pro"/>
        </a:font>
        <a:schemeClr val="lt1"/>
      </a:tcTxStyle>
      <a:tcStyle>
        <a:fill>
          <a:solidFill>
            <a:schemeClr val="accent2"/>
          </a:solidFill>
        </a:fill>
      </a:tcStyle>
    </a:firstCol>
    <a:lastRow>
      <a:tcTxStyle b="on" i="off">
        <a:font>
          <a:latin typeface="Avenir Next LT Pro"/>
          <a:ea typeface="Avenir Next LT Pro"/>
          <a:cs typeface="Avenir Next LT Pro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2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venir Next LT Pro"/>
          <a:ea typeface="Avenir Next LT Pro"/>
          <a:cs typeface="Avenir Next LT Pro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2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00" orient="horz"/>
        <p:guide pos="3408" orient="horz"/>
        <p:guide pos="6936"/>
        <p:guide pos="74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a38b0e643b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g2a38b0e643b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a38b0e643b_1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2" name="Google Shape;282;g2a38b0e643b_1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5" name="Google Shape;33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a30dd7cc5a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0" name="Google Shape;350;g2a30dd7cc5a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a30dd7cc5a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3" name="Google Shape;373;g2a30dd7cc5a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9" name="Google Shape;38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a30dd7cc5a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5" name="Google Shape;405;g2a30dd7cc5a_0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a39ddab6a8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0" name="Google Shape;410;g2a39ddab6a8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0" name="Google Shape;21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a30dd7cc5a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5" name="Google Shape;235;g2a30dd7cc5a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a38b0e643b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g2a38b0e643b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/>
          <p:nvPr/>
        </p:nvSpPr>
        <p:spPr>
          <a:xfrm>
            <a:off x="4000500" y="1087403"/>
            <a:ext cx="8191500" cy="5770597"/>
          </a:xfrm>
          <a:custGeom>
            <a:rect b="b" l="l" r="r" t="t"/>
            <a:pathLst>
              <a:path extrusionOk="0" h="5770597" w="819150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" name="Google Shape;17;p19"/>
          <p:cNvCxnSpPr/>
          <p:nvPr/>
        </p:nvCxnSpPr>
        <p:spPr>
          <a:xfrm>
            <a:off x="406241" y="183933"/>
            <a:ext cx="0" cy="1597708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18" name="Google Shape;18;p19"/>
          <p:cNvSpPr/>
          <p:nvPr/>
        </p:nvSpPr>
        <p:spPr>
          <a:xfrm>
            <a:off x="5292348" y="1"/>
            <a:ext cx="2279742" cy="1267785"/>
          </a:xfrm>
          <a:custGeom>
            <a:rect b="b" l="l" r="r" t="t"/>
            <a:pathLst>
              <a:path extrusionOk="0" h="1267785" w="2279742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9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9"/>
          <p:cNvSpPr/>
          <p:nvPr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9"/>
          <p:cNvSpPr/>
          <p:nvPr/>
        </p:nvSpPr>
        <p:spPr>
          <a:xfrm flipH="1">
            <a:off x="0" y="2949740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9"/>
          <p:cNvSpPr/>
          <p:nvPr/>
        </p:nvSpPr>
        <p:spPr>
          <a:xfrm rot="-5400000">
            <a:off x="1539683" y="4203427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19"/>
          <p:cNvSpPr txBox="1"/>
          <p:nvPr>
            <p:ph type="ctrTitle"/>
          </p:nvPr>
        </p:nvSpPr>
        <p:spPr>
          <a:xfrm>
            <a:off x="5093208" y="2743200"/>
            <a:ext cx="6592824" cy="2386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wentieth Century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" type="subTitle"/>
          </p:nvPr>
        </p:nvSpPr>
        <p:spPr>
          <a:xfrm>
            <a:off x="5093208" y="5221224"/>
            <a:ext cx="6592824" cy="996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3 column">
  <p:cSld name="Comparison 3 colum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" type="body"/>
          </p:nvPr>
        </p:nvSpPr>
        <p:spPr>
          <a:xfrm>
            <a:off x="839788" y="1681163"/>
            <a:ext cx="32918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3" name="Google Shape;93;p28"/>
          <p:cNvSpPr txBox="1"/>
          <p:nvPr>
            <p:ph idx="2" type="body"/>
          </p:nvPr>
        </p:nvSpPr>
        <p:spPr>
          <a:xfrm>
            <a:off x="839788" y="2505075"/>
            <a:ext cx="32918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28"/>
          <p:cNvSpPr txBox="1"/>
          <p:nvPr>
            <p:ph idx="3" type="body"/>
          </p:nvPr>
        </p:nvSpPr>
        <p:spPr>
          <a:xfrm>
            <a:off x="4453128" y="1681163"/>
            <a:ext cx="32918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5" name="Google Shape;95;p28"/>
          <p:cNvSpPr txBox="1"/>
          <p:nvPr>
            <p:ph idx="4" type="body"/>
          </p:nvPr>
        </p:nvSpPr>
        <p:spPr>
          <a:xfrm>
            <a:off x="4453128" y="2505075"/>
            <a:ext cx="32918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28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8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8"/>
          <p:cNvSpPr txBox="1"/>
          <p:nvPr>
            <p:ph idx="5" type="body"/>
          </p:nvPr>
        </p:nvSpPr>
        <p:spPr>
          <a:xfrm>
            <a:off x="8065008" y="1681163"/>
            <a:ext cx="32918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1" name="Google Shape;101;p28"/>
          <p:cNvSpPr txBox="1"/>
          <p:nvPr>
            <p:ph idx="6" type="body"/>
          </p:nvPr>
        </p:nvSpPr>
        <p:spPr>
          <a:xfrm>
            <a:off x="8065008" y="2505075"/>
            <a:ext cx="32918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2 small pictures">
  <p:cSld name="Title and Content 2 small picture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9"/>
          <p:cNvSpPr/>
          <p:nvPr>
            <p:ph idx="2" type="pic"/>
          </p:nvPr>
        </p:nvSpPr>
        <p:spPr>
          <a:xfrm>
            <a:off x="7200479" y="1150210"/>
            <a:ext cx="2207046" cy="2204178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9"/>
          <p:cNvSpPr/>
          <p:nvPr>
            <p:ph idx="3" type="pic"/>
          </p:nvPr>
        </p:nvSpPr>
        <p:spPr>
          <a:xfrm>
            <a:off x="8444632" y="2579683"/>
            <a:ext cx="3096807" cy="3096807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9"/>
          <p:cNvSpPr txBox="1"/>
          <p:nvPr>
            <p:ph type="title"/>
          </p:nvPr>
        </p:nvSpPr>
        <p:spPr>
          <a:xfrm>
            <a:off x="539496" y="365124"/>
            <a:ext cx="580644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9"/>
          <p:cNvSpPr txBox="1"/>
          <p:nvPr>
            <p:ph idx="1" type="body"/>
          </p:nvPr>
        </p:nvSpPr>
        <p:spPr>
          <a:xfrm>
            <a:off x="539496" y="1825625"/>
            <a:ext cx="5806440" cy="4352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29"/>
          <p:cNvSpPr/>
          <p:nvPr/>
        </p:nvSpPr>
        <p:spPr>
          <a:xfrm>
            <a:off x="10249620" y="1555068"/>
            <a:ext cx="819303" cy="79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9"/>
          <p:cNvSpPr/>
          <p:nvPr/>
        </p:nvSpPr>
        <p:spPr>
          <a:xfrm>
            <a:off x="7590089" y="4034393"/>
            <a:ext cx="876704" cy="876704"/>
          </a:xfrm>
          <a:prstGeom prst="rect">
            <a:avLst/>
          </a:prstGeom>
          <a:noFill/>
          <a:ln cap="flat" cmpd="sng" w="1270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3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p30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0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31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31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32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2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3" name="Google Shape;133;p3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4" name="Google Shape;134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33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3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Google Shape;141;p3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4" name="Google Shape;144;p34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34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/>
          <p:nvPr/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 rot="-1790889">
            <a:off x="8683720" y="941148"/>
            <a:ext cx="2987899" cy="2987899"/>
          </a:xfrm>
          <a:prstGeom prst="arc">
            <a:avLst>
              <a:gd fmla="val 15817365" name="adj1"/>
              <a:gd fmla="val 178138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20"/>
          <p:cNvSpPr/>
          <p:nvPr/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20"/>
          <p:cNvSpPr txBox="1"/>
          <p:nvPr>
            <p:ph type="title"/>
          </p:nvPr>
        </p:nvSpPr>
        <p:spPr>
          <a:xfrm>
            <a:off x="1170432" y="1399032"/>
            <a:ext cx="3236976" cy="4069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wentieth Century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0"/>
          <p:cNvSpPr txBox="1"/>
          <p:nvPr>
            <p:ph idx="1" type="body"/>
          </p:nvPr>
        </p:nvSpPr>
        <p:spPr>
          <a:xfrm>
            <a:off x="5788152" y="1527048"/>
            <a:ext cx="5111496" cy="3931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losing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/>
          <p:nvPr/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 flipH="1">
            <a:off x="530529" y="0"/>
            <a:ext cx="1155142" cy="591009"/>
          </a:xfrm>
          <a:custGeom>
            <a:rect b="b" l="l" r="r" t="t"/>
            <a:pathLst>
              <a:path extrusionOk="0" h="591009" w="1155142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 flipH="1">
            <a:off x="3961511" y="-1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 flipH="1">
            <a:off x="0" y="2936831"/>
            <a:ext cx="159741" cy="552996"/>
          </a:xfrm>
          <a:custGeom>
            <a:rect b="b" l="l" r="r" t="t"/>
            <a:pathLst>
              <a:path extrusionOk="0" h="552996" w="159741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 flipH="1">
            <a:off x="0" y="5835649"/>
            <a:ext cx="1548180" cy="1022351"/>
          </a:xfrm>
          <a:custGeom>
            <a:rect b="b" l="l" r="r" t="t"/>
            <a:pathLst>
              <a:path extrusionOk="0" h="1022351" w="1548180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 flipH="1">
            <a:off x="3405056" y="5717905"/>
            <a:ext cx="1771609" cy="1140095"/>
          </a:xfrm>
          <a:custGeom>
            <a:rect b="b" l="l" r="r" t="t"/>
            <a:pathLst>
              <a:path extrusionOk="0" h="1140095" w="1771609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/>
          <p:nvPr/>
        </p:nvSpPr>
        <p:spPr>
          <a:xfrm flipH="1">
            <a:off x="4132972" y="6258755"/>
            <a:ext cx="1565940" cy="599245"/>
          </a:xfrm>
          <a:custGeom>
            <a:rect b="b" l="l" r="r" t="t"/>
            <a:pathLst>
              <a:path extrusionOk="0" h="599245" w="1565940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21"/>
          <p:cNvSpPr txBox="1"/>
          <p:nvPr>
            <p:ph type="title"/>
          </p:nvPr>
        </p:nvSpPr>
        <p:spPr>
          <a:xfrm>
            <a:off x="1389888" y="1234440"/>
            <a:ext cx="3236976" cy="4069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wentieth Century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1" type="ftr"/>
          </p:nvPr>
        </p:nvSpPr>
        <p:spPr>
          <a:xfrm>
            <a:off x="6099048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2" type="sldNum"/>
          </p:nvPr>
        </p:nvSpPr>
        <p:spPr>
          <a:xfrm>
            <a:off x="10506456" y="6356350"/>
            <a:ext cx="8503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" name="Google Shape;44;p21"/>
          <p:cNvSpPr txBox="1"/>
          <p:nvPr>
            <p:ph idx="1" type="body"/>
          </p:nvPr>
        </p:nvSpPr>
        <p:spPr>
          <a:xfrm>
            <a:off x="6665976" y="2551176"/>
            <a:ext cx="4709160" cy="1755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2">
  <p:cSld name="Title and Content 2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23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23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23"/>
          <p:cNvSpPr txBox="1"/>
          <p:nvPr>
            <p:ph idx="1" type="body"/>
          </p:nvPr>
        </p:nvSpPr>
        <p:spPr>
          <a:xfrm>
            <a:off x="838200" y="1911096"/>
            <a:ext cx="10515600" cy="3859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title"/>
          </p:nvPr>
        </p:nvSpPr>
        <p:spPr>
          <a:xfrm>
            <a:off x="539496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" type="body"/>
          </p:nvPr>
        </p:nvSpPr>
        <p:spPr>
          <a:xfrm>
            <a:off x="1179576" y="1911096"/>
            <a:ext cx="9829800" cy="3859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22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22"/>
          <p:cNvSpPr/>
          <p:nvPr/>
        </p:nvSpPr>
        <p:spPr>
          <a:xfrm flipH="1">
            <a:off x="123536" y="5717905"/>
            <a:ext cx="1771609" cy="1140095"/>
          </a:xfrm>
          <a:custGeom>
            <a:rect b="b" l="l" r="r" t="t"/>
            <a:pathLst>
              <a:path extrusionOk="0" h="1140095" w="1771609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with 2 medium pictures">
  <p:cSld name="Title and Content with 2 medium picture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4"/>
          <p:cNvSpPr/>
          <p:nvPr>
            <p:ph idx="2" type="pic"/>
          </p:nvPr>
        </p:nvSpPr>
        <p:spPr>
          <a:xfrm>
            <a:off x="7901259" y="2727729"/>
            <a:ext cx="4290740" cy="4130271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24"/>
          <p:cNvSpPr/>
          <p:nvPr>
            <p:ph idx="3" type="pic"/>
          </p:nvPr>
        </p:nvSpPr>
        <p:spPr>
          <a:xfrm>
            <a:off x="6261609" y="0"/>
            <a:ext cx="3519311" cy="3007909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24"/>
          <p:cNvSpPr/>
          <p:nvPr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24"/>
          <p:cNvSpPr/>
          <p:nvPr/>
        </p:nvSpPr>
        <p:spPr>
          <a:xfrm flipH="1" rot="-6040930">
            <a:off x="6034138" y="-673140"/>
            <a:ext cx="4021193" cy="4021193"/>
          </a:xfrm>
          <a:prstGeom prst="arc">
            <a:avLst>
              <a:gd fmla="val 16200000" name="adj1"/>
              <a:gd fmla="val 20093138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24"/>
          <p:cNvSpPr txBox="1"/>
          <p:nvPr>
            <p:ph type="title"/>
          </p:nvPr>
        </p:nvSpPr>
        <p:spPr>
          <a:xfrm>
            <a:off x="841248" y="365760"/>
            <a:ext cx="5120640" cy="1325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p24"/>
          <p:cNvSpPr txBox="1"/>
          <p:nvPr>
            <p:ph idx="1" type="body"/>
          </p:nvPr>
        </p:nvSpPr>
        <p:spPr>
          <a:xfrm>
            <a:off x="841248" y="1828800"/>
            <a:ext cx="5093208" cy="4352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/>
          <p:nvPr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25"/>
          <p:cNvSpPr/>
          <p:nvPr/>
        </p:nvSpPr>
        <p:spPr>
          <a:xfrm flipH="1" rot="-1577571">
            <a:off x="2494119" y="-28502"/>
            <a:ext cx="6816262" cy="6816262"/>
          </a:xfrm>
          <a:prstGeom prst="arc">
            <a:avLst>
              <a:gd fmla="val 16200000" name="adj1"/>
              <a:gd fmla="val 20093138" name="adj2"/>
            </a:avLst>
          </a:prstGeom>
          <a:noFill/>
          <a:ln cap="rnd" cmpd="sng" w="127000">
            <a:solidFill>
              <a:schemeClr val="accent4">
                <a:alpha val="94509"/>
              </a:schemeClr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5"/>
          <p:cNvSpPr/>
          <p:nvPr/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25"/>
          <p:cNvSpPr txBox="1"/>
          <p:nvPr>
            <p:ph type="title"/>
          </p:nvPr>
        </p:nvSpPr>
        <p:spPr>
          <a:xfrm>
            <a:off x="3319272" y="1380744"/>
            <a:ext cx="5559552" cy="251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wentieth Century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" type="body"/>
          </p:nvPr>
        </p:nvSpPr>
        <p:spPr>
          <a:xfrm>
            <a:off x="3319272" y="4078224"/>
            <a:ext cx="5559552" cy="15361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 with picture">
  <p:cSld name="Quote slide with picture">
    <p:bg>
      <p:bgPr>
        <a:solidFill>
          <a:schemeClr val="dk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/>
          <p:nvPr>
            <p:ph idx="2" type="pic"/>
          </p:nvPr>
        </p:nvSpPr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26"/>
          <p:cNvSpPr txBox="1"/>
          <p:nvPr>
            <p:ph type="title"/>
          </p:nvPr>
        </p:nvSpPr>
        <p:spPr>
          <a:xfrm>
            <a:off x="3111500" y="370600"/>
            <a:ext cx="5923842" cy="5923842"/>
          </a:xfrm>
          <a:prstGeom prst="rect">
            <a:avLst/>
          </a:prstGeom>
          <a:solidFill>
            <a:schemeClr val="lt1">
              <a:alpha val="94509"/>
            </a:schemeClr>
          </a:solidFill>
          <a:ln>
            <a:noFill/>
          </a:ln>
        </p:spPr>
        <p:txBody>
          <a:bodyPr anchorCtr="0" anchor="b" bIns="2331700" lIns="457200" spcFirstLastPara="1" rIns="457200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wentieth Century"/>
              <a:buNone/>
              <a:defRPr sz="4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" type="body"/>
          </p:nvPr>
        </p:nvSpPr>
        <p:spPr>
          <a:xfrm>
            <a:off x="3575304" y="4379976"/>
            <a:ext cx="5038344" cy="713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8" name="Google Shape;78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2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2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27"/>
          <p:cNvSpPr/>
          <p:nvPr/>
        </p:nvSpPr>
        <p:spPr>
          <a:xfrm rot="-5400000">
            <a:off x="-388933" y="4841194"/>
            <a:ext cx="1737401" cy="959536"/>
          </a:xfrm>
          <a:custGeom>
            <a:rect b="b" l="l" r="r" t="t"/>
            <a:pathLst>
              <a:path extrusionOk="0" h="959536" w="1737401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7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 b="0" i="0" sz="4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learningapps.org/watch?v=pjupjzatt23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a38b0e643b_0_4"/>
          <p:cNvSpPr/>
          <p:nvPr/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1" name="Google Shape;151;g2a38b0e643b_0_4"/>
          <p:cNvSpPr/>
          <p:nvPr/>
        </p:nvSpPr>
        <p:spPr>
          <a:xfrm>
            <a:off x="643466" y="643466"/>
            <a:ext cx="5364300" cy="2706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2" name="Google Shape;152;g2a38b0e643b_0_4"/>
          <p:cNvSpPr/>
          <p:nvPr/>
        </p:nvSpPr>
        <p:spPr>
          <a:xfrm>
            <a:off x="6168589" y="643466"/>
            <a:ext cx="5376900" cy="2706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3" name="Google Shape;153;g2a38b0e643b_0_4"/>
          <p:cNvSpPr/>
          <p:nvPr/>
        </p:nvSpPr>
        <p:spPr>
          <a:xfrm>
            <a:off x="643466" y="3514513"/>
            <a:ext cx="5364300" cy="27033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4" name="Google Shape;154;g2a38b0e643b_0_4"/>
          <p:cNvSpPr/>
          <p:nvPr/>
        </p:nvSpPr>
        <p:spPr>
          <a:xfrm>
            <a:off x="6168589" y="3514513"/>
            <a:ext cx="5376900" cy="2706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a38b0e643b_1_27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2a38b0e643b_1_27"/>
          <p:cNvSpPr/>
          <p:nvPr/>
        </p:nvSpPr>
        <p:spPr>
          <a:xfrm flipH="1">
            <a:off x="555843" y="1064829"/>
            <a:ext cx="4083300" cy="4083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2a38b0e643b_1_27"/>
          <p:cNvSpPr/>
          <p:nvPr/>
        </p:nvSpPr>
        <p:spPr>
          <a:xfrm>
            <a:off x="3048" y="0"/>
            <a:ext cx="12189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g2a38b0e643b_1_27"/>
          <p:cNvSpPr/>
          <p:nvPr/>
        </p:nvSpPr>
        <p:spPr>
          <a:xfrm flipH="1">
            <a:off x="848239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g2a38b0e643b_1_27"/>
          <p:cNvSpPr/>
          <p:nvPr/>
        </p:nvSpPr>
        <p:spPr>
          <a:xfrm flipH="1">
            <a:off x="0" y="1087403"/>
            <a:ext cx="8191500" cy="5770597"/>
          </a:xfrm>
          <a:custGeom>
            <a:rect b="b" l="l" r="r" t="t"/>
            <a:pathLst>
              <a:path extrusionOk="0" h="5770597" w="819150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g2a38b0e643b_1_27"/>
          <p:cNvSpPr/>
          <p:nvPr/>
        </p:nvSpPr>
        <p:spPr>
          <a:xfrm flipH="1">
            <a:off x="4619910" y="1"/>
            <a:ext cx="2279742" cy="1267785"/>
          </a:xfrm>
          <a:custGeom>
            <a:rect b="b" l="l" r="r" t="t"/>
            <a:pathLst>
              <a:path extrusionOk="0" h="1267785" w="2279742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2a38b0e643b_1_27"/>
          <p:cNvSpPr/>
          <p:nvPr/>
        </p:nvSpPr>
        <p:spPr>
          <a:xfrm flipH="1">
            <a:off x="8229556" y="514898"/>
            <a:ext cx="2393400" cy="2328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1" name="Google Shape;291;g2a38b0e643b_1_27"/>
          <p:cNvCxnSpPr/>
          <p:nvPr/>
        </p:nvCxnSpPr>
        <p:spPr>
          <a:xfrm>
            <a:off x="11785759" y="183933"/>
            <a:ext cx="0" cy="1597800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92" name="Google Shape;292;g2a38b0e643b_1_27"/>
          <p:cNvSpPr/>
          <p:nvPr/>
        </p:nvSpPr>
        <p:spPr>
          <a:xfrm flipH="1" rot="5400000">
            <a:off x="6569017" y="4203560"/>
            <a:ext cx="4083300" cy="4083300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g2a38b0e643b_1_27"/>
          <p:cNvSpPr/>
          <p:nvPr/>
        </p:nvSpPr>
        <p:spPr>
          <a:xfrm>
            <a:off x="11005549" y="2949740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g2a38b0e643b_1_27"/>
          <p:cNvSpPr/>
          <p:nvPr/>
        </p:nvSpPr>
        <p:spPr>
          <a:xfrm>
            <a:off x="284508" y="238412"/>
            <a:ext cx="11600400" cy="63582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5" name="Google Shape;295;g2a38b0e643b_1_27"/>
          <p:cNvSpPr txBox="1"/>
          <p:nvPr/>
        </p:nvSpPr>
        <p:spPr>
          <a:xfrm>
            <a:off x="11671610" y="1765610"/>
            <a:ext cx="74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96" name="Google Shape;296;g2a38b0e643b_1_27"/>
          <p:cNvSpPr txBox="1"/>
          <p:nvPr/>
        </p:nvSpPr>
        <p:spPr>
          <a:xfrm>
            <a:off x="88375" y="302525"/>
            <a:ext cx="12103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1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Если пропорция верна, то произведение крайних членов пропорции равно произведению её средних членов.</a:t>
            </a:r>
            <a:endParaRPr b="0" i="0" sz="9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7" name="Google Shape;297;g2a38b0e643b_1_27"/>
          <p:cNvCxnSpPr/>
          <p:nvPr/>
        </p:nvCxnSpPr>
        <p:spPr>
          <a:xfrm flipH="1">
            <a:off x="6326871" y="1663712"/>
            <a:ext cx="5400" cy="4932900"/>
          </a:xfrm>
          <a:prstGeom prst="straightConnector1">
            <a:avLst/>
          </a:prstGeom>
          <a:noFill/>
          <a:ln cap="flat" cmpd="sng" w="57150">
            <a:solidFill>
              <a:srgbClr val="2CC3B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98" name="Google Shape;298;g2a38b0e643b_1_27"/>
          <p:cNvSpPr txBox="1"/>
          <p:nvPr/>
        </p:nvSpPr>
        <p:spPr>
          <a:xfrm>
            <a:off x="284502" y="1487950"/>
            <a:ext cx="58056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-US" sz="83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en-US" sz="83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83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endParaRPr b="0" i="0" sz="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9" name="Google Shape;299;g2a38b0e643b_1_27"/>
          <p:cNvGrpSpPr/>
          <p:nvPr/>
        </p:nvGrpSpPr>
        <p:grpSpPr>
          <a:xfrm>
            <a:off x="7642299" y="883499"/>
            <a:ext cx="4629555" cy="3047700"/>
            <a:chOff x="7794699" y="883499"/>
            <a:chExt cx="4629555" cy="3047700"/>
          </a:xfrm>
        </p:grpSpPr>
        <p:sp>
          <p:nvSpPr>
            <p:cNvPr id="300" name="Google Shape;300;g2a38b0e643b_1_27"/>
            <p:cNvSpPr txBox="1"/>
            <p:nvPr/>
          </p:nvSpPr>
          <p:spPr>
            <a:xfrm>
              <a:off x="7926654" y="883499"/>
              <a:ext cx="4497600" cy="304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     </a:t>
              </a: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</a:t>
              </a:r>
              <a:endParaRPr b="0" i="0" sz="9600" u="none" cap="none" strike="noStrike">
                <a:solidFill>
                  <a:srgbClr val="4E91F0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b     </a:t>
              </a: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d</a:t>
              </a:r>
              <a:r>
                <a:rPr b="0" i="0" lang="en-US" sz="9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01" name="Google Shape;301;g2a38b0e643b_1_27"/>
            <p:cNvCxnSpPr/>
            <p:nvPr/>
          </p:nvCxnSpPr>
          <p:spPr>
            <a:xfrm flipH="1" rot="10800000">
              <a:off x="7794699" y="2455697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2" name="Google Shape;302;g2a38b0e643b_1_27"/>
            <p:cNvCxnSpPr/>
            <p:nvPr/>
          </p:nvCxnSpPr>
          <p:spPr>
            <a:xfrm flipH="1" rot="10800000">
              <a:off x="10285138" y="2409233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03" name="Google Shape;303;g2a38b0e643b_1_27"/>
            <p:cNvSpPr/>
            <p:nvPr/>
          </p:nvSpPr>
          <p:spPr>
            <a:xfrm>
              <a:off x="9218336" y="2258817"/>
              <a:ext cx="613200" cy="408900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7"/>
          <p:cNvSpPr/>
          <p:nvPr/>
        </p:nvSpPr>
        <p:spPr>
          <a:xfrm flipH="1">
            <a:off x="555710" y="1064829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7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7"/>
          <p:cNvSpPr/>
          <p:nvPr/>
        </p:nvSpPr>
        <p:spPr>
          <a:xfrm flipH="1">
            <a:off x="848239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7"/>
          <p:cNvSpPr/>
          <p:nvPr/>
        </p:nvSpPr>
        <p:spPr>
          <a:xfrm flipH="1">
            <a:off x="0" y="1087403"/>
            <a:ext cx="8191500" cy="5770597"/>
          </a:xfrm>
          <a:custGeom>
            <a:rect b="b" l="l" r="r" t="t"/>
            <a:pathLst>
              <a:path extrusionOk="0" h="5770597" w="819150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7"/>
          <p:cNvSpPr/>
          <p:nvPr/>
        </p:nvSpPr>
        <p:spPr>
          <a:xfrm flipH="1">
            <a:off x="4619910" y="1"/>
            <a:ext cx="2279742" cy="1267785"/>
          </a:xfrm>
          <a:custGeom>
            <a:rect b="b" l="l" r="r" t="t"/>
            <a:pathLst>
              <a:path extrusionOk="0" h="1267785" w="2279742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7"/>
          <p:cNvSpPr/>
          <p:nvPr/>
        </p:nvSpPr>
        <p:spPr>
          <a:xfrm flipH="1">
            <a:off x="8229605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5" name="Google Shape;315;p7"/>
          <p:cNvCxnSpPr/>
          <p:nvPr/>
        </p:nvCxnSpPr>
        <p:spPr>
          <a:xfrm>
            <a:off x="11785759" y="183933"/>
            <a:ext cx="0" cy="1597708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16" name="Google Shape;316;p7"/>
          <p:cNvSpPr/>
          <p:nvPr/>
        </p:nvSpPr>
        <p:spPr>
          <a:xfrm flipH="1" rot="5400000">
            <a:off x="6568884" y="4203427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7"/>
          <p:cNvSpPr/>
          <p:nvPr/>
        </p:nvSpPr>
        <p:spPr>
          <a:xfrm>
            <a:off x="11005549" y="2949740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7"/>
          <p:cNvSpPr/>
          <p:nvPr/>
        </p:nvSpPr>
        <p:spPr>
          <a:xfrm>
            <a:off x="284508" y="238412"/>
            <a:ext cx="11600540" cy="635806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19" name="Google Shape;319;p7"/>
          <p:cNvSpPr txBox="1"/>
          <p:nvPr/>
        </p:nvSpPr>
        <p:spPr>
          <a:xfrm>
            <a:off x="11671610" y="1765610"/>
            <a:ext cx="743414" cy="12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pSp>
        <p:nvGrpSpPr>
          <p:cNvPr id="320" name="Google Shape;320;p7"/>
          <p:cNvGrpSpPr/>
          <p:nvPr/>
        </p:nvGrpSpPr>
        <p:grpSpPr>
          <a:xfrm>
            <a:off x="679959" y="239484"/>
            <a:ext cx="4629612" cy="3046988"/>
            <a:chOff x="4402874" y="1904999"/>
            <a:chExt cx="4629612" cy="3046988"/>
          </a:xfrm>
        </p:grpSpPr>
        <p:sp>
          <p:nvSpPr>
            <p:cNvPr id="321" name="Google Shape;321;p7"/>
            <p:cNvSpPr txBox="1"/>
            <p:nvPr/>
          </p:nvSpPr>
          <p:spPr>
            <a:xfrm>
              <a:off x="4534829" y="1904999"/>
              <a:ext cx="4497657" cy="30469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х     </a:t>
              </a: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10</a:t>
              </a:r>
              <a:endParaRPr b="0" i="0" sz="9600" u="none" cap="none" strike="noStrike">
                <a:solidFill>
                  <a:srgbClr val="4E91F0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8     </a:t>
              </a: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16</a:t>
              </a:r>
              <a:r>
                <a:rPr b="0" i="0" lang="en-US" sz="9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22" name="Google Shape;322;p7"/>
            <p:cNvCxnSpPr/>
            <p:nvPr/>
          </p:nvCxnSpPr>
          <p:spPr>
            <a:xfrm flipH="1" rot="10800000">
              <a:off x="4402874" y="3477322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3" name="Google Shape;323;p7"/>
            <p:cNvCxnSpPr/>
            <p:nvPr/>
          </p:nvCxnSpPr>
          <p:spPr>
            <a:xfrm flipH="1" rot="10800000">
              <a:off x="7263427" y="3419972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4" name="Google Shape;324;p7"/>
            <p:cNvSpPr/>
            <p:nvPr/>
          </p:nvSpPr>
          <p:spPr>
            <a:xfrm>
              <a:off x="6044225" y="3269431"/>
              <a:ext cx="613317" cy="408878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sp>
        <p:nvSpPr>
          <p:cNvPr id="325" name="Google Shape;325;p7"/>
          <p:cNvSpPr txBox="1"/>
          <p:nvPr/>
        </p:nvSpPr>
        <p:spPr>
          <a:xfrm>
            <a:off x="682083" y="3170396"/>
            <a:ext cx="8186852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х </a:t>
            </a:r>
            <a:r>
              <a:rPr b="0" baseline="3000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r>
              <a:rPr b="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16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7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8 </a:t>
            </a:r>
            <a:r>
              <a:rPr b="0" baseline="3000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r>
              <a:rPr b="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 10</a:t>
            </a:r>
            <a:endParaRPr b="0" i="0" sz="7200" u="none" cap="none" strike="noStrike">
              <a:solidFill>
                <a:srgbClr val="FF9B2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6" name="Google Shape;326;p7"/>
          <p:cNvSpPr txBox="1"/>
          <p:nvPr/>
        </p:nvSpPr>
        <p:spPr>
          <a:xfrm>
            <a:off x="2010141" y="4531110"/>
            <a:ext cx="8186852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8 </a:t>
            </a:r>
            <a:r>
              <a:rPr b="0" baseline="3000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r>
              <a:rPr b="0" i="0" lang="en-US" sz="72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 10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   16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7"/>
          <p:cNvCxnSpPr/>
          <p:nvPr/>
        </p:nvCxnSpPr>
        <p:spPr>
          <a:xfrm flipH="1" rot="10800000">
            <a:off x="2419284" y="5597115"/>
            <a:ext cx="2115809" cy="27346"/>
          </a:xfrm>
          <a:prstGeom prst="straightConnector1">
            <a:avLst/>
          </a:prstGeom>
          <a:noFill/>
          <a:ln cap="flat" cmpd="sng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8" name="Google Shape;328;p7"/>
          <p:cNvSpPr txBox="1"/>
          <p:nvPr/>
        </p:nvSpPr>
        <p:spPr>
          <a:xfrm>
            <a:off x="682084" y="5031853"/>
            <a:ext cx="147036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х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7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200" u="none" cap="none" strike="noStrike">
              <a:solidFill>
                <a:srgbClr val="4E91F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9" name="Google Shape;329;p7"/>
          <p:cNvSpPr txBox="1"/>
          <p:nvPr/>
        </p:nvSpPr>
        <p:spPr>
          <a:xfrm>
            <a:off x="8421827" y="4759710"/>
            <a:ext cx="470342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-US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х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9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7"/>
          <p:cNvSpPr/>
          <p:nvPr/>
        </p:nvSpPr>
        <p:spPr>
          <a:xfrm>
            <a:off x="5910943" y="5170714"/>
            <a:ext cx="1981200" cy="89262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2CC3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331" name="Google Shape;331;p7"/>
          <p:cNvCxnSpPr/>
          <p:nvPr/>
        </p:nvCxnSpPr>
        <p:spPr>
          <a:xfrm flipH="1">
            <a:off x="1786300" y="1080313"/>
            <a:ext cx="1695900" cy="1365300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2" name="Google Shape;332;p7"/>
          <p:cNvCxnSpPr/>
          <p:nvPr/>
        </p:nvCxnSpPr>
        <p:spPr>
          <a:xfrm rot="10800000">
            <a:off x="1712650" y="1080313"/>
            <a:ext cx="1695900" cy="1365300"/>
          </a:xfrm>
          <a:prstGeom prst="straightConnector1">
            <a:avLst/>
          </a:prstGeom>
          <a:noFill/>
          <a:ln cap="flat" cmpd="sng" w="762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" name="Google Shape;337;p8"/>
          <p:cNvCxnSpPr/>
          <p:nvPr/>
        </p:nvCxnSpPr>
        <p:spPr>
          <a:xfrm>
            <a:off x="6019799" y="76200"/>
            <a:ext cx="21773" cy="6694714"/>
          </a:xfrm>
          <a:prstGeom prst="straightConnector1">
            <a:avLst/>
          </a:prstGeom>
          <a:noFill/>
          <a:ln cap="flat" cmpd="sng" w="57150">
            <a:solidFill>
              <a:srgbClr val="4E91F0"/>
            </a:solidFill>
            <a:prstDash val="dash"/>
            <a:miter lim="800000"/>
            <a:headEnd len="sm" w="sm" type="none"/>
            <a:tailEnd len="sm" w="sm" type="none"/>
          </a:ln>
        </p:spPr>
      </p:cxnSp>
      <p:grpSp>
        <p:nvGrpSpPr>
          <p:cNvPr id="338" name="Google Shape;338;p8"/>
          <p:cNvGrpSpPr/>
          <p:nvPr/>
        </p:nvGrpSpPr>
        <p:grpSpPr>
          <a:xfrm>
            <a:off x="1474616" y="76198"/>
            <a:ext cx="4716698" cy="2123658"/>
            <a:chOff x="4315788" y="1904999"/>
            <a:chExt cx="4716698" cy="2123658"/>
          </a:xfrm>
        </p:grpSpPr>
        <p:sp>
          <p:nvSpPr>
            <p:cNvPr id="339" name="Google Shape;339;p8"/>
            <p:cNvSpPr txBox="1"/>
            <p:nvPr/>
          </p:nvSpPr>
          <p:spPr>
            <a:xfrm>
              <a:off x="4534829" y="1904999"/>
              <a:ext cx="4497657" cy="21236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х      </a:t>
              </a:r>
              <a:r>
                <a:rPr b="0" i="0" lang="en-US" sz="6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21</a:t>
              </a:r>
              <a:endParaRPr b="0" i="0" sz="6600" u="none" cap="none" strike="noStrike">
                <a:solidFill>
                  <a:srgbClr val="4E91F0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5      </a:t>
              </a:r>
              <a:r>
                <a:rPr b="0" i="0" lang="en-US" sz="6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15</a:t>
              </a:r>
              <a:r>
                <a:rPr b="0" i="0" lang="en-US" sz="6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6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40" name="Google Shape;340;p8"/>
            <p:cNvCxnSpPr/>
            <p:nvPr/>
          </p:nvCxnSpPr>
          <p:spPr>
            <a:xfrm flipH="1" rot="10800000">
              <a:off x="4315788" y="2965693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1" name="Google Shape;341;p8"/>
            <p:cNvCxnSpPr/>
            <p:nvPr/>
          </p:nvCxnSpPr>
          <p:spPr>
            <a:xfrm flipH="1" rot="10800000">
              <a:off x="6294598" y="2962772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42" name="Google Shape;342;p8"/>
            <p:cNvSpPr/>
            <p:nvPr/>
          </p:nvSpPr>
          <p:spPr>
            <a:xfrm>
              <a:off x="5499939" y="2757802"/>
              <a:ext cx="613317" cy="408878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343" name="Google Shape;343;p8"/>
          <p:cNvGrpSpPr/>
          <p:nvPr/>
        </p:nvGrpSpPr>
        <p:grpSpPr>
          <a:xfrm>
            <a:off x="7537959" y="-2"/>
            <a:ext cx="4716698" cy="2123658"/>
            <a:chOff x="4315788" y="1904999"/>
            <a:chExt cx="4716698" cy="2123658"/>
          </a:xfrm>
        </p:grpSpPr>
        <p:sp>
          <p:nvSpPr>
            <p:cNvPr id="344" name="Google Shape;344;p8"/>
            <p:cNvSpPr txBox="1"/>
            <p:nvPr/>
          </p:nvSpPr>
          <p:spPr>
            <a:xfrm>
              <a:off x="4534829" y="1904999"/>
              <a:ext cx="4497657" cy="21236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2      </a:t>
              </a:r>
              <a:r>
                <a:rPr b="0" i="0" lang="en-US" sz="6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8</a:t>
              </a:r>
              <a:endParaRPr b="0" i="0" sz="6600" u="none" cap="none" strike="noStrike">
                <a:solidFill>
                  <a:srgbClr val="4E91F0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3      </a:t>
              </a:r>
              <a:r>
                <a:rPr b="0" i="0" lang="en-US" sz="6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х</a:t>
              </a:r>
              <a:r>
                <a:rPr b="0" i="0" lang="en-US" sz="6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6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345" name="Google Shape;345;p8"/>
            <p:cNvCxnSpPr/>
            <p:nvPr/>
          </p:nvCxnSpPr>
          <p:spPr>
            <a:xfrm flipH="1" rot="10800000">
              <a:off x="4315788" y="2965693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6" name="Google Shape;346;p8"/>
            <p:cNvCxnSpPr/>
            <p:nvPr/>
          </p:nvCxnSpPr>
          <p:spPr>
            <a:xfrm flipH="1" rot="10800000">
              <a:off x="6294598" y="2962772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47" name="Google Shape;347;p8"/>
            <p:cNvSpPr/>
            <p:nvPr/>
          </p:nvSpPr>
          <p:spPr>
            <a:xfrm>
              <a:off x="5499939" y="2757802"/>
              <a:ext cx="613317" cy="408878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a30dd7cc5a_0_29"/>
          <p:cNvSpPr/>
          <p:nvPr/>
        </p:nvSpPr>
        <p:spPr>
          <a:xfrm>
            <a:off x="10494433" y="2"/>
            <a:ext cx="848462" cy="357303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g2a30dd7cc5a_0_29"/>
          <p:cNvSpPr/>
          <p:nvPr/>
        </p:nvSpPr>
        <p:spPr>
          <a:xfrm flipH="1">
            <a:off x="123536" y="5032105"/>
            <a:ext cx="1771609" cy="1140095"/>
          </a:xfrm>
          <a:custGeom>
            <a:rect b="b" l="l" r="r" t="t"/>
            <a:pathLst>
              <a:path extrusionOk="0" h="1140095" w="1771609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g2a30dd7cc5a_0_29"/>
          <p:cNvSpPr/>
          <p:nvPr/>
        </p:nvSpPr>
        <p:spPr>
          <a:xfrm>
            <a:off x="-28426" y="-3485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g2a30dd7cc5a_0_29"/>
          <p:cNvSpPr txBox="1"/>
          <p:nvPr>
            <p:ph type="title"/>
          </p:nvPr>
        </p:nvSpPr>
        <p:spPr>
          <a:xfrm>
            <a:off x="123530" y="-188245"/>
            <a:ext cx="53934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6000"/>
              <a:buFont typeface="Trebuchet MS"/>
              <a:buNone/>
            </a:pPr>
            <a:r>
              <a:rPr lang="en-US" sz="36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Задача</a:t>
            </a:r>
            <a:endParaRPr sz="36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56" name="Google Shape;356;g2a30dd7cc5a_0_29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2a30dd7cc5a_0_29"/>
          <p:cNvSpPr txBox="1"/>
          <p:nvPr>
            <p:ph idx="1" type="body"/>
          </p:nvPr>
        </p:nvSpPr>
        <p:spPr>
          <a:xfrm>
            <a:off x="44971" y="746619"/>
            <a:ext cx="62550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35991"/>
              <a:buNone/>
            </a:pPr>
            <a:r>
              <a:rPr lang="en-US" sz="3055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Для приготовления пирога на 4 порции необходимо 100 граммов сахарной пудры. Сколько граммов сахарной пудры потребуется для приготовления пирога на 16 порций? </a:t>
            </a:r>
            <a:endParaRPr sz="1055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83695"/>
              <a:buNone/>
            </a:pPr>
            <a:r>
              <a:t/>
            </a:r>
            <a:endParaRPr sz="1314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t/>
            </a:r>
            <a:endParaRPr sz="16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ct val="200000"/>
              <a:buNone/>
            </a:pPr>
            <a:r>
              <a:rPr lang="en-US" sz="16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endParaRPr sz="16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1524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  <a:p>
            <a:pPr indent="1524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58" name="Google Shape;358;g2a30dd7cc5a_0_29"/>
          <p:cNvSpPr/>
          <p:nvPr/>
        </p:nvSpPr>
        <p:spPr>
          <a:xfrm>
            <a:off x="6800631" y="2700688"/>
            <a:ext cx="812400" cy="812400"/>
          </a:xfrm>
          <a:prstGeom prst="ellipse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Изображение выглядит как графическая вставка, Мультфильм, мультфильм&#10;&#10;Автоматически созданное описание" id="359" name="Google Shape;359;g2a30dd7cc5a_0_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48633" y="746635"/>
            <a:ext cx="3096806" cy="309680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2a30dd7cc5a_0_29"/>
          <p:cNvSpPr/>
          <p:nvPr/>
        </p:nvSpPr>
        <p:spPr>
          <a:xfrm>
            <a:off x="6723881" y="0"/>
            <a:ext cx="2315251" cy="1550992"/>
          </a:xfrm>
          <a:custGeom>
            <a:rect b="b" l="l" r="r" t="t"/>
            <a:pathLst>
              <a:path extrusionOk="0" h="1550992" w="2315251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1" name="Google Shape;361;g2a30dd7cc5a_0_29"/>
          <p:cNvCxnSpPr/>
          <p:nvPr/>
        </p:nvCxnSpPr>
        <p:spPr>
          <a:xfrm>
            <a:off x="11955865" y="1026771"/>
            <a:ext cx="0" cy="1597800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62" name="Google Shape;362;g2a30dd7cc5a_0_29"/>
          <p:cNvSpPr/>
          <p:nvPr/>
        </p:nvSpPr>
        <p:spPr>
          <a:xfrm rot="655015">
            <a:off x="6055837" y="4209268"/>
            <a:ext cx="3868305" cy="3868305"/>
          </a:xfrm>
          <a:prstGeom prst="arc">
            <a:avLst>
              <a:gd fmla="val 16200000" name="adj1"/>
              <a:gd fmla="val 20479261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2a30dd7cc5a_0_29"/>
          <p:cNvSpPr/>
          <p:nvPr/>
        </p:nvSpPr>
        <p:spPr>
          <a:xfrm>
            <a:off x="11005550" y="4112081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4" name="Google Shape;364;g2a30dd7cc5a_0_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8240" y="4555025"/>
            <a:ext cx="2562182" cy="2195199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2a30dd7cc5a_0_29"/>
          <p:cNvSpPr txBox="1"/>
          <p:nvPr/>
        </p:nvSpPr>
        <p:spPr>
          <a:xfrm>
            <a:off x="0" y="3150749"/>
            <a:ext cx="11662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4 порции : 16 порциям = 100 г</a:t>
            </a:r>
            <a:r>
              <a:rPr b="1" i="0" lang="en-US" sz="39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: х г</a:t>
            </a:r>
            <a:endParaRPr b="0" i="0" sz="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g2a30dd7cc5a_0_29"/>
          <p:cNvSpPr txBox="1"/>
          <p:nvPr/>
        </p:nvSpPr>
        <p:spPr>
          <a:xfrm>
            <a:off x="1053716" y="3426281"/>
            <a:ext cx="81870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48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100 </a:t>
            </a:r>
            <a:r>
              <a:rPr b="0" baseline="30000" i="0" lang="en-US" sz="48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r>
              <a:rPr b="0" i="0" lang="en-US" sz="48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lang="en-US" sz="4800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16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      </a:t>
            </a:r>
            <a:r>
              <a:rPr lang="en-US" sz="4800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7" name="Google Shape;367;g2a30dd7cc5a_0_29"/>
          <p:cNvCxnSpPr/>
          <p:nvPr/>
        </p:nvCxnSpPr>
        <p:spPr>
          <a:xfrm flipH="1" rot="10800000">
            <a:off x="1430211" y="4597631"/>
            <a:ext cx="2161200" cy="20100"/>
          </a:xfrm>
          <a:prstGeom prst="straightConnector1">
            <a:avLst/>
          </a:prstGeom>
          <a:noFill/>
          <a:ln cap="flat" cmpd="sng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8" name="Google Shape;368;g2a30dd7cc5a_0_29"/>
          <p:cNvSpPr txBox="1"/>
          <p:nvPr/>
        </p:nvSpPr>
        <p:spPr>
          <a:xfrm>
            <a:off x="0" y="3997331"/>
            <a:ext cx="14703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х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7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7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200" u="none" cap="none" strike="noStrike">
              <a:solidFill>
                <a:srgbClr val="4E91F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69" name="Google Shape;369;g2a30dd7cc5a_0_29"/>
          <p:cNvSpPr txBox="1"/>
          <p:nvPr/>
        </p:nvSpPr>
        <p:spPr>
          <a:xfrm>
            <a:off x="123527" y="5275450"/>
            <a:ext cx="88563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0" i="0" lang="en-US" sz="50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х</a:t>
            </a:r>
            <a:r>
              <a:rPr b="0" i="0" lang="en-US" sz="5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b="0" i="0" lang="en-US" sz="5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5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5000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400</a:t>
            </a:r>
            <a:r>
              <a:rPr b="0" i="0" lang="en-US" sz="50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5000" u="none" cap="none" strike="noStrike">
              <a:solidFill>
                <a:srgbClr val="4E91F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70" name="Google Shape;370;g2a30dd7cc5a_0_29"/>
          <p:cNvSpPr txBox="1"/>
          <p:nvPr/>
        </p:nvSpPr>
        <p:spPr>
          <a:xfrm>
            <a:off x="44975" y="6091725"/>
            <a:ext cx="5799900" cy="6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Ответ:</a:t>
            </a:r>
            <a:r>
              <a:rPr lang="en-US" sz="2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3900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400</a:t>
            </a:r>
            <a:r>
              <a:rPr b="1" lang="en-US" sz="3900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 граммов</a:t>
            </a:r>
            <a:endParaRPr b="1" sz="17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a30dd7cc5a_0_55"/>
          <p:cNvSpPr/>
          <p:nvPr/>
        </p:nvSpPr>
        <p:spPr>
          <a:xfrm>
            <a:off x="10494433" y="2"/>
            <a:ext cx="848462" cy="357303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g2a30dd7cc5a_0_55"/>
          <p:cNvSpPr/>
          <p:nvPr/>
        </p:nvSpPr>
        <p:spPr>
          <a:xfrm flipH="1">
            <a:off x="123536" y="5717905"/>
            <a:ext cx="1771609" cy="1140095"/>
          </a:xfrm>
          <a:custGeom>
            <a:rect b="b" l="l" r="r" t="t"/>
            <a:pathLst>
              <a:path extrusionOk="0" h="1140095" w="1771609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g2a30dd7cc5a_0_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2a30dd7cc5a_0_55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g2a30dd7cc5a_0_55"/>
          <p:cNvSpPr/>
          <p:nvPr/>
        </p:nvSpPr>
        <p:spPr>
          <a:xfrm>
            <a:off x="6800631" y="2700688"/>
            <a:ext cx="812400" cy="812400"/>
          </a:xfrm>
          <a:prstGeom prst="ellipse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Изображение выглядит как Быстрое питание, пицца, еда, в помещении&#10;&#10;Автоматически созданное описание" id="380" name="Google Shape;380;g2a30dd7cc5a_0_55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248"/>
          <a:stretch/>
        </p:blipFill>
        <p:spPr>
          <a:xfrm>
            <a:off x="8023615" y="525801"/>
            <a:ext cx="3728178" cy="3717291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g2a30dd7cc5a_0_55"/>
          <p:cNvSpPr/>
          <p:nvPr/>
        </p:nvSpPr>
        <p:spPr>
          <a:xfrm>
            <a:off x="6723881" y="0"/>
            <a:ext cx="2315251" cy="1550992"/>
          </a:xfrm>
          <a:custGeom>
            <a:rect b="b" l="l" r="r" t="t"/>
            <a:pathLst>
              <a:path extrusionOk="0" h="1550992" w="2315251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2" name="Google Shape;382;g2a30dd7cc5a_0_55"/>
          <p:cNvCxnSpPr/>
          <p:nvPr/>
        </p:nvCxnSpPr>
        <p:spPr>
          <a:xfrm>
            <a:off x="11955865" y="1026771"/>
            <a:ext cx="0" cy="1597800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83" name="Google Shape;383;g2a30dd7cc5a_0_55"/>
          <p:cNvSpPr/>
          <p:nvPr/>
        </p:nvSpPr>
        <p:spPr>
          <a:xfrm rot="655015">
            <a:off x="6055837" y="4209268"/>
            <a:ext cx="3868305" cy="3868305"/>
          </a:xfrm>
          <a:prstGeom prst="arc">
            <a:avLst>
              <a:gd fmla="val 16200000" name="adj1"/>
              <a:gd fmla="val 20479261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g2a30dd7cc5a_0_55"/>
          <p:cNvSpPr/>
          <p:nvPr/>
        </p:nvSpPr>
        <p:spPr>
          <a:xfrm>
            <a:off x="11005550" y="4112081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Изображение выглядит как Быстрое питание, пицца, еда, в помещении&#10;&#10;Автоматически созданное описание" id="385" name="Google Shape;385;g2a30dd7cc5a_0_5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986" l="0" r="0" t="1987"/>
          <a:stretch/>
        </p:blipFill>
        <p:spPr>
          <a:xfrm>
            <a:off x="7879487" y="4774243"/>
            <a:ext cx="1482225" cy="14306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86" name="Google Shape;386;g2a30dd7cc5a_0_55"/>
          <p:cNvGraphicFramePr/>
          <p:nvPr/>
        </p:nvGraphicFramePr>
        <p:xfrm>
          <a:off x="271051" y="6512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{881DA960-4C94-475F-A34B-69F19CD2FB2B}</a:tableStyleId>
              </a:tblPr>
              <a:tblGrid>
                <a:gridCol w="1996375"/>
                <a:gridCol w="2059750"/>
                <a:gridCol w="2175950"/>
              </a:tblGrid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2400" u="none" cap="none" strike="noStrik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На 2 порции</a:t>
                      </a:r>
                      <a:endParaRPr sz="20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2400" u="none" cap="none" strike="noStrik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На 10 порций</a:t>
                      </a:r>
                      <a:endParaRPr sz="20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Маслины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Шампиньоны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200 </a:t>
                      </a:r>
                      <a:r>
                        <a:rPr b="1" lang="en-US" sz="2000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г</a:t>
                      </a:r>
                      <a:endParaRPr b="1" sz="20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Колбаса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300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Томатная паста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60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Сыр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400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Помидоры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0"/>
          <p:cNvSpPr/>
          <p:nvPr/>
        </p:nvSpPr>
        <p:spPr>
          <a:xfrm>
            <a:off x="10494433" y="2"/>
            <a:ext cx="849328" cy="357668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10"/>
          <p:cNvSpPr/>
          <p:nvPr/>
        </p:nvSpPr>
        <p:spPr>
          <a:xfrm flipH="1">
            <a:off x="123536" y="5717905"/>
            <a:ext cx="1771609" cy="1140095"/>
          </a:xfrm>
          <a:custGeom>
            <a:rect b="b" l="l" r="r" t="t"/>
            <a:pathLst>
              <a:path extrusionOk="0" h="1140095" w="1771609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0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10"/>
          <p:cNvSpPr/>
          <p:nvPr/>
        </p:nvSpPr>
        <p:spPr>
          <a:xfrm>
            <a:off x="6800631" y="2700688"/>
            <a:ext cx="812427" cy="812427"/>
          </a:xfrm>
          <a:prstGeom prst="ellipse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Изображение выглядит как Быстрое питание, пицца, еда, в помещении&#10;&#10;Автоматически созданное описание" id="396" name="Google Shape;396;p10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-4" l="0" r="-4" t="250"/>
          <a:stretch/>
        </p:blipFill>
        <p:spPr>
          <a:xfrm>
            <a:off x="8023615" y="525801"/>
            <a:ext cx="3728178" cy="371729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0"/>
          <p:cNvSpPr/>
          <p:nvPr/>
        </p:nvSpPr>
        <p:spPr>
          <a:xfrm>
            <a:off x="6723881" y="0"/>
            <a:ext cx="2315251" cy="1550992"/>
          </a:xfrm>
          <a:custGeom>
            <a:rect b="b" l="l" r="r" t="t"/>
            <a:pathLst>
              <a:path extrusionOk="0" h="1550992" w="2315251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8" name="Google Shape;398;p10"/>
          <p:cNvCxnSpPr/>
          <p:nvPr/>
        </p:nvCxnSpPr>
        <p:spPr>
          <a:xfrm>
            <a:off x="11955865" y="1026771"/>
            <a:ext cx="0" cy="1597708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399" name="Google Shape;399;p10"/>
          <p:cNvSpPr/>
          <p:nvPr/>
        </p:nvSpPr>
        <p:spPr>
          <a:xfrm rot="654998">
            <a:off x="6055857" y="4209253"/>
            <a:ext cx="3868217" cy="3868217"/>
          </a:xfrm>
          <a:prstGeom prst="arc">
            <a:avLst>
              <a:gd fmla="val 16200000" name="adj1"/>
              <a:gd fmla="val 20479261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10"/>
          <p:cNvSpPr/>
          <p:nvPr/>
        </p:nvSpPr>
        <p:spPr>
          <a:xfrm>
            <a:off x="11005550" y="4112081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Изображение выглядит как Быстрое питание, пицца, еда, в помещении&#10;&#10;Автоматически созданное описание" id="401" name="Google Shape;401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986" l="0" r="0" t="1988"/>
          <a:stretch/>
        </p:blipFill>
        <p:spPr>
          <a:xfrm>
            <a:off x="7879487" y="4774243"/>
            <a:ext cx="1482226" cy="14306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02" name="Google Shape;402;p10"/>
          <p:cNvGraphicFramePr/>
          <p:nvPr/>
        </p:nvGraphicFramePr>
        <p:xfrm>
          <a:off x="271051" y="6512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{881DA960-4C94-475F-A34B-69F19CD2FB2B}</a:tableStyleId>
              </a:tblPr>
              <a:tblGrid>
                <a:gridCol w="1996375"/>
                <a:gridCol w="2059750"/>
                <a:gridCol w="2175950"/>
              </a:tblGrid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2400" u="none" cap="none" strike="noStrik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На 2 порции</a:t>
                      </a:r>
                      <a:endParaRPr sz="20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2400" u="none" cap="none" strike="noStrik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На 10 порций</a:t>
                      </a:r>
                      <a:endParaRPr sz="2000" u="none" cap="none" strike="noStrik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Маслины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500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Шампиньоны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200 </a:t>
                      </a:r>
                      <a:r>
                        <a:rPr b="1" lang="en-US" sz="2000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г</a:t>
                      </a:r>
                      <a:endParaRPr b="1" sz="20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Колбаса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300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1500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Томатная паста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60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300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Сыр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400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  <a:tr h="723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Помидоры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7F7F7F"/>
                        </a:buClr>
                        <a:buSzPts val="1800"/>
                        <a:buFont typeface="Avenir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en-US" sz="20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1000 г</a:t>
                      </a:r>
                      <a:endParaRPr b="1" sz="16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a30dd7cc5a_0_70"/>
          <p:cNvSpPr txBox="1"/>
          <p:nvPr>
            <p:ph type="ctrTitle"/>
          </p:nvPr>
        </p:nvSpPr>
        <p:spPr>
          <a:xfrm>
            <a:off x="5334817" y="2994103"/>
            <a:ext cx="6592800" cy="23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wentieth Century"/>
              <a:buNone/>
            </a:pPr>
            <a:r>
              <a:rPr b="1" lang="en-US" sz="8100"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Применение пропорций</a:t>
            </a:r>
            <a:endParaRPr sz="97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a39ddab6a8_1_0"/>
          <p:cNvSpPr txBox="1"/>
          <p:nvPr/>
        </p:nvSpPr>
        <p:spPr>
          <a:xfrm>
            <a:off x="1557175" y="1057050"/>
            <a:ext cx="2410500" cy="19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Домашнее задание</a:t>
            </a:r>
            <a:endParaRPr sz="3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13" name="Google Shape;413;g2a39ddab6a8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5250" y="2596150"/>
            <a:ext cx="3759300" cy="375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"/>
          <p:cNvSpPr/>
          <p:nvPr/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rgbClr val="BFBFB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0" name="Google Shape;160;p1"/>
          <p:cNvSpPr/>
          <p:nvPr/>
        </p:nvSpPr>
        <p:spPr>
          <a:xfrm>
            <a:off x="643466" y="643466"/>
            <a:ext cx="5364255" cy="270679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descr="Изображение выглядит как Детское искусство, рисунок, радуга, зарисовка&#10;&#10;Автоматически созданное описание"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0427" y="762213"/>
            <a:ext cx="3086600" cy="246930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/>
          <p:nvPr/>
        </p:nvSpPr>
        <p:spPr>
          <a:xfrm>
            <a:off x="6168589" y="643466"/>
            <a:ext cx="5376806" cy="270679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descr="Изображение выглядит как Детское искусство, рисунок, зарисовка, иллюстрация&#10;&#10;Автоматически созданное описание" id="163" name="Google Shape;16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85201" y="762213"/>
            <a:ext cx="3303408" cy="246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"/>
          <p:cNvSpPr/>
          <p:nvPr/>
        </p:nvSpPr>
        <p:spPr>
          <a:xfrm>
            <a:off x="643466" y="3514513"/>
            <a:ext cx="5364255" cy="270340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5" name="Google Shape;165;p1"/>
          <p:cNvSpPr/>
          <p:nvPr/>
        </p:nvSpPr>
        <p:spPr>
          <a:xfrm>
            <a:off x="6168589" y="3514513"/>
            <a:ext cx="5376806" cy="270679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rotWithShape="0" algn="t" dir="5400000" dist="17780">
              <a:srgbClr val="000000">
                <a:alpha val="4235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descr="Изображение выглядит как Детское искусство, иллюстрация, зарисовка, мультфильм&#10;&#10;Автоматически созданное описание" id="166" name="Google Shape;16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4062" y="3631576"/>
            <a:ext cx="3699335" cy="2469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 выглядит как Детское искусство, рисунок, зарисовка, искусство&#10;&#10;Автоматически созданное описание" id="167" name="Google Shape;16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89463" y="3631575"/>
            <a:ext cx="3494864" cy="246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"/>
          <p:cNvSpPr txBox="1"/>
          <p:nvPr/>
        </p:nvSpPr>
        <p:spPr>
          <a:xfrm>
            <a:off x="643475" y="643475"/>
            <a:ext cx="682500" cy="7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1</a:t>
            </a:r>
            <a:endParaRPr sz="37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9" name="Google Shape;169;p1"/>
          <p:cNvSpPr txBox="1"/>
          <p:nvPr/>
        </p:nvSpPr>
        <p:spPr>
          <a:xfrm>
            <a:off x="643475" y="3514525"/>
            <a:ext cx="682500" cy="7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r>
            <a:endParaRPr sz="37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0" name="Google Shape;170;p1"/>
          <p:cNvSpPr txBox="1"/>
          <p:nvPr/>
        </p:nvSpPr>
        <p:spPr>
          <a:xfrm>
            <a:off x="6168600" y="643475"/>
            <a:ext cx="682500" cy="7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3</a:t>
            </a:r>
            <a:endParaRPr sz="37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1" name="Google Shape;171;p1"/>
          <p:cNvSpPr txBox="1"/>
          <p:nvPr/>
        </p:nvSpPr>
        <p:spPr>
          <a:xfrm>
            <a:off x="6168600" y="3514525"/>
            <a:ext cx="682500" cy="7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r>
            <a:endParaRPr sz="3700">
              <a:solidFill>
                <a:srgbClr val="59595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"/>
          <p:cNvSpPr txBox="1"/>
          <p:nvPr>
            <p:ph type="ctrTitle"/>
          </p:nvPr>
        </p:nvSpPr>
        <p:spPr>
          <a:xfrm>
            <a:off x="5334817" y="2994103"/>
            <a:ext cx="6592824" cy="2386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800"/>
              <a:buFont typeface="Trebuchet MS"/>
              <a:buNone/>
            </a:pPr>
            <a:r>
              <a:rPr lang="en-US" sz="8800">
                <a:latin typeface="Trebuchet MS"/>
                <a:ea typeface="Trebuchet MS"/>
                <a:cs typeface="Trebuchet MS"/>
                <a:sym typeface="Trebuchet MS"/>
              </a:rPr>
              <a:t>ПРОПОРЦИИ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/>
          <p:nvPr>
            <p:ph type="title"/>
          </p:nvPr>
        </p:nvSpPr>
        <p:spPr>
          <a:xfrm>
            <a:off x="1058920" y="1399032"/>
            <a:ext cx="3552927" cy="4069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Trebuchet MS"/>
              <a:buNone/>
            </a:pPr>
            <a:r>
              <a:rPr lang="en-US" sz="4600">
                <a:latin typeface="Trebuchet MS"/>
                <a:ea typeface="Trebuchet MS"/>
                <a:cs typeface="Trebuchet MS"/>
                <a:sym typeface="Trebuchet MS"/>
              </a:rPr>
              <a:t>Пропорция</a:t>
            </a: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 - это </a:t>
            </a:r>
            <a:br>
              <a:rPr lang="en-US"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-US">
                <a:latin typeface="Trebuchet MS"/>
                <a:ea typeface="Trebuchet MS"/>
                <a:cs typeface="Trebuchet MS"/>
                <a:sym typeface="Trebuchet MS"/>
              </a:rPr>
              <a:t>равенство двух отношений.</a:t>
            </a:r>
            <a:endParaRPr/>
          </a:p>
        </p:txBody>
      </p:sp>
      <p:sp>
        <p:nvSpPr>
          <p:cNvPr id="182" name="Google Shape;182;p3"/>
          <p:cNvSpPr txBox="1"/>
          <p:nvPr/>
        </p:nvSpPr>
        <p:spPr>
          <a:xfrm>
            <a:off x="6021658" y="3048000"/>
            <a:ext cx="3280317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8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6 : 2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"/>
          <p:cNvSpPr txBox="1"/>
          <p:nvPr/>
        </p:nvSpPr>
        <p:spPr>
          <a:xfrm>
            <a:off x="5807926" y="4423317"/>
            <a:ext cx="47487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8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1,2 : 0,4</a:t>
            </a:r>
            <a:r>
              <a:rPr b="1" i="0" lang="en-US" sz="6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endParaRPr b="0" i="0" sz="1800" u="none" cap="none" strike="noStrike">
              <a:solidFill>
                <a:srgbClr val="7F7F7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4" name="Google Shape;184;p3"/>
          <p:cNvSpPr txBox="1"/>
          <p:nvPr/>
        </p:nvSpPr>
        <p:spPr>
          <a:xfrm>
            <a:off x="4553413" y="1208047"/>
            <a:ext cx="7889487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8000" u="none" cap="none" strike="noStrike">
                <a:solidFill>
                  <a:schemeClr val="lt1"/>
                </a:solidFill>
                <a:highlight>
                  <a:srgbClr val="4E91F0"/>
                </a:highlight>
                <a:latin typeface="Trebuchet MS"/>
                <a:ea typeface="Trebuchet MS"/>
                <a:cs typeface="Trebuchet MS"/>
                <a:sym typeface="Trebuchet MS"/>
              </a:rPr>
              <a:t>1,2: 0,4 = 6 : 2</a:t>
            </a:r>
            <a:endParaRPr b="0" i="0" sz="80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5" name="Google Shape;185;p3"/>
          <p:cNvSpPr txBox="1"/>
          <p:nvPr/>
        </p:nvSpPr>
        <p:spPr>
          <a:xfrm>
            <a:off x="8363414" y="3048000"/>
            <a:ext cx="32802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8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 3</a:t>
            </a:r>
            <a:endParaRPr b="0" i="0" sz="1800" u="none" cap="none" strike="noStrike">
              <a:solidFill>
                <a:srgbClr val="7F7F7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6" name="Google Shape;186;p3"/>
          <p:cNvSpPr txBox="1"/>
          <p:nvPr/>
        </p:nvSpPr>
        <p:spPr>
          <a:xfrm>
            <a:off x="10184780" y="4423317"/>
            <a:ext cx="3280316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i="0" lang="en-US" sz="80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 3</a:t>
            </a:r>
            <a:endParaRPr b="0" i="0" sz="1800" u="none" cap="none" strike="noStrike">
              <a:solidFill>
                <a:srgbClr val="7F7F7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4"/>
          <p:cNvSpPr/>
          <p:nvPr/>
        </p:nvSpPr>
        <p:spPr>
          <a:xfrm flipH="1">
            <a:off x="555710" y="1064829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4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4"/>
          <p:cNvSpPr/>
          <p:nvPr/>
        </p:nvSpPr>
        <p:spPr>
          <a:xfrm flipH="1">
            <a:off x="848239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4"/>
          <p:cNvSpPr/>
          <p:nvPr/>
        </p:nvSpPr>
        <p:spPr>
          <a:xfrm flipH="1">
            <a:off x="0" y="1087403"/>
            <a:ext cx="8191500" cy="5770597"/>
          </a:xfrm>
          <a:custGeom>
            <a:rect b="b" l="l" r="r" t="t"/>
            <a:pathLst>
              <a:path extrusionOk="0" h="5770597" w="819150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4"/>
          <p:cNvSpPr/>
          <p:nvPr/>
        </p:nvSpPr>
        <p:spPr>
          <a:xfrm flipH="1">
            <a:off x="4619910" y="1"/>
            <a:ext cx="2279742" cy="1267785"/>
          </a:xfrm>
          <a:custGeom>
            <a:rect b="b" l="l" r="r" t="t"/>
            <a:pathLst>
              <a:path extrusionOk="0" h="1267785" w="2279742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4"/>
          <p:cNvSpPr/>
          <p:nvPr/>
        </p:nvSpPr>
        <p:spPr>
          <a:xfrm flipH="1">
            <a:off x="8229605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8" name="Google Shape;198;p4"/>
          <p:cNvCxnSpPr/>
          <p:nvPr/>
        </p:nvCxnSpPr>
        <p:spPr>
          <a:xfrm>
            <a:off x="11785759" y="183933"/>
            <a:ext cx="0" cy="1597708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199" name="Google Shape;199;p4"/>
          <p:cNvSpPr/>
          <p:nvPr/>
        </p:nvSpPr>
        <p:spPr>
          <a:xfrm flipH="1" rot="5400000">
            <a:off x="6568884" y="4203427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4"/>
          <p:cNvSpPr/>
          <p:nvPr/>
        </p:nvSpPr>
        <p:spPr>
          <a:xfrm>
            <a:off x="11005549" y="2949740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"/>
          <p:cNvSpPr/>
          <p:nvPr/>
        </p:nvSpPr>
        <p:spPr>
          <a:xfrm>
            <a:off x="447793" y="673840"/>
            <a:ext cx="11284855" cy="577023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2" name="Google Shape;202;p4"/>
          <p:cNvSpPr txBox="1"/>
          <p:nvPr/>
        </p:nvSpPr>
        <p:spPr>
          <a:xfrm>
            <a:off x="11671610" y="1765610"/>
            <a:ext cx="743414" cy="12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3" name="Google Shape;203;p4"/>
          <p:cNvSpPr txBox="1"/>
          <p:nvPr/>
        </p:nvSpPr>
        <p:spPr>
          <a:xfrm>
            <a:off x="2815683" y="2778511"/>
            <a:ext cx="818685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-US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=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en-US" sz="9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en-US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4"/>
          <p:cNvSpPr txBox="1"/>
          <p:nvPr/>
        </p:nvSpPr>
        <p:spPr>
          <a:xfrm>
            <a:off x="3177047" y="5492119"/>
            <a:ext cx="6077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Крайние члены пропорции</a:t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5" name="Google Shape;205;p4"/>
          <p:cNvSpPr txBox="1"/>
          <p:nvPr/>
        </p:nvSpPr>
        <p:spPr>
          <a:xfrm>
            <a:off x="3177034" y="988209"/>
            <a:ext cx="607741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Средние члены пропорции</a:t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6" name="Google Shape;206;p4"/>
          <p:cNvSpPr/>
          <p:nvPr/>
        </p:nvSpPr>
        <p:spPr>
          <a:xfrm>
            <a:off x="4737050" y="2033075"/>
            <a:ext cx="2517000" cy="1771800"/>
          </a:xfrm>
          <a:prstGeom prst="blockArc">
            <a:avLst>
              <a:gd fmla="val 10754612" name="adj1"/>
              <a:gd fmla="val 41984" name="adj2"/>
              <a:gd fmla="val 4483" name="adj3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7" name="Google Shape;207;p4"/>
          <p:cNvSpPr/>
          <p:nvPr/>
        </p:nvSpPr>
        <p:spPr>
          <a:xfrm rot="10800000">
            <a:off x="3103700" y="3057175"/>
            <a:ext cx="5930100" cy="2286300"/>
          </a:xfrm>
          <a:prstGeom prst="blockArc">
            <a:avLst>
              <a:gd fmla="val 10754612" name="adj1"/>
              <a:gd fmla="val 41984" name="adj2"/>
              <a:gd fmla="val 4483" name="adj3"/>
            </a:avLst>
          </a:prstGeom>
          <a:solidFill>
            <a:schemeClr val="accent6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"/>
          <p:cNvSpPr/>
          <p:nvPr/>
        </p:nvSpPr>
        <p:spPr>
          <a:xfrm>
            <a:off x="10208695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5"/>
          <p:cNvSpPr/>
          <p:nvPr/>
        </p:nvSpPr>
        <p:spPr>
          <a:xfrm flipH="1">
            <a:off x="555710" y="1064829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5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5"/>
          <p:cNvSpPr/>
          <p:nvPr/>
        </p:nvSpPr>
        <p:spPr>
          <a:xfrm flipH="1">
            <a:off x="848239" y="1"/>
            <a:ext cx="1135066" cy="477997"/>
          </a:xfrm>
          <a:custGeom>
            <a:rect b="b" l="l" r="r" t="t"/>
            <a:pathLst>
              <a:path extrusionOk="0" h="477997" w="1135066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5"/>
          <p:cNvSpPr/>
          <p:nvPr/>
        </p:nvSpPr>
        <p:spPr>
          <a:xfrm flipH="1">
            <a:off x="0" y="1087403"/>
            <a:ext cx="8191500" cy="5770597"/>
          </a:xfrm>
          <a:custGeom>
            <a:rect b="b" l="l" r="r" t="t"/>
            <a:pathLst>
              <a:path extrusionOk="0" h="5770597" w="8191500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5"/>
          <p:cNvSpPr/>
          <p:nvPr/>
        </p:nvSpPr>
        <p:spPr>
          <a:xfrm flipH="1">
            <a:off x="4619910" y="1"/>
            <a:ext cx="2279742" cy="1267785"/>
          </a:xfrm>
          <a:custGeom>
            <a:rect b="b" l="l" r="r" t="t"/>
            <a:pathLst>
              <a:path extrusionOk="0" h="1267785" w="2279742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5"/>
          <p:cNvSpPr/>
          <p:nvPr/>
        </p:nvSpPr>
        <p:spPr>
          <a:xfrm flipH="1">
            <a:off x="8229605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9" name="Google Shape;219;p5"/>
          <p:cNvCxnSpPr/>
          <p:nvPr/>
        </p:nvCxnSpPr>
        <p:spPr>
          <a:xfrm>
            <a:off x="11785759" y="183933"/>
            <a:ext cx="0" cy="1597708"/>
          </a:xfrm>
          <a:prstGeom prst="straightConnector1">
            <a:avLst/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20" name="Google Shape;220;p5"/>
          <p:cNvSpPr/>
          <p:nvPr/>
        </p:nvSpPr>
        <p:spPr>
          <a:xfrm flipH="1" rot="5400000">
            <a:off x="6568884" y="4203427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5"/>
          <p:cNvSpPr/>
          <p:nvPr/>
        </p:nvSpPr>
        <p:spPr>
          <a:xfrm>
            <a:off x="11005549" y="2949740"/>
            <a:ext cx="1186451" cy="1771650"/>
          </a:xfrm>
          <a:custGeom>
            <a:rect b="b" l="l" r="r" t="t"/>
            <a:pathLst>
              <a:path extrusionOk="0" h="1771650" w="1186451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5"/>
          <p:cNvSpPr/>
          <p:nvPr/>
        </p:nvSpPr>
        <p:spPr>
          <a:xfrm>
            <a:off x="447793" y="673840"/>
            <a:ext cx="11284855" cy="577023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3" name="Google Shape;223;p5"/>
          <p:cNvSpPr txBox="1"/>
          <p:nvPr/>
        </p:nvSpPr>
        <p:spPr>
          <a:xfrm>
            <a:off x="11671610" y="1765610"/>
            <a:ext cx="743414" cy="12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4" name="Google Shape;224;p5"/>
          <p:cNvSpPr txBox="1"/>
          <p:nvPr/>
        </p:nvSpPr>
        <p:spPr>
          <a:xfrm>
            <a:off x="1631264" y="5189830"/>
            <a:ext cx="923427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rPr>
              <a:t>Крайние члены пропорции</a:t>
            </a:r>
            <a:endParaRPr b="0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5" name="Google Shape;225;p5"/>
          <p:cNvSpPr txBox="1"/>
          <p:nvPr/>
        </p:nvSpPr>
        <p:spPr>
          <a:xfrm>
            <a:off x="1718348" y="890238"/>
            <a:ext cx="90601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en-US" sz="4800" u="none" cap="none" strike="noStrike">
                <a:solidFill>
                  <a:srgbClr val="4E91F0"/>
                </a:solidFill>
                <a:latin typeface="Trebuchet MS"/>
                <a:ea typeface="Trebuchet MS"/>
                <a:cs typeface="Trebuchet MS"/>
                <a:sym typeface="Trebuchet MS"/>
              </a:rPr>
              <a:t>Средние члены пропорции</a:t>
            </a:r>
            <a:endParaRPr b="0" i="0" sz="48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pSp>
        <p:nvGrpSpPr>
          <p:cNvPr id="226" name="Google Shape;226;p5"/>
          <p:cNvGrpSpPr/>
          <p:nvPr/>
        </p:nvGrpSpPr>
        <p:grpSpPr>
          <a:xfrm>
            <a:off x="4250474" y="1904999"/>
            <a:ext cx="4629612" cy="3046988"/>
            <a:chOff x="4402874" y="1904999"/>
            <a:chExt cx="4629612" cy="3046988"/>
          </a:xfrm>
        </p:grpSpPr>
        <p:sp>
          <p:nvSpPr>
            <p:cNvPr id="227" name="Google Shape;227;p5"/>
            <p:cNvSpPr txBox="1"/>
            <p:nvPr/>
          </p:nvSpPr>
          <p:spPr>
            <a:xfrm>
              <a:off x="4534829" y="1904999"/>
              <a:ext cx="4497657" cy="30469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     </a:t>
              </a: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c</a:t>
              </a:r>
              <a:endParaRPr b="0" i="0" sz="9600" u="none" cap="none" strike="noStrike">
                <a:solidFill>
                  <a:srgbClr val="4E91F0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0" i="0" lang="en-US" sz="9600" u="none" cap="none" strike="noStrike">
                  <a:solidFill>
                    <a:srgbClr val="4E91F0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b     </a:t>
              </a:r>
              <a:r>
                <a:rPr b="0" i="0" lang="en-US" sz="9600" u="none" cap="none" strike="noStrike">
                  <a:solidFill>
                    <a:srgbClr val="FF9B22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d</a:t>
              </a:r>
              <a:r>
                <a:rPr b="0" i="0" lang="en-US" sz="9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9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28" name="Google Shape;228;p5"/>
            <p:cNvCxnSpPr/>
            <p:nvPr/>
          </p:nvCxnSpPr>
          <p:spPr>
            <a:xfrm flipH="1" rot="10800000">
              <a:off x="4402874" y="3477322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9" name="Google Shape;229;p5"/>
            <p:cNvCxnSpPr/>
            <p:nvPr/>
          </p:nvCxnSpPr>
          <p:spPr>
            <a:xfrm flipH="1" rot="10800000">
              <a:off x="6893313" y="3430858"/>
              <a:ext cx="1081667" cy="5575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30" name="Google Shape;230;p5"/>
            <p:cNvSpPr/>
            <p:nvPr/>
          </p:nvSpPr>
          <p:spPr>
            <a:xfrm>
              <a:off x="5826511" y="3280317"/>
              <a:ext cx="613317" cy="408878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cxnSp>
        <p:nvCxnSpPr>
          <p:cNvPr id="231" name="Google Shape;231;p5"/>
          <p:cNvCxnSpPr/>
          <p:nvPr/>
        </p:nvCxnSpPr>
        <p:spPr>
          <a:xfrm flipH="1">
            <a:off x="5203750" y="2745838"/>
            <a:ext cx="1695900" cy="1365300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5"/>
          <p:cNvCxnSpPr/>
          <p:nvPr/>
        </p:nvCxnSpPr>
        <p:spPr>
          <a:xfrm rot="10800000">
            <a:off x="5130100" y="2745838"/>
            <a:ext cx="1695900" cy="1365300"/>
          </a:xfrm>
          <a:prstGeom prst="straightConnector1">
            <a:avLst/>
          </a:prstGeom>
          <a:noFill/>
          <a:ln cap="flat" cmpd="sng" w="762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Google Shape;237;g2a30dd7cc5a_0_8"/>
          <p:cNvCxnSpPr/>
          <p:nvPr/>
        </p:nvCxnSpPr>
        <p:spPr>
          <a:xfrm>
            <a:off x="6148274" y="81600"/>
            <a:ext cx="21900" cy="6694800"/>
          </a:xfrm>
          <a:prstGeom prst="straightConnector1">
            <a:avLst/>
          </a:prstGeom>
          <a:noFill/>
          <a:ln cap="flat" cmpd="sng" w="57150">
            <a:solidFill>
              <a:srgbClr val="2CC3B4"/>
            </a:solidFill>
            <a:prstDash val="dash"/>
            <a:miter lim="800000"/>
            <a:headEnd len="sm" w="sm" type="none"/>
            <a:tailEnd len="sm" w="sm" type="none"/>
          </a:ln>
        </p:spPr>
      </p:cxnSp>
      <p:grpSp>
        <p:nvGrpSpPr>
          <p:cNvPr id="238" name="Google Shape;238;g2a30dd7cc5a_0_8"/>
          <p:cNvGrpSpPr/>
          <p:nvPr/>
        </p:nvGrpSpPr>
        <p:grpSpPr>
          <a:xfrm>
            <a:off x="7384725" y="176973"/>
            <a:ext cx="4497600" cy="2124000"/>
            <a:chOff x="4534829" y="1904999"/>
            <a:chExt cx="4497600" cy="2124000"/>
          </a:xfrm>
        </p:grpSpPr>
        <p:sp>
          <p:nvSpPr>
            <p:cNvPr id="239" name="Google Shape;239;g2a30dd7cc5a_0_8"/>
            <p:cNvSpPr txBox="1"/>
            <p:nvPr/>
          </p:nvSpPr>
          <p:spPr>
            <a:xfrm>
              <a:off x="4534829" y="1904999"/>
              <a:ext cx="4497600" cy="212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lang="en-US" sz="6600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24</a:t>
              </a:r>
              <a:r>
                <a:rPr b="0" i="0" lang="en-US" sz="6600" u="none" cap="none" strike="noStrike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     </a:t>
              </a:r>
              <a:r>
                <a:rPr lang="en-US" sz="6600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80</a:t>
              </a:r>
              <a:endParaRPr b="0" i="0" sz="6600" u="none" cap="none" strike="noStrike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12      </a:t>
              </a:r>
              <a:r>
                <a:rPr lang="en-US" sz="6600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10</a:t>
              </a:r>
              <a:r>
                <a:rPr b="0" i="0" lang="en-US" sz="6600" u="none" cap="none" strike="noStrike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66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240" name="Google Shape;240;g2a30dd7cc5a_0_8"/>
            <p:cNvCxnSpPr/>
            <p:nvPr/>
          </p:nvCxnSpPr>
          <p:spPr>
            <a:xfrm flipH="1" rot="10800000">
              <a:off x="4534838" y="2964143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1" name="Google Shape;241;g2a30dd7cc5a_0_8"/>
            <p:cNvCxnSpPr/>
            <p:nvPr/>
          </p:nvCxnSpPr>
          <p:spPr>
            <a:xfrm flipH="1" rot="10800000">
              <a:off x="6941223" y="2964147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42" name="Google Shape;242;g2a30dd7cc5a_0_8"/>
            <p:cNvSpPr/>
            <p:nvPr/>
          </p:nvSpPr>
          <p:spPr>
            <a:xfrm>
              <a:off x="5972339" y="2762552"/>
              <a:ext cx="613200" cy="408900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243" name="Google Shape;243;g2a30dd7cc5a_0_8"/>
          <p:cNvGrpSpPr/>
          <p:nvPr/>
        </p:nvGrpSpPr>
        <p:grpSpPr>
          <a:xfrm>
            <a:off x="975875" y="76200"/>
            <a:ext cx="3147876" cy="3140100"/>
            <a:chOff x="4228522" y="1905001"/>
            <a:chExt cx="3147876" cy="3140100"/>
          </a:xfrm>
        </p:grpSpPr>
        <p:cxnSp>
          <p:nvCxnSpPr>
            <p:cNvPr id="244" name="Google Shape;244;g2a30dd7cc5a_0_8"/>
            <p:cNvCxnSpPr/>
            <p:nvPr/>
          </p:nvCxnSpPr>
          <p:spPr>
            <a:xfrm flipH="1" rot="10800000">
              <a:off x="4315788" y="2965568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5" name="Google Shape;245;g2a30dd7cc5a_0_8"/>
            <p:cNvCxnSpPr/>
            <p:nvPr/>
          </p:nvCxnSpPr>
          <p:spPr>
            <a:xfrm flipH="1" rot="10800000">
              <a:off x="6294598" y="2962647"/>
              <a:ext cx="1081800" cy="5700"/>
            </a:xfrm>
            <a:prstGeom prst="straightConnector1">
              <a:avLst/>
            </a:prstGeom>
            <a:noFill/>
            <a:ln cap="flat" cmpd="sng" w="571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46" name="Google Shape;246;g2a30dd7cc5a_0_8"/>
            <p:cNvSpPr/>
            <p:nvPr/>
          </p:nvSpPr>
          <p:spPr>
            <a:xfrm>
              <a:off x="5499939" y="2757802"/>
              <a:ext cx="613200" cy="408900"/>
            </a:xfrm>
            <a:prstGeom prst="mathEqual">
              <a:avLst>
                <a:gd fmla="val 23520" name="adj1"/>
                <a:gd fmla="val 11760" name="adj2"/>
              </a:avLst>
            </a:prstGeom>
            <a:solidFill>
              <a:srgbClr val="7F7F7F"/>
            </a:solidFill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247" name="Google Shape;247;g2a30dd7cc5a_0_8"/>
            <p:cNvSpPr txBox="1"/>
            <p:nvPr/>
          </p:nvSpPr>
          <p:spPr>
            <a:xfrm>
              <a:off x="4228522" y="1905001"/>
              <a:ext cx="1967700" cy="31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0" i="0" lang="en-US" sz="6600" u="none" cap="none" strike="noStrike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10    </a:t>
              </a:r>
              <a:endParaRPr b="0" i="0" sz="6500" u="none" cap="none" strike="noStrike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lang="en-US" sz="6600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 </a:t>
              </a:r>
              <a:r>
                <a:rPr b="0" i="0" lang="en-US" sz="6600" u="none" cap="none" strike="noStrike">
                  <a:solidFill>
                    <a:srgbClr val="7F7F7F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5     </a:t>
              </a:r>
              <a:r>
                <a:rPr b="0" i="0" lang="en-US" sz="6600" u="none" cap="none" strike="noStrike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 </a:t>
              </a:r>
              <a:endParaRPr b="0" i="0" sz="6600" u="none" cap="none" strike="noStrike">
                <a:solidFill>
                  <a:srgbClr val="FF9B22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cxnSp>
        <p:nvCxnSpPr>
          <p:cNvPr id="248" name="Google Shape;248;g2a30dd7cc5a_0_8"/>
          <p:cNvCxnSpPr/>
          <p:nvPr/>
        </p:nvCxnSpPr>
        <p:spPr>
          <a:xfrm flipH="1">
            <a:off x="-58775" y="2369938"/>
            <a:ext cx="12552900" cy="25200"/>
          </a:xfrm>
          <a:prstGeom prst="straightConnector1">
            <a:avLst/>
          </a:prstGeom>
          <a:noFill/>
          <a:ln cap="flat" cmpd="sng" w="57150">
            <a:solidFill>
              <a:srgbClr val="2CC3B4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249" name="Google Shape;249;g2a30dd7cc5a_0_8"/>
          <p:cNvCxnSpPr/>
          <p:nvPr/>
        </p:nvCxnSpPr>
        <p:spPr>
          <a:xfrm flipH="1">
            <a:off x="-58775" y="4384475"/>
            <a:ext cx="12552900" cy="25200"/>
          </a:xfrm>
          <a:prstGeom prst="straightConnector1">
            <a:avLst/>
          </a:prstGeom>
          <a:noFill/>
          <a:ln cap="flat" cmpd="sng" w="57150">
            <a:solidFill>
              <a:srgbClr val="2CC3B4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50" name="Google Shape;250;g2a30dd7cc5a_0_8"/>
          <p:cNvSpPr txBox="1"/>
          <p:nvPr/>
        </p:nvSpPr>
        <p:spPr>
          <a:xfrm>
            <a:off x="138300" y="2921675"/>
            <a:ext cx="5961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1" lang="en-US" sz="6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4,9</a:t>
            </a:r>
            <a:r>
              <a:rPr b="1" i="0" lang="en-US" sz="61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1" lang="en-US" sz="6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0,7</a:t>
            </a:r>
            <a:r>
              <a:rPr b="1" i="0" lang="en-US" sz="61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= 21</a:t>
            </a:r>
            <a:r>
              <a:rPr b="1" lang="en-US" sz="6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:7</a:t>
            </a: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2a30dd7cc5a_0_8"/>
          <p:cNvSpPr txBox="1"/>
          <p:nvPr/>
        </p:nvSpPr>
        <p:spPr>
          <a:xfrm>
            <a:off x="6177750" y="2859450"/>
            <a:ext cx="60438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1</a:t>
            </a:r>
            <a:r>
              <a:rPr b="1" lang="en-US" sz="68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: </a:t>
            </a:r>
            <a:r>
              <a:rPr b="1" lang="en-US" sz="68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3</a:t>
            </a: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= 9 : </a:t>
            </a:r>
            <a:r>
              <a:rPr b="1" lang="en-US" sz="68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3</a:t>
            </a: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6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2a30dd7cc5a_0_8"/>
          <p:cNvSpPr txBox="1"/>
          <p:nvPr/>
        </p:nvSpPr>
        <p:spPr>
          <a:xfrm>
            <a:off x="138300" y="5079650"/>
            <a:ext cx="5961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1" lang="en-US" sz="65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48</a:t>
            </a:r>
            <a:r>
              <a:rPr b="1" i="0" lang="en-US" sz="65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1" lang="en-US" sz="65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12</a:t>
            </a:r>
            <a:r>
              <a:rPr b="1" i="0" lang="en-US" sz="65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= </a:t>
            </a:r>
            <a:r>
              <a:rPr b="1" lang="en-US" sz="65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92</a:t>
            </a:r>
            <a:r>
              <a:rPr b="1" i="0" lang="en-US" sz="65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:23</a:t>
            </a:r>
            <a:r>
              <a:rPr b="1" i="0" lang="en-US" sz="68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g2a30dd7cc5a_0_8"/>
          <p:cNvSpPr txBox="1"/>
          <p:nvPr/>
        </p:nvSpPr>
        <p:spPr>
          <a:xfrm>
            <a:off x="6367200" y="5102750"/>
            <a:ext cx="59610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1" i="0" lang="en-US" sz="6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84:</a:t>
            </a:r>
            <a:r>
              <a:rPr b="1" lang="en-US" sz="62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r>
            <a:r>
              <a:rPr b="1" i="0" lang="en-US" sz="6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= </a:t>
            </a:r>
            <a:r>
              <a:rPr b="1" lang="en-US" sz="62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150</a:t>
            </a:r>
            <a:r>
              <a:rPr b="1" i="0" lang="en-US" sz="62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:15</a:t>
            </a:r>
            <a:r>
              <a:rPr b="1" i="0" lang="en-US" sz="6500" u="none" cap="none" strike="noStrik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2a30dd7cc5a_0_8"/>
          <p:cNvSpPr txBox="1"/>
          <p:nvPr/>
        </p:nvSpPr>
        <p:spPr>
          <a:xfrm>
            <a:off x="3046575" y="0"/>
            <a:ext cx="11625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20</a:t>
            </a:r>
            <a:endParaRPr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55" name="Google Shape;255;g2a30dd7cc5a_0_8"/>
          <p:cNvSpPr txBox="1"/>
          <p:nvPr/>
        </p:nvSpPr>
        <p:spPr>
          <a:xfrm>
            <a:off x="3046575" y="1086225"/>
            <a:ext cx="11625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1</a:t>
            </a:r>
            <a:r>
              <a:rPr lang="en-US" sz="66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endParaRPr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" name="Google Shape;260;g2a38b0e643b_0_50"/>
          <p:cNvGraphicFramePr/>
          <p:nvPr/>
        </p:nvGraphicFramePr>
        <p:xfrm>
          <a:off x="343829" y="39029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{881DA960-4C94-475F-A34B-69F19CD2FB2B}</a:tableStyleId>
              </a:tblPr>
              <a:tblGrid>
                <a:gridCol w="2276350"/>
                <a:gridCol w="2276350"/>
                <a:gridCol w="2276350"/>
                <a:gridCol w="2276350"/>
                <a:gridCol w="2471850"/>
              </a:tblGrid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20 : 5  = 16 : 4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0,7      5</a:t>
                      </a:r>
                      <a:endParaRPr sz="2000" u="none" cap="none" strike="noStrike">
                        <a:solidFill>
                          <a:srgbClr val="595959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14     100  </a:t>
                      </a: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          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3,6 : 9 = 1,2 : 3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venir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a       c</a:t>
                      </a:r>
                      <a:endParaRPr sz="2000">
                        <a:solidFill>
                          <a:srgbClr val="595959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venir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b       d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Крайние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Средние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Произведение средних членов пропорции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Произведение крайних членов пропорции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cxnSp>
        <p:nvCxnSpPr>
          <p:cNvPr id="261" name="Google Shape;261;g2a38b0e643b_0_50"/>
          <p:cNvCxnSpPr/>
          <p:nvPr/>
        </p:nvCxnSpPr>
        <p:spPr>
          <a:xfrm flipH="1">
            <a:off x="547140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g2a38b0e643b_0_50"/>
          <p:cNvCxnSpPr/>
          <p:nvPr/>
        </p:nvCxnSpPr>
        <p:spPr>
          <a:xfrm flipH="1">
            <a:off x="615710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g2a38b0e643b_0_50"/>
          <p:cNvSpPr/>
          <p:nvPr/>
        </p:nvSpPr>
        <p:spPr>
          <a:xfrm>
            <a:off x="5909500" y="677300"/>
            <a:ext cx="172200" cy="170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59595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264" name="Google Shape;264;g2a38b0e643b_0_50"/>
          <p:cNvCxnSpPr/>
          <p:nvPr/>
        </p:nvCxnSpPr>
        <p:spPr>
          <a:xfrm flipH="1">
            <a:off x="10187500" y="7680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g2a38b0e643b_0_50"/>
          <p:cNvCxnSpPr/>
          <p:nvPr/>
        </p:nvCxnSpPr>
        <p:spPr>
          <a:xfrm flipH="1">
            <a:off x="1088385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6" name="Google Shape;266;g2a38b0e643b_0_50"/>
          <p:cNvSpPr/>
          <p:nvPr/>
        </p:nvSpPr>
        <p:spPr>
          <a:xfrm>
            <a:off x="10630925" y="677300"/>
            <a:ext cx="172200" cy="170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59595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" name="Google Shape;271;p6"/>
          <p:cNvGraphicFramePr/>
          <p:nvPr/>
        </p:nvGraphicFramePr>
        <p:xfrm>
          <a:off x="343829" y="39029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{881DA960-4C94-475F-A34B-69F19CD2FB2B}</a:tableStyleId>
              </a:tblPr>
              <a:tblGrid>
                <a:gridCol w="2276350"/>
                <a:gridCol w="2276350"/>
                <a:gridCol w="2276350"/>
                <a:gridCol w="2276350"/>
                <a:gridCol w="2471850"/>
              </a:tblGrid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20 : 5  = 16 : 4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0,7      5</a:t>
                      </a:r>
                      <a:endParaRPr sz="2000" u="none" cap="none" strike="noStrike">
                        <a:solidFill>
                          <a:srgbClr val="595959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14     100  </a:t>
                      </a: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          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4A7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3,6 : 9 = 1,2 : 3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venir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a       c</a:t>
                      </a:r>
                      <a:endParaRPr sz="2000">
                        <a:solidFill>
                          <a:srgbClr val="595959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venir"/>
                        <a:buNone/>
                      </a:pPr>
                      <a:r>
                        <a:rPr lang="en-US" sz="2000">
                          <a:solidFill>
                            <a:srgbClr val="595959"/>
                          </a:solidFill>
                        </a:rPr>
                        <a:t>           </a:t>
                      </a:r>
                      <a:r>
                        <a:rPr lang="en-US" sz="2000" u="none" cap="none" strike="noStrike">
                          <a:solidFill>
                            <a:srgbClr val="595959"/>
                          </a:solidFill>
                        </a:rPr>
                        <a:t>b       d</a:t>
                      </a:r>
                      <a:endParaRPr sz="1400" u="none" cap="none" strike="noStrike">
                        <a:solidFill>
                          <a:srgbClr val="595959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FC5E8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Крайние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20 и 4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0,7 и 100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3,6 и 3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a и d 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Средние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5 и 16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14 и 5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9 и 1,2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b и c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Произведение средних 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80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70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10,8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ad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Произведение крайних</a:t>
                      </a:r>
                      <a:endParaRPr sz="24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80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70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10,8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1" lang="en-US" sz="2200" u="none" cap="none" strike="noStrike">
                          <a:solidFill>
                            <a:srgbClr val="595959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bc</a:t>
                      </a:r>
                      <a:endParaRPr b="1" sz="2200" u="none" cap="none" strike="noStrike">
                        <a:solidFill>
                          <a:srgbClr val="595959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cxnSp>
        <p:nvCxnSpPr>
          <p:cNvPr id="272" name="Google Shape;272;p6"/>
          <p:cNvCxnSpPr/>
          <p:nvPr/>
        </p:nvCxnSpPr>
        <p:spPr>
          <a:xfrm flipH="1">
            <a:off x="547140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6"/>
          <p:cNvCxnSpPr/>
          <p:nvPr/>
        </p:nvCxnSpPr>
        <p:spPr>
          <a:xfrm flipH="1">
            <a:off x="615710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4" name="Google Shape;274;p6"/>
          <p:cNvSpPr/>
          <p:nvPr/>
        </p:nvSpPr>
        <p:spPr>
          <a:xfrm>
            <a:off x="5909500" y="677300"/>
            <a:ext cx="172200" cy="170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59595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275" name="Google Shape;275;p6"/>
          <p:cNvCxnSpPr/>
          <p:nvPr/>
        </p:nvCxnSpPr>
        <p:spPr>
          <a:xfrm flipH="1">
            <a:off x="10187500" y="7680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6"/>
          <p:cNvCxnSpPr/>
          <p:nvPr/>
        </p:nvCxnSpPr>
        <p:spPr>
          <a:xfrm flipH="1">
            <a:off x="10883850" y="757250"/>
            <a:ext cx="362700" cy="1080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7" name="Google Shape;277;p6"/>
          <p:cNvSpPr/>
          <p:nvPr/>
        </p:nvSpPr>
        <p:spPr>
          <a:xfrm>
            <a:off x="10630925" y="677300"/>
            <a:ext cx="172200" cy="1707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59595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78" name="Google Shape;278;p6"/>
          <p:cNvSpPr/>
          <p:nvPr/>
        </p:nvSpPr>
        <p:spPr>
          <a:xfrm>
            <a:off x="260001" y="4084925"/>
            <a:ext cx="2971800" cy="2773200"/>
          </a:xfrm>
          <a:prstGeom prst="ellipse">
            <a:avLst/>
          </a:prstGeom>
          <a:solidFill>
            <a:srgbClr val="FF9B22"/>
          </a:solidFill>
          <a:ln cap="flat" cmpd="sng" w="12700">
            <a:solidFill>
              <a:srgbClr val="FF9B2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5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ОСНОВНОЕ СВОЙСТВО ПРОПОРЦИЙ</a:t>
            </a:r>
            <a:endParaRPr b="1" i="0" sz="25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9" name="Google Shape;279;p6"/>
          <p:cNvSpPr txBox="1"/>
          <p:nvPr/>
        </p:nvSpPr>
        <p:spPr>
          <a:xfrm>
            <a:off x="3962501" y="4317125"/>
            <a:ext cx="76809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595959"/>
                </a:solidFill>
                <a:latin typeface="Trebuchet MS"/>
                <a:ea typeface="Trebuchet MS"/>
                <a:cs typeface="Trebuchet MS"/>
                <a:sym typeface="Trebuchet MS"/>
              </a:rPr>
              <a:t>Если пропорция верна, то произведение крайних членов пропорции равно произведению её средних членов.</a:t>
            </a:r>
            <a:endParaRPr b="0" i="0" sz="1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apesVTI">
  <a:themeElements>
    <a:clrScheme name="Shapes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2023-12-03T13:20:54Z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