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71" r:id="rId9"/>
    <p:sldId id="273" r:id="rId10"/>
    <p:sldId id="274" r:id="rId11"/>
    <p:sldId id="275" r:id="rId12"/>
    <p:sldId id="268" r:id="rId13"/>
    <p:sldId id="272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588" autoAdjust="0"/>
    <p:restoredTop sz="94662" autoAdjust="0"/>
  </p:normalViewPr>
  <p:slideViewPr>
    <p:cSldViewPr>
      <p:cViewPr varScale="1">
        <p:scale>
          <a:sx n="70" d="100"/>
          <a:sy n="70" d="100"/>
        </p:scale>
        <p:origin x="-115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ok.ru/video/246916582063" TargetMode="External"/><Relationship Id="rId7" Type="http://schemas.openxmlformats.org/officeDocument/2006/relationships/image" Target="../media/image38.png"/><Relationship Id="rId2" Type="http://schemas.openxmlformats.org/officeDocument/2006/relationships/hyperlink" Target="https://ok.ru/video/3916529937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ok.ru/video/1768729741999" TargetMode="External"/><Relationship Id="rId5" Type="http://schemas.openxmlformats.org/officeDocument/2006/relationships/hyperlink" Target="https://ok.ru/video/1288418822831" TargetMode="External"/><Relationship Id="rId4" Type="http://schemas.openxmlformats.org/officeDocument/2006/relationships/hyperlink" Target="https://ok.ru/video/640030870191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12" Type="http://schemas.openxmlformats.org/officeDocument/2006/relationships/image" Target="../media/image18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12" Type="http://schemas.openxmlformats.org/officeDocument/2006/relationships/image" Target="../media/image29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11" Type="http://schemas.openxmlformats.org/officeDocument/2006/relationships/image" Target="../media/image28.jpeg"/><Relationship Id="rId5" Type="http://schemas.openxmlformats.org/officeDocument/2006/relationships/image" Target="../media/image22.jpeg"/><Relationship Id="rId10" Type="http://schemas.openxmlformats.org/officeDocument/2006/relationships/image" Target="../media/image27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88640"/>
            <a:ext cx="7772400" cy="1584176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КОНКУРСНАЯ РАБОТА</a:t>
            </a:r>
            <a:br>
              <a:rPr lang="ru-RU" sz="3600" dirty="0" smtClean="0"/>
            </a:br>
            <a:r>
              <a:rPr lang="ru-RU" b="1" dirty="0" smtClean="0"/>
              <a:t>«Школьный </a:t>
            </a:r>
            <a:r>
              <a:rPr lang="ru-RU" b="1" dirty="0"/>
              <a:t>театр "</a:t>
            </a:r>
            <a:r>
              <a:rPr lang="ru-RU" b="1" dirty="0" smtClean="0"/>
              <a:t>М и Р"</a:t>
            </a:r>
            <a:r>
              <a:rPr lang="ru-RU" b="1" dirty="0"/>
              <a:t/>
            </a:r>
            <a:br>
              <a:rPr lang="ru-RU" b="1" dirty="0"/>
            </a:br>
            <a:r>
              <a:rPr lang="ru-RU" dirty="0"/>
              <a:t> (</a:t>
            </a:r>
            <a:r>
              <a:rPr lang="ru-RU" sz="3600" dirty="0"/>
              <a:t>Мы и Родители</a:t>
            </a:r>
            <a:r>
              <a:rPr lang="ru-RU" dirty="0" smtClean="0"/>
              <a:t>)»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71800" y="2276872"/>
            <a:ext cx="5040560" cy="3500221"/>
          </a:xfrm>
        </p:spPr>
        <p:txBody>
          <a:bodyPr>
            <a:noAutofit/>
          </a:bodyPr>
          <a:lstStyle/>
          <a:p>
            <a:r>
              <a:rPr lang="ru-RU" sz="2400" dirty="0" smtClean="0"/>
              <a:t>Номинация:</a:t>
            </a:r>
          </a:p>
          <a:p>
            <a:r>
              <a:rPr lang="ru-RU" sz="2400" b="1" u="sng" dirty="0" smtClean="0"/>
              <a:t>«Роль библиотеки в укреплении семейных ценностей»</a:t>
            </a:r>
          </a:p>
          <a:p>
            <a:r>
              <a:rPr lang="ru-RU" sz="2400" dirty="0" smtClean="0"/>
              <a:t>Семенцова Елена Семеновна</a:t>
            </a:r>
          </a:p>
          <a:p>
            <a:r>
              <a:rPr lang="ru-RU" sz="2400" dirty="0" smtClean="0"/>
              <a:t>педагог – библиотекарь</a:t>
            </a:r>
          </a:p>
          <a:p>
            <a:r>
              <a:rPr lang="ru-RU" sz="2400" dirty="0" smtClean="0"/>
              <a:t>МБОУ Дубровская СОШ №2</a:t>
            </a:r>
          </a:p>
          <a:p>
            <a:r>
              <a:rPr lang="ru-RU" sz="2400" dirty="0" smtClean="0"/>
              <a:t>Дубровский район</a:t>
            </a:r>
          </a:p>
          <a:p>
            <a:r>
              <a:rPr lang="ru-RU" sz="2400" dirty="0" smtClean="0"/>
              <a:t>Брянская область</a:t>
            </a: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2925265"/>
            <a:ext cx="2157413" cy="280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124744"/>
            <a:ext cx="1524000" cy="1420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1927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Сказка «Жар-Птица»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839" y="1600200"/>
            <a:ext cx="6892322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3292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Сказка «Новогодние Чудеса»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580" y="1600200"/>
            <a:ext cx="700684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19490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 algn="l"/>
            <a:r>
              <a:rPr lang="ru-RU" sz="1400" b="1" dirty="0" smtClean="0"/>
              <a:t>Результат</a:t>
            </a:r>
            <a:endParaRPr lang="ru-RU" sz="1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dirty="0" smtClean="0"/>
              <a:t>     </a:t>
            </a:r>
          </a:p>
          <a:p>
            <a:pPr marL="0" indent="0">
              <a:buNone/>
            </a:pPr>
            <a:r>
              <a:rPr lang="ru-RU" sz="1400" dirty="0"/>
              <a:t> </a:t>
            </a:r>
            <a:r>
              <a:rPr lang="ru-RU" sz="1400" dirty="0" smtClean="0"/>
              <a:t>     Внедрение </a:t>
            </a:r>
            <a:r>
              <a:rPr lang="ru-RU" sz="1400" dirty="0"/>
              <a:t>новой  формы  взаимодействия школьной библиотеки  с  родителями – создание школьного театра, позволило достигнуть положительных результатов для всех участников совместной деятельности.</a:t>
            </a:r>
          </a:p>
          <a:p>
            <a:pPr marL="0" indent="0">
              <a:buNone/>
            </a:pPr>
            <a:r>
              <a:rPr lang="ru-RU" sz="1400" dirty="0" smtClean="0"/>
              <a:t>      Дети </a:t>
            </a:r>
            <a:r>
              <a:rPr lang="ru-RU" sz="1400" dirty="0"/>
              <a:t>стали более открытыми, раскрепощенными, эмоциональными и коммуникативными. Повысился уровень выразительности речи, художественного вкуса, памяти, воображения. Дети стали активно демонстрировать новые знания в организованной деятельности и в повседневной жизни.</a:t>
            </a:r>
          </a:p>
          <a:p>
            <a:pPr marL="0" indent="0">
              <a:buNone/>
            </a:pPr>
            <a:r>
              <a:rPr lang="ru-RU" sz="1400" dirty="0"/>
              <a:t>Родители сблизились со своими детьми, установили партнерские отношения с педагогами, стали принимать активное участие в жизни ОУ – стали посещать вместе с детьми досуги, участвовать в праздниках, различных детских и семейных конкурсах и выезжать на них вместе с детьми, а также итоговых концертах в ДК. </a:t>
            </a:r>
          </a:p>
          <a:p>
            <a:pPr marL="0" indent="0">
              <a:buNone/>
            </a:pPr>
            <a:r>
              <a:rPr lang="ru-RU" sz="1400" dirty="0" smtClean="0"/>
              <a:t>      По </a:t>
            </a:r>
            <a:r>
              <a:rPr lang="ru-RU" sz="1400" dirty="0"/>
              <a:t>многочисленным просьбам родителей, детей и педагогов мной уже подготовлен сценарий нового спектакля, который будет называться «Дед </a:t>
            </a:r>
            <a:r>
              <a:rPr lang="ru-RU" sz="1400" dirty="0" smtClean="0"/>
              <a:t>Мороз </a:t>
            </a:r>
            <a:r>
              <a:rPr lang="ru-RU" sz="1400" dirty="0"/>
              <a:t>и машина времени</a:t>
            </a:r>
            <a:r>
              <a:rPr lang="ru-RU" sz="1400" dirty="0" smtClean="0"/>
              <a:t>».</a:t>
            </a:r>
          </a:p>
          <a:p>
            <a:pPr marL="0" indent="0">
              <a:buNone/>
            </a:pPr>
            <a:endParaRPr lang="ru-RU" sz="1400" dirty="0" smtClean="0"/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r>
              <a:rPr lang="ru-RU" sz="1400" b="1" dirty="0" smtClean="0"/>
              <a:t>Итог</a:t>
            </a:r>
          </a:p>
          <a:p>
            <a:pPr marL="0" indent="0">
              <a:buNone/>
            </a:pPr>
            <a:r>
              <a:rPr lang="ru-RU" sz="1400" dirty="0" smtClean="0"/>
              <a:t>      Можно </a:t>
            </a:r>
            <a:r>
              <a:rPr lang="ru-RU" sz="1400" dirty="0"/>
              <a:t>отметить положительные направления во взаимодействии ОУ и семьи:</a:t>
            </a:r>
          </a:p>
          <a:p>
            <a:pPr marL="0" indent="0" algn="just">
              <a:buNone/>
            </a:pPr>
            <a:r>
              <a:rPr lang="ru-RU" sz="1400" dirty="0" smtClean="0"/>
              <a:t>1. Создана </a:t>
            </a:r>
            <a:r>
              <a:rPr lang="ru-RU" sz="1400" dirty="0"/>
              <a:t>единая воспитывающая среда, важная для ребенка и родителей.</a:t>
            </a:r>
          </a:p>
          <a:p>
            <a:pPr marL="0" indent="0" algn="just">
              <a:buNone/>
            </a:pPr>
            <a:r>
              <a:rPr lang="ru-RU" sz="1400" dirty="0" smtClean="0"/>
              <a:t>2. Родители </a:t>
            </a:r>
            <a:r>
              <a:rPr lang="ru-RU" sz="1400" dirty="0"/>
              <a:t>участвуют в жизни школы, с большим удовольствием посещают все мероприятия. </a:t>
            </a:r>
          </a:p>
          <a:p>
            <a:pPr marL="0" indent="0" algn="just">
              <a:buNone/>
            </a:pPr>
            <a:r>
              <a:rPr lang="ru-RU" sz="1400" dirty="0" smtClean="0"/>
              <a:t>3. Родители </a:t>
            </a:r>
            <a:r>
              <a:rPr lang="ru-RU" sz="1400" dirty="0"/>
              <a:t>принимают рекомендации специалистов и стараются претворять их в жизнь.</a:t>
            </a:r>
          </a:p>
          <a:p>
            <a:pPr marL="0" indent="0" algn="just">
              <a:buNone/>
            </a:pPr>
            <a:r>
              <a:rPr lang="ru-RU" sz="1400" dirty="0" smtClean="0"/>
              <a:t>4. Работа </a:t>
            </a:r>
            <a:r>
              <a:rPr lang="ru-RU" sz="1400" dirty="0"/>
              <a:t>педагога-библиотекаря с родителями носит ярко выраженный характер сотрудничества.</a:t>
            </a:r>
          </a:p>
          <a:p>
            <a:pPr marL="0" indent="0" algn="just">
              <a:buNone/>
            </a:pPr>
            <a:r>
              <a:rPr lang="ru-RU" sz="1400" dirty="0" smtClean="0"/>
              <a:t>5. Основой </a:t>
            </a:r>
            <a:r>
              <a:rPr lang="ru-RU" sz="1400" dirty="0"/>
              <a:t>деятельности нашего школьного тетра является добровольность.</a:t>
            </a:r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27535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r>
              <a:rPr lang="ru-RU" sz="2000" dirty="0" smtClean="0"/>
              <a:t>Дипломы и грамоты</a:t>
            </a:r>
            <a:endParaRPr lang="ru-RU" sz="2000" dirty="0"/>
          </a:p>
        </p:txBody>
      </p:sp>
      <p:pic>
        <p:nvPicPr>
          <p:cNvPr id="2050" name="Picture 2" descr="C:\Users\ЕЛЕНА\Desktop\общ.призн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80728"/>
            <a:ext cx="2291054" cy="3239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ЕЛЕНА\Desktop\дипломлауреата-_1_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6564" y="1340768"/>
            <a:ext cx="2190941" cy="3456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ЕЛЕНА\Desktop\Диплом-3-место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988840"/>
            <a:ext cx="2016224" cy="3476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ЕЛЕНА\Desktop\диплом-победителя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564904"/>
            <a:ext cx="2448272" cy="3648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3547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algn="l"/>
            <a:r>
              <a:rPr lang="ru-RU" sz="1400" dirty="0"/>
              <a:t>Используемая литература и ссылки для просмотра наших спектаклей: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472608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sz="1400" dirty="0" smtClean="0"/>
          </a:p>
          <a:p>
            <a:pPr marL="0" indent="0" algn="just">
              <a:buNone/>
            </a:pPr>
            <a:endParaRPr lang="ru-RU" sz="1400" dirty="0"/>
          </a:p>
          <a:p>
            <a:pPr marL="0" indent="0" algn="just">
              <a:buNone/>
            </a:pPr>
            <a:r>
              <a:rPr lang="ru-RU" sz="1400" dirty="0" smtClean="0"/>
              <a:t>1. Год </a:t>
            </a:r>
            <a:r>
              <a:rPr lang="ru-RU" sz="1400" dirty="0"/>
              <a:t>семьи: роль и место культурно-досуговых учреждений в укреплении традиционных семейных ценностей: сборник/сост. </a:t>
            </a:r>
            <a:r>
              <a:rPr lang="ru-RU" sz="1400" dirty="0" err="1"/>
              <a:t>Ю.В.Скуратова</a:t>
            </a:r>
            <a:r>
              <a:rPr lang="ru-RU" sz="1400" dirty="0"/>
              <a:t>. – Белгород: ГБУК«БГЦНТ.–2024.–18с.– Текст: непосредственный.</a:t>
            </a:r>
          </a:p>
          <a:p>
            <a:pPr marL="0" indent="0" algn="just">
              <a:buNone/>
            </a:pPr>
            <a:r>
              <a:rPr lang="ru-RU" sz="1400" dirty="0" smtClean="0"/>
              <a:t>2. </a:t>
            </a:r>
            <a:r>
              <a:rPr lang="ru-RU" sz="1400" dirty="0" err="1" smtClean="0"/>
              <a:t>М.П.Стуль</a:t>
            </a:r>
            <a:r>
              <a:rPr lang="ru-RU" sz="1400" dirty="0" smtClean="0"/>
              <a:t> </a:t>
            </a:r>
            <a:r>
              <a:rPr lang="ru-RU" sz="1400" dirty="0"/>
              <a:t>«Воспитание искусством: в театр всей семьей»,Челябинск,1986г.</a:t>
            </a:r>
          </a:p>
          <a:p>
            <a:pPr marL="0" indent="0" algn="just">
              <a:buNone/>
            </a:pPr>
            <a:r>
              <a:rPr lang="ru-RU" sz="1400" dirty="0" smtClean="0"/>
              <a:t>3. Библиотека</a:t>
            </a:r>
            <a:r>
              <a:rPr lang="ru-RU" sz="1400" dirty="0"/>
              <a:t>. Семья. Чтение: опыт работы библиотек по формированию духовной культуры семьи, сохранению семейных традиций: [сб. ст. по итогам смотра-конкурса «Библиотека года – 2014»] / </a:t>
            </a:r>
            <a:r>
              <a:rPr lang="ru-RU" sz="1400" dirty="0" err="1"/>
              <a:t>Новосиб</a:t>
            </a:r>
            <a:r>
              <a:rPr lang="ru-RU" sz="1400" dirty="0"/>
              <a:t>. гос. обл. науч. б-ка ; сост.: Л. А. Бой-ко, Н. И. </a:t>
            </a:r>
            <a:r>
              <a:rPr lang="ru-RU" sz="1400" dirty="0" err="1"/>
              <a:t>Поночевная</a:t>
            </a:r>
            <a:r>
              <a:rPr lang="ru-RU" sz="1400" dirty="0"/>
              <a:t> ; ред. Н. П. Носова ; отв. за </a:t>
            </a:r>
            <a:r>
              <a:rPr lang="ru-RU" sz="1400" dirty="0" err="1"/>
              <a:t>вып</a:t>
            </a:r>
            <a:r>
              <a:rPr lang="ru-RU" sz="1400" dirty="0"/>
              <a:t>. С. А. Тарасова. Новосибирск,2014.–91 с.</a:t>
            </a:r>
          </a:p>
          <a:p>
            <a:pPr marL="0" indent="0" algn="just">
              <a:buNone/>
            </a:pPr>
            <a:r>
              <a:rPr lang="ru-RU" sz="1400" dirty="0"/>
              <a:t>4</a:t>
            </a:r>
            <a:r>
              <a:rPr lang="ru-RU" sz="1400" dirty="0" smtClean="0"/>
              <a:t>. Сказка «Злополучная кочерга» - </a:t>
            </a:r>
            <a:r>
              <a:rPr lang="en-US" sz="1400" dirty="0">
                <a:hlinkClick r:id="rId2"/>
              </a:rPr>
              <a:t>https://</a:t>
            </a:r>
            <a:r>
              <a:rPr lang="en-US" sz="1400" dirty="0" smtClean="0">
                <a:hlinkClick r:id="rId2"/>
              </a:rPr>
              <a:t>ok.ru/video/39165299375</a:t>
            </a:r>
            <a:endParaRPr lang="ru-RU" sz="1400" dirty="0" smtClean="0"/>
          </a:p>
          <a:p>
            <a:pPr marL="0" indent="0" algn="just">
              <a:buNone/>
            </a:pPr>
            <a:r>
              <a:rPr lang="ru-RU" sz="1400" dirty="0" smtClean="0"/>
              <a:t>5. Сказка «Жар – Птица» - </a:t>
            </a:r>
            <a:r>
              <a:rPr lang="en-US" sz="1400" dirty="0">
                <a:hlinkClick r:id="rId3"/>
              </a:rPr>
              <a:t>https://</a:t>
            </a:r>
            <a:r>
              <a:rPr lang="en-US" sz="1400" dirty="0" smtClean="0">
                <a:hlinkClick r:id="rId3"/>
              </a:rPr>
              <a:t>ok.ru/video/246916582063</a:t>
            </a:r>
            <a:endParaRPr lang="ru-RU" sz="1400" dirty="0" smtClean="0"/>
          </a:p>
          <a:p>
            <a:pPr marL="0" indent="0" algn="just">
              <a:buNone/>
            </a:pPr>
            <a:r>
              <a:rPr lang="ru-RU" sz="1400" dirty="0" smtClean="0"/>
              <a:t>6. Сказка «Операция </a:t>
            </a:r>
            <a:r>
              <a:rPr lang="ru-RU" sz="1400" dirty="0"/>
              <a:t>«Ё» или Новогодние приключения</a:t>
            </a:r>
            <a:r>
              <a:rPr lang="ru-RU" sz="1400" dirty="0" smtClean="0"/>
              <a:t>» - </a:t>
            </a:r>
            <a:r>
              <a:rPr lang="en-US" sz="1400" dirty="0">
                <a:hlinkClick r:id="rId4"/>
              </a:rPr>
              <a:t>https://</a:t>
            </a:r>
            <a:r>
              <a:rPr lang="en-US" sz="1400" dirty="0" smtClean="0">
                <a:hlinkClick r:id="rId4"/>
              </a:rPr>
              <a:t>ok.ru/video/640030870191</a:t>
            </a:r>
            <a:endParaRPr lang="ru-RU" sz="1400" dirty="0" smtClean="0"/>
          </a:p>
          <a:p>
            <a:pPr marL="0" indent="0" algn="just">
              <a:buNone/>
            </a:pPr>
            <a:r>
              <a:rPr lang="ru-RU" sz="1400" dirty="0"/>
              <a:t>7. «Новогодний переполох в тридевятом царстве</a:t>
            </a:r>
            <a:r>
              <a:rPr lang="ru-RU" sz="1400" dirty="0" smtClean="0"/>
              <a:t>» - </a:t>
            </a:r>
            <a:r>
              <a:rPr lang="en-US" sz="1400" dirty="0">
                <a:hlinkClick r:id="rId5"/>
              </a:rPr>
              <a:t>https://</a:t>
            </a:r>
            <a:r>
              <a:rPr lang="en-US" sz="1400" dirty="0" smtClean="0">
                <a:hlinkClick r:id="rId5"/>
              </a:rPr>
              <a:t>ok.ru/video/1288418822831</a:t>
            </a:r>
            <a:endParaRPr lang="ru-RU" sz="1400" dirty="0" smtClean="0"/>
          </a:p>
          <a:p>
            <a:pPr marL="0" indent="0" algn="just">
              <a:buNone/>
            </a:pPr>
            <a:r>
              <a:rPr lang="ru-RU" sz="1400" dirty="0"/>
              <a:t>8. «Новогодние чудеса» </a:t>
            </a:r>
            <a:r>
              <a:rPr lang="ru-RU" sz="1400" dirty="0" smtClean="0"/>
              <a:t> - </a:t>
            </a:r>
            <a:r>
              <a:rPr lang="en-US" sz="1400" dirty="0" smtClean="0">
                <a:hlinkClick r:id="rId6"/>
              </a:rPr>
              <a:t>https</a:t>
            </a:r>
            <a:r>
              <a:rPr lang="en-US" sz="1400" dirty="0">
                <a:hlinkClick r:id="rId6"/>
              </a:rPr>
              <a:t>://</a:t>
            </a:r>
            <a:r>
              <a:rPr lang="en-US" sz="1400" dirty="0" smtClean="0">
                <a:hlinkClick r:id="rId6"/>
              </a:rPr>
              <a:t>ok.ru/video/1768729741999</a:t>
            </a:r>
            <a:endParaRPr lang="ru-RU" sz="1400" dirty="0"/>
          </a:p>
          <a:p>
            <a:pPr marL="0" indent="0" algn="just">
              <a:buNone/>
            </a:pPr>
            <a:endParaRPr lang="ru-RU" sz="1400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098" name="Picture 2" descr="C:\Users\ЕЛЕНА\Desktop\Новая папка\театр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509120"/>
            <a:ext cx="1619250" cy="161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8554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104456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1400" dirty="0"/>
              <a:t> </a:t>
            </a:r>
            <a:r>
              <a:rPr lang="ru-RU" sz="1400" dirty="0" smtClean="0"/>
              <a:t>              2024 </a:t>
            </a:r>
            <a:r>
              <a:rPr lang="ru-RU" sz="1400" dirty="0"/>
              <a:t>год объявлен в России Годом семьи. Соответствующий приказ подписал президент России </a:t>
            </a:r>
            <a:r>
              <a:rPr lang="ru-RU" sz="1400" dirty="0" smtClean="0"/>
              <a:t>              </a:t>
            </a:r>
          </a:p>
          <a:p>
            <a:pPr marL="0" indent="0">
              <a:buNone/>
            </a:pPr>
            <a:r>
              <a:rPr lang="ru-RU" sz="1400" dirty="0"/>
              <a:t> </a:t>
            </a:r>
            <a:r>
              <a:rPr lang="ru-RU" sz="1400" dirty="0" smtClean="0"/>
              <a:t>        Владимир </a:t>
            </a:r>
            <a:r>
              <a:rPr lang="ru-RU" sz="1400" dirty="0"/>
              <a:t>Путин.</a:t>
            </a:r>
          </a:p>
          <a:p>
            <a:pPr marL="0" indent="0">
              <a:buNone/>
            </a:pPr>
            <a:r>
              <a:rPr lang="ru-RU" sz="1400" dirty="0" smtClean="0"/>
              <a:t>               Крепкая </a:t>
            </a:r>
            <a:r>
              <a:rPr lang="ru-RU" sz="1400" dirty="0"/>
              <a:t>и дружная семья является одной из главных ценностей для российского общества. </a:t>
            </a:r>
          </a:p>
          <a:p>
            <a:pPr marL="0" indent="0">
              <a:buNone/>
            </a:pPr>
            <a:r>
              <a:rPr lang="ru-RU" sz="1400" dirty="0" smtClean="0"/>
              <a:t>               Государственная </a:t>
            </a:r>
            <a:r>
              <a:rPr lang="ru-RU" sz="1400" dirty="0"/>
              <a:t>политика направлена на создание благоприятных условий для развития </a:t>
            </a:r>
            <a:r>
              <a:rPr lang="ru-RU" sz="1400" dirty="0" smtClean="0"/>
              <a:t>     </a:t>
            </a:r>
          </a:p>
          <a:p>
            <a:pPr marL="0" indent="0">
              <a:buNone/>
            </a:pPr>
            <a:r>
              <a:rPr lang="ru-RU" sz="1400" dirty="0"/>
              <a:t> </a:t>
            </a:r>
            <a:r>
              <a:rPr lang="ru-RU" sz="1400" dirty="0" smtClean="0"/>
              <a:t>        семейных </a:t>
            </a:r>
            <a:r>
              <a:rPr lang="ru-RU" sz="1400" dirty="0"/>
              <a:t>ценностей и укрепления института семьи.</a:t>
            </a:r>
          </a:p>
          <a:p>
            <a:pPr marL="0" indent="0">
              <a:buNone/>
            </a:pPr>
            <a:r>
              <a:rPr lang="ru-RU" sz="1400" dirty="0" smtClean="0"/>
              <a:t>              Школьная </a:t>
            </a:r>
            <a:r>
              <a:rPr lang="ru-RU" sz="1400" dirty="0"/>
              <a:t>библиотека играет важную роль в формировании мировоззрения у подрастающего </a:t>
            </a:r>
            <a:endParaRPr lang="ru-RU" sz="1400" dirty="0" smtClean="0"/>
          </a:p>
          <a:p>
            <a:pPr marL="0" indent="0">
              <a:buNone/>
            </a:pPr>
            <a:r>
              <a:rPr lang="ru-RU" sz="1400" dirty="0"/>
              <a:t> </a:t>
            </a:r>
            <a:r>
              <a:rPr lang="ru-RU" sz="1400" dirty="0" smtClean="0"/>
              <a:t>        поколения</a:t>
            </a:r>
            <a:r>
              <a:rPr lang="ru-RU" sz="1400" dirty="0"/>
              <a:t>. Одной из ключевых направлений работы педагога-библиотекаря является активное </a:t>
            </a:r>
            <a:r>
              <a:rPr lang="ru-RU" sz="1400" dirty="0" smtClean="0"/>
              <a:t>   </a:t>
            </a:r>
          </a:p>
          <a:p>
            <a:pPr marL="0" indent="0">
              <a:buNone/>
            </a:pPr>
            <a:r>
              <a:rPr lang="ru-RU" sz="1400" dirty="0"/>
              <a:t> </a:t>
            </a:r>
            <a:r>
              <a:rPr lang="ru-RU" sz="1400" dirty="0" smtClean="0"/>
              <a:t>        продвижение </a:t>
            </a:r>
            <a:r>
              <a:rPr lang="ru-RU" sz="1400" dirty="0"/>
              <a:t>темы семьи, семейных традиций и устоев.  Мною реализуется большое количество </a:t>
            </a:r>
            <a:endParaRPr lang="ru-RU" sz="1400" dirty="0" smtClean="0"/>
          </a:p>
          <a:p>
            <a:pPr marL="0" indent="0">
              <a:buNone/>
            </a:pPr>
            <a:r>
              <a:rPr lang="ru-RU" sz="1400" dirty="0"/>
              <a:t> </a:t>
            </a:r>
            <a:r>
              <a:rPr lang="ru-RU" sz="1400" dirty="0" smtClean="0"/>
              <a:t>        самых </a:t>
            </a:r>
            <a:r>
              <a:rPr lang="ru-RU" sz="1400" dirty="0"/>
              <a:t>разнообразных мероприятий и проектов, направленных на популяризацию семейных </a:t>
            </a:r>
            <a:endParaRPr lang="ru-RU" sz="1400" dirty="0" smtClean="0"/>
          </a:p>
          <a:p>
            <a:pPr marL="0" indent="0">
              <a:buNone/>
            </a:pPr>
            <a:r>
              <a:rPr lang="ru-RU" sz="1400" dirty="0"/>
              <a:t> </a:t>
            </a:r>
            <a:r>
              <a:rPr lang="ru-RU" sz="1400" dirty="0" smtClean="0"/>
              <a:t>        ценностей </a:t>
            </a:r>
            <a:r>
              <a:rPr lang="ru-RU" sz="1400" dirty="0"/>
              <a:t>среди школьников.</a:t>
            </a:r>
          </a:p>
          <a:p>
            <a:pPr marL="0" indent="0">
              <a:buNone/>
            </a:pPr>
            <a:r>
              <a:rPr lang="ru-RU" sz="1400" dirty="0" smtClean="0"/>
              <a:t>               В </a:t>
            </a:r>
            <a:r>
              <a:rPr lang="ru-RU" sz="1400" dirty="0"/>
              <a:t>нашей школьной библиотеке регулярно оформляются книжные выставки, где собраны книги о </a:t>
            </a:r>
            <a:endParaRPr lang="ru-RU" sz="1400" dirty="0" smtClean="0"/>
          </a:p>
          <a:p>
            <a:pPr marL="0" indent="0">
              <a:buNone/>
            </a:pPr>
            <a:r>
              <a:rPr lang="ru-RU" sz="1400" dirty="0"/>
              <a:t> </a:t>
            </a:r>
            <a:r>
              <a:rPr lang="ru-RU" sz="1400" dirty="0" smtClean="0"/>
              <a:t>        семье </a:t>
            </a:r>
            <a:r>
              <a:rPr lang="ru-RU" sz="1400" dirty="0"/>
              <a:t>и взаимоотношениях между родителями и детьми. Читая такие книги,  дети узнают о </a:t>
            </a:r>
            <a:endParaRPr lang="ru-RU" sz="1400" dirty="0" smtClean="0"/>
          </a:p>
          <a:p>
            <a:pPr marL="0" indent="0">
              <a:buNone/>
            </a:pPr>
            <a:r>
              <a:rPr lang="ru-RU" sz="1400" dirty="0"/>
              <a:t> </a:t>
            </a:r>
            <a:r>
              <a:rPr lang="ru-RU" sz="1400" dirty="0" smtClean="0"/>
              <a:t>        различных </a:t>
            </a:r>
            <a:r>
              <a:rPr lang="ru-RU" sz="1400" dirty="0"/>
              <a:t>аспектах семейной жизни, видят разнообразие миров внутри разных семей и учатся </a:t>
            </a:r>
            <a:endParaRPr lang="ru-RU" sz="1400" dirty="0" smtClean="0"/>
          </a:p>
          <a:p>
            <a:pPr marL="0" indent="0">
              <a:buNone/>
            </a:pPr>
            <a:r>
              <a:rPr lang="ru-RU" sz="1400" dirty="0"/>
              <a:t> </a:t>
            </a:r>
            <a:r>
              <a:rPr lang="ru-RU" sz="1400" dirty="0" smtClean="0"/>
              <a:t>        ценить </a:t>
            </a:r>
            <a:r>
              <a:rPr lang="ru-RU" sz="1400" dirty="0"/>
              <a:t>своих родных и близких. Мы не только предоставляем доступ к такой литературе, но и </a:t>
            </a:r>
            <a:endParaRPr lang="ru-RU" sz="1400" dirty="0" smtClean="0"/>
          </a:p>
          <a:p>
            <a:pPr marL="0" indent="0">
              <a:buNone/>
            </a:pPr>
            <a:r>
              <a:rPr lang="ru-RU" sz="1400" dirty="0"/>
              <a:t> </a:t>
            </a:r>
            <a:r>
              <a:rPr lang="ru-RU" sz="1400" dirty="0" smtClean="0"/>
              <a:t>        организуем </a:t>
            </a:r>
            <a:r>
              <a:rPr lang="ru-RU" sz="1400" dirty="0"/>
              <a:t>различные мероприятия и проекты, направленные на пропаганду и продвижение </a:t>
            </a:r>
            <a:endParaRPr lang="ru-RU" sz="1400" dirty="0" smtClean="0"/>
          </a:p>
          <a:p>
            <a:pPr marL="0" indent="0">
              <a:buNone/>
            </a:pPr>
            <a:r>
              <a:rPr lang="ru-RU" sz="1400" dirty="0"/>
              <a:t> </a:t>
            </a:r>
            <a:r>
              <a:rPr lang="ru-RU" sz="1400" dirty="0" smtClean="0"/>
              <a:t>        семейных </a:t>
            </a:r>
            <a:r>
              <a:rPr lang="ru-RU" sz="1400" dirty="0"/>
              <a:t>ценностей. Одним из таких проектов является создание школьного театра, в деятельности </a:t>
            </a:r>
            <a:endParaRPr lang="ru-RU" sz="1400" dirty="0" smtClean="0"/>
          </a:p>
          <a:p>
            <a:pPr marL="0" indent="0">
              <a:buNone/>
            </a:pPr>
            <a:r>
              <a:rPr lang="ru-RU" sz="1400" dirty="0"/>
              <a:t> </a:t>
            </a:r>
            <a:r>
              <a:rPr lang="ru-RU" sz="1400" dirty="0" smtClean="0"/>
              <a:t>        которого  </a:t>
            </a:r>
            <a:r>
              <a:rPr lang="ru-RU" sz="1400" dirty="0"/>
              <a:t>наравне со школьниками принимают участие и их родители.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656"/>
            <a:ext cx="1800200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721" y="300323"/>
            <a:ext cx="2723567" cy="1616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466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algn="l"/>
            <a:r>
              <a:rPr lang="ru-RU" sz="1600" b="1" dirty="0"/>
              <a:t>Актуальность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616624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dirty="0"/>
              <a:t> </a:t>
            </a:r>
            <a:r>
              <a:rPr lang="ru-RU" sz="1400" dirty="0" smtClean="0"/>
              <a:t>     Семейные </a:t>
            </a:r>
            <a:r>
              <a:rPr lang="ru-RU" sz="1400" dirty="0"/>
              <a:t>традиции оказывают значительное влияние на воспитание и нравственное развитие детей, формируют семейное мировоззрение и поведенческие установки. В последние годы проблемы семьи, внутрисемейных взаимоотношений всегда </a:t>
            </a:r>
            <a:r>
              <a:rPr lang="ru-RU" sz="1400" dirty="0" smtClean="0"/>
              <a:t>находились в </a:t>
            </a:r>
            <a:r>
              <a:rPr lang="ru-RU" sz="1400" dirty="0"/>
              <a:t>сфере интересов психологов, социологов и педагогов.</a:t>
            </a:r>
          </a:p>
          <a:p>
            <a:pPr marL="0" indent="0">
              <a:buNone/>
            </a:pPr>
            <a:r>
              <a:rPr lang="ru-RU" sz="1400" dirty="0" smtClean="0"/>
              <a:t>      Поэтому </a:t>
            </a:r>
            <a:r>
              <a:rPr lang="ru-RU" sz="1400" dirty="0"/>
              <a:t>среди разнообразных форм взаимодействия семьи и школы меня, как педагога-библиотекаря привлекла одна из новых форм работы с семьей – создание совместной детско-взрослой художественной деятельности - школьного театра. </a:t>
            </a:r>
          </a:p>
          <a:p>
            <a:pPr marL="0" indent="0">
              <a:buNone/>
            </a:pPr>
            <a:r>
              <a:rPr lang="ru-RU" sz="1400" dirty="0" smtClean="0"/>
              <a:t>      Школьный </a:t>
            </a:r>
            <a:r>
              <a:rPr lang="ru-RU" sz="1400" dirty="0"/>
              <a:t>театр в образовательном учреждении способствует развитию воспитательного потенциала семьи, восстановлению и укреплению семейных традиций, взаимоотношению педагогов и родителей, родителей и детей, а также взаимоотношений между семьями учащихся. Он открывает новые </a:t>
            </a:r>
            <a:r>
              <a:rPr lang="ru-RU" sz="1400" dirty="0" smtClean="0"/>
              <a:t>возможности для </a:t>
            </a:r>
            <a:r>
              <a:rPr lang="ru-RU" sz="1400" dirty="0"/>
              <a:t>совместного творчества, повышает уровень эстетического развития детей и взрослых (родителей и педагогов) средствами театрального искусства. В процессе театральной постановки авторитет родителей не подавляет ребёнка, так как все они являются артистами и их статус равноценен, у них есть возможность увидеть друг друга в новом ракурсе. Это способствует улучшению и гармоничному развитию семейных отношений. Возникает духовная связь, которая передаётся от старшего поколения к младшему, тем самым поддерживая не только отдельную семью, но и общество в целом. Но, </a:t>
            </a:r>
            <a:r>
              <a:rPr lang="ru-RU" sz="1400" dirty="0" smtClean="0"/>
              <a:t>в современных  </a:t>
            </a:r>
            <a:r>
              <a:rPr lang="ru-RU" sz="1400" dirty="0"/>
              <a:t>семьях </a:t>
            </a:r>
            <a:r>
              <a:rPr lang="ru-RU" sz="1400" dirty="0" smtClean="0"/>
              <a:t>всё реже чтут </a:t>
            </a:r>
            <a:r>
              <a:rPr lang="ru-RU" sz="1400" dirty="0"/>
              <a:t>традиции, и всё чаще забывают о семейных ценностях</a:t>
            </a:r>
            <a:r>
              <a:rPr lang="ru-RU" sz="1400" dirty="0" smtClean="0"/>
              <a:t>.</a:t>
            </a:r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endParaRPr lang="ru-RU" sz="1400" dirty="0"/>
          </a:p>
        </p:txBody>
      </p:sp>
      <p:pic>
        <p:nvPicPr>
          <p:cNvPr id="3074" name="Picture 2" descr="C:\Users\ЕЛЕНА\Desktop\Новая папка\1.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509120"/>
            <a:ext cx="2448272" cy="176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ЕЛЕНА\Desktop\Новая папка\1.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3" y="4509120"/>
            <a:ext cx="2500801" cy="176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509120"/>
            <a:ext cx="1615016" cy="179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909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418058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algn="l"/>
            <a:r>
              <a:rPr lang="ru-RU" sz="1400" b="1" dirty="0"/>
              <a:t>Для решения этих вопросов я поставила перед собой цели и задачи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904656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350" b="1" dirty="0"/>
              <a:t>Цели:</a:t>
            </a:r>
          </a:p>
          <a:p>
            <a:pPr marL="0" indent="0">
              <a:buNone/>
            </a:pPr>
            <a:r>
              <a:rPr lang="ru-RU" sz="1350" dirty="0" smtClean="0"/>
              <a:t>1. Развивать </a:t>
            </a:r>
            <a:r>
              <a:rPr lang="ru-RU" sz="1350" dirty="0"/>
              <a:t>взаимодействие школы и семьи, используя новые возможности для совместного творчества.</a:t>
            </a:r>
          </a:p>
          <a:p>
            <a:pPr marL="0" indent="0">
              <a:buNone/>
            </a:pPr>
            <a:r>
              <a:rPr lang="ru-RU" sz="1350" dirty="0" smtClean="0"/>
              <a:t>2. Развивать </a:t>
            </a:r>
            <a:r>
              <a:rPr lang="ru-RU" sz="1350" dirty="0"/>
              <a:t>воспитательный потенциал семьи, посредством укрепления семейных ценностей.</a:t>
            </a:r>
          </a:p>
          <a:p>
            <a:pPr marL="0" indent="0">
              <a:buNone/>
            </a:pPr>
            <a:r>
              <a:rPr lang="ru-RU" sz="1350" dirty="0" smtClean="0"/>
              <a:t>3. Направить </a:t>
            </a:r>
            <a:r>
              <a:rPr lang="ru-RU" sz="1350" dirty="0"/>
              <a:t>театральную деятельность на формирование всесторонне развитой личности ребенка: творческий потенциал, развитие художественных способностей, формирование познавательной деятельности, а также его раскрепощение.</a:t>
            </a:r>
          </a:p>
          <a:p>
            <a:pPr marL="0" indent="0">
              <a:buNone/>
            </a:pPr>
            <a:r>
              <a:rPr lang="ru-RU" sz="1350" dirty="0" smtClean="0"/>
              <a:t>4. Привлекать </a:t>
            </a:r>
            <a:r>
              <a:rPr lang="ru-RU" sz="1350" dirty="0"/>
              <a:t>родителей к активно-посильному участию в деятельности ОУ.</a:t>
            </a:r>
          </a:p>
          <a:p>
            <a:pPr marL="0" indent="0">
              <a:buNone/>
            </a:pPr>
            <a:r>
              <a:rPr lang="ru-RU" sz="1350" b="1" dirty="0"/>
              <a:t>Задачи:</a:t>
            </a:r>
          </a:p>
          <a:p>
            <a:pPr marL="0" indent="0">
              <a:buNone/>
            </a:pPr>
            <a:r>
              <a:rPr lang="ru-RU" sz="1350" dirty="0" smtClean="0"/>
              <a:t>1. Повышать </a:t>
            </a:r>
            <a:r>
              <a:rPr lang="ru-RU" sz="1350" dirty="0"/>
              <a:t>уровень эстетического развития детей и взрослых средствами театрального искусства.</a:t>
            </a:r>
          </a:p>
          <a:p>
            <a:pPr marL="0" indent="0">
              <a:buNone/>
            </a:pPr>
            <a:r>
              <a:rPr lang="ru-RU" sz="1350" dirty="0" smtClean="0"/>
              <a:t>2. Способствовать </a:t>
            </a:r>
            <a:r>
              <a:rPr lang="ru-RU" sz="1350" dirty="0"/>
              <a:t>гармонизации детско-взрослых отношений, переходу родителей от позиции наблюдателя к позиции соучастника и соавтора, сближению членов семьи и развитию доверительных отношений с педагогами, переходу от ситуативного воздействия на ребёнка к систематическому эмоционально наполненному досугу.</a:t>
            </a:r>
          </a:p>
          <a:p>
            <a:pPr marL="0" indent="0">
              <a:buNone/>
            </a:pPr>
            <a:r>
              <a:rPr lang="ru-RU" sz="1350" dirty="0" smtClean="0"/>
              <a:t>3. Помочь </a:t>
            </a:r>
            <a:r>
              <a:rPr lang="ru-RU" sz="1350" dirty="0"/>
              <a:t>родителям увидеть изнутри проблемы своего ребёнка, трудности во взаимоотношениях, апробировать разные подходы к своему ребёнку, приобрести опыт взаимодействия не только с членами своей семьи, но и с родителями других детей.</a:t>
            </a:r>
          </a:p>
          <a:p>
            <a:pPr marL="0" indent="0">
              <a:buNone/>
            </a:pPr>
            <a:r>
              <a:rPr lang="ru-RU" sz="1350" dirty="0" smtClean="0"/>
              <a:t>4. Воспитывать </a:t>
            </a:r>
            <a:r>
              <a:rPr lang="ru-RU" sz="1350" dirty="0"/>
              <a:t>нравственные качества у всех участников - отзывчивость, внимание, взаимопомощь, взаимоуважение, ответственность, активность, инициативность.</a:t>
            </a:r>
          </a:p>
          <a:p>
            <a:pPr marL="0" indent="0">
              <a:buNone/>
            </a:pPr>
            <a:r>
              <a:rPr lang="ru-RU" sz="1350" b="1" dirty="0" smtClean="0"/>
              <a:t>Ожидаемые </a:t>
            </a:r>
            <a:r>
              <a:rPr lang="ru-RU" sz="1350" b="1" dirty="0"/>
              <a:t>результаты</a:t>
            </a:r>
            <a:r>
              <a:rPr lang="ru-RU" sz="1350" b="1" dirty="0" smtClean="0"/>
              <a:t>: </a:t>
            </a:r>
            <a:r>
              <a:rPr lang="ru-RU" sz="1350" dirty="0" smtClean="0"/>
              <a:t> Активная </a:t>
            </a:r>
            <a:r>
              <a:rPr lang="ru-RU" sz="1350" dirty="0"/>
              <a:t>деятельность школьного театра способствует:</a:t>
            </a:r>
          </a:p>
          <a:p>
            <a:pPr marL="0" indent="0">
              <a:buNone/>
            </a:pPr>
            <a:r>
              <a:rPr lang="ru-RU" sz="1350" dirty="0" smtClean="0"/>
              <a:t> </a:t>
            </a:r>
            <a:r>
              <a:rPr lang="ru-RU" sz="1350" dirty="0"/>
              <a:t>Проявлению желания родителей сотрудничать с </a:t>
            </a:r>
            <a:r>
              <a:rPr lang="ru-RU" sz="1350" dirty="0" smtClean="0"/>
              <a:t>ОУ ;  созданию </a:t>
            </a:r>
            <a:r>
              <a:rPr lang="ru-RU" sz="1350" dirty="0"/>
              <a:t>условий для формирования мотивации и интереса к </a:t>
            </a:r>
            <a:r>
              <a:rPr lang="ru-RU" sz="1350" dirty="0" smtClean="0"/>
              <a:t>совместной; деятельности </a:t>
            </a:r>
            <a:r>
              <a:rPr lang="ru-RU" sz="1350" dirty="0"/>
              <a:t>взрослых и </a:t>
            </a:r>
            <a:r>
              <a:rPr lang="ru-RU" sz="1350" dirty="0" smtClean="0"/>
              <a:t>детей; повышению </a:t>
            </a:r>
            <a:r>
              <a:rPr lang="ru-RU" sz="1350" dirty="0"/>
              <a:t>активности, инициативности, самостоятельности, творческих способностей у детей, родителей и педагогов в процессе совместной </a:t>
            </a:r>
            <a:r>
              <a:rPr lang="ru-RU" sz="1350" dirty="0" smtClean="0"/>
              <a:t>деятельности; созданию </a:t>
            </a:r>
            <a:r>
              <a:rPr lang="ru-RU" sz="1350" dirty="0"/>
              <a:t>условий для развития коммуникативных, творческих, музыкальных способностей, воображения, фантазии, мышления, памяти у </a:t>
            </a:r>
            <a:r>
              <a:rPr lang="ru-RU" sz="1350" dirty="0" smtClean="0"/>
              <a:t>детей; воспитанию </a:t>
            </a:r>
            <a:r>
              <a:rPr lang="ru-RU" sz="1350" dirty="0"/>
              <a:t>нравственных качеств у всех участников проекта - отзывчивости, внимания, взаимопомощи, взаимоуважения, ответственности, активности, </a:t>
            </a:r>
            <a:r>
              <a:rPr lang="ru-RU" sz="1350" dirty="0" smtClean="0"/>
              <a:t>инициативности; систематичности </a:t>
            </a:r>
            <a:r>
              <a:rPr lang="ru-RU" sz="1350" dirty="0"/>
              <a:t>программных мероприятий.</a:t>
            </a:r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592718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346050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algn="l"/>
            <a:r>
              <a:rPr lang="ru-RU" sz="1400" b="1" dirty="0"/>
              <a:t>Направления работы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6336704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300" dirty="0" smtClean="0"/>
              <a:t>      10 </a:t>
            </a:r>
            <a:r>
              <a:rPr lang="ru-RU" sz="1300" dirty="0"/>
              <a:t>лет назад я использовала в работе педагога-библиотекаря программу «Театральные чтения», которая предполагала совместные занятия родителей и детей в разных образовательных областях. Одной из форм совместной деятельности в этой программе являлась программа «Школьный театр».</a:t>
            </a:r>
          </a:p>
          <a:p>
            <a:pPr marL="0" indent="0">
              <a:buNone/>
            </a:pPr>
            <a:r>
              <a:rPr lang="ru-RU" sz="1300" dirty="0" smtClean="0"/>
              <a:t>      Сценарии </a:t>
            </a:r>
            <a:r>
              <a:rPr lang="ru-RU" sz="1300" dirty="0"/>
              <a:t>к спектаклям я составляла сама, используя некоторые отрывки из знакомых произведений и сочиняя сюжеты сама, исходя из количества и театральных данных участников спектакля.</a:t>
            </a:r>
          </a:p>
          <a:p>
            <a:pPr marL="0" indent="0">
              <a:buNone/>
            </a:pPr>
            <a:r>
              <a:rPr lang="ru-RU" sz="1300" dirty="0" smtClean="0"/>
              <a:t>      После </a:t>
            </a:r>
            <a:r>
              <a:rPr lang="ru-RU" sz="1300" dirty="0"/>
              <a:t>просмотров очередного спектакля желающих принять участие в следующих спектаклях становилось всё больше. Поэтому мне приходилось вносить изменения и коррективы в сценарии спектаклей. И последние несколько лет принимать участие в спектаклях стали все участники педагогического процесса: родители, дети, директор школы, педагог-библиотекарь, педагоги, специалисты ОУ – секретарь, завхоз.</a:t>
            </a:r>
          </a:p>
          <a:p>
            <a:pPr marL="0" indent="0">
              <a:buNone/>
            </a:pPr>
            <a:r>
              <a:rPr lang="ru-RU" sz="1300" dirty="0" smtClean="0"/>
              <a:t>      Я</a:t>
            </a:r>
            <a:r>
              <a:rPr lang="ru-RU" sz="1300" dirty="0"/>
              <a:t>, как педагог-библиотекарь и организатор этого процесса, проводила и координировала всю деятельность:</a:t>
            </a:r>
          </a:p>
          <a:p>
            <a:pPr marL="0" indent="0">
              <a:buNone/>
            </a:pPr>
            <a:r>
              <a:rPr lang="ru-RU" sz="1300" dirty="0" smtClean="0"/>
              <a:t>1. Выступала </a:t>
            </a:r>
            <a:r>
              <a:rPr lang="ru-RU" sz="1300" dirty="0"/>
              <a:t>на родительских собраниях, где знакомила родителей с важностью и актуальностью создания этого вида совместной деятельности.</a:t>
            </a:r>
          </a:p>
          <a:p>
            <a:pPr marL="0" indent="0">
              <a:buNone/>
            </a:pPr>
            <a:r>
              <a:rPr lang="ru-RU" sz="1300" dirty="0" smtClean="0"/>
              <a:t>2. Проводила </a:t>
            </a:r>
            <a:r>
              <a:rPr lang="ru-RU" sz="1300" dirty="0"/>
              <a:t>групповую работу с родителями </a:t>
            </a:r>
          </a:p>
          <a:p>
            <a:pPr marL="0" indent="0">
              <a:buNone/>
            </a:pPr>
            <a:r>
              <a:rPr lang="ru-RU" sz="1300" dirty="0" smtClean="0"/>
              <a:t>3. Совместные </a:t>
            </a:r>
            <a:r>
              <a:rPr lang="ru-RU" sz="1300" dirty="0"/>
              <a:t>встречи с родителями и детьми.</a:t>
            </a:r>
          </a:p>
          <a:p>
            <a:pPr marL="0" indent="0">
              <a:buNone/>
            </a:pPr>
            <a:r>
              <a:rPr lang="ru-RU" sz="1300" dirty="0" smtClean="0"/>
              <a:t>4. Беседовала </a:t>
            </a:r>
            <a:r>
              <a:rPr lang="ru-RU" sz="1300" dirty="0"/>
              <a:t>с семьями «группы риска» с целью привлечения в работу театра.</a:t>
            </a:r>
          </a:p>
          <a:p>
            <a:pPr marL="0" indent="0">
              <a:buNone/>
            </a:pPr>
            <a:r>
              <a:rPr lang="ru-RU" sz="1300" dirty="0" smtClean="0"/>
              <a:t>5. Встречалась </a:t>
            </a:r>
            <a:r>
              <a:rPr lang="ru-RU" sz="1300" dirty="0"/>
              <a:t>с родителями индивидуально, в удобное для них время. </a:t>
            </a:r>
          </a:p>
          <a:p>
            <a:pPr marL="0" indent="0">
              <a:buNone/>
            </a:pPr>
            <a:r>
              <a:rPr lang="ru-RU" sz="1300" dirty="0" smtClean="0"/>
              <a:t>6. Проводила </a:t>
            </a:r>
            <a:r>
              <a:rPr lang="ru-RU" sz="1300" dirty="0"/>
              <a:t>анкетирование семей (что чаще любят читать в их семье?).</a:t>
            </a:r>
          </a:p>
          <a:p>
            <a:pPr marL="0" indent="0">
              <a:buNone/>
            </a:pPr>
            <a:r>
              <a:rPr lang="ru-RU" sz="1300" dirty="0"/>
              <a:t>7</a:t>
            </a:r>
            <a:r>
              <a:rPr lang="ru-RU" sz="1300" dirty="0" smtClean="0"/>
              <a:t>. </a:t>
            </a:r>
            <a:r>
              <a:rPr lang="ru-RU" sz="1300" dirty="0"/>
              <a:t>Подбирала материал для театрализации.</a:t>
            </a:r>
          </a:p>
          <a:p>
            <a:pPr marL="0" indent="0">
              <a:buNone/>
            </a:pPr>
            <a:r>
              <a:rPr lang="ru-RU" sz="1300" dirty="0" smtClean="0"/>
              <a:t>8. Создавала </a:t>
            </a:r>
            <a:r>
              <a:rPr lang="ru-RU" sz="1300" dirty="0"/>
              <a:t>творческие группы с учетом пожеланий родителей.</a:t>
            </a:r>
          </a:p>
          <a:p>
            <a:pPr marL="0" indent="0">
              <a:buNone/>
            </a:pPr>
            <a:r>
              <a:rPr lang="ru-RU" sz="1300" dirty="0"/>
              <a:t>9</a:t>
            </a:r>
            <a:r>
              <a:rPr lang="ru-RU" sz="1300" dirty="0" smtClean="0"/>
              <a:t>. </a:t>
            </a:r>
            <a:r>
              <a:rPr lang="ru-RU" sz="1300" dirty="0"/>
              <a:t>Проводила мастер-классы.</a:t>
            </a:r>
          </a:p>
          <a:p>
            <a:pPr marL="0" indent="0">
              <a:buNone/>
            </a:pPr>
            <a:r>
              <a:rPr lang="ru-RU" sz="1300" dirty="0" smtClean="0"/>
              <a:t>10. Проводила </a:t>
            </a:r>
            <a:r>
              <a:rPr lang="ru-RU" sz="1300" dirty="0"/>
              <a:t>индивидуальные  консультации, знакомилась с индивидуальными возможностями каждого родителя.</a:t>
            </a:r>
          </a:p>
          <a:p>
            <a:pPr marL="0" indent="0">
              <a:buNone/>
            </a:pPr>
            <a:r>
              <a:rPr lang="ru-RU" sz="1300" dirty="0" smtClean="0"/>
              <a:t>11. Проводила </a:t>
            </a:r>
            <a:r>
              <a:rPr lang="ru-RU" sz="1300" dirty="0"/>
              <a:t>занятия по театральному мастерству, вокалу и хореографии (при участии школьного учителя музыки и хореографа).</a:t>
            </a:r>
          </a:p>
          <a:p>
            <a:pPr marL="0" indent="0">
              <a:buNone/>
            </a:pPr>
            <a:r>
              <a:rPr lang="ru-RU" sz="1300" dirty="0" smtClean="0"/>
              <a:t>12. Знакомила </a:t>
            </a:r>
            <a:r>
              <a:rPr lang="ru-RU" sz="1300" dirty="0"/>
              <a:t>родителей с предстоящей постановкой, координировала участие в подборе и создании костюмов, декораций, время проведения репетиций.</a:t>
            </a:r>
          </a:p>
          <a:p>
            <a:pPr marL="0" indent="0">
              <a:buNone/>
            </a:pPr>
            <a:r>
              <a:rPr lang="ru-RU" sz="1300" dirty="0" smtClean="0"/>
              <a:t>13. Организовывала </a:t>
            </a:r>
            <a:r>
              <a:rPr lang="ru-RU" sz="1300" dirty="0"/>
              <a:t>участие детей в художественной подготовке к театральному событию (декорации, афиши, пригласительные на представления, элементы костюмов, атрибуты, бутафория, репетиции).</a:t>
            </a:r>
          </a:p>
          <a:p>
            <a:pPr marL="0" indent="0">
              <a:buNone/>
            </a:pPr>
            <a:endParaRPr lang="ru-RU" sz="1350" dirty="0"/>
          </a:p>
        </p:txBody>
      </p:sp>
    </p:spTree>
    <p:extLst>
      <p:ext uri="{BB962C8B-B14F-4D97-AF65-F5344CB8AC3E}">
        <p14:creationId xmlns:p14="http://schemas.microsoft.com/office/powerpoint/2010/main" val="2548784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algn="l"/>
            <a:r>
              <a:rPr lang="ru-RU" sz="1400" b="1" dirty="0"/>
              <a:t>Этапы работы: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5505475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endParaRPr lang="ru-RU" sz="3500" dirty="0" smtClean="0"/>
          </a:p>
          <a:p>
            <a:pPr marL="0" indent="0">
              <a:buNone/>
            </a:pPr>
            <a:r>
              <a:rPr lang="ru-RU" sz="3500" dirty="0" smtClean="0"/>
              <a:t>1. </a:t>
            </a:r>
            <a:r>
              <a:rPr lang="ru-RU" sz="3500" u="sng" dirty="0" smtClean="0"/>
              <a:t>Организационный</a:t>
            </a:r>
            <a:r>
              <a:rPr lang="ru-RU" sz="3500" u="sng" dirty="0"/>
              <a:t>.</a:t>
            </a:r>
          </a:p>
          <a:p>
            <a:pPr marL="0" indent="0" algn="just">
              <a:buNone/>
            </a:pPr>
            <a:r>
              <a:rPr lang="ru-RU" sz="3500" dirty="0"/>
              <a:t>- </a:t>
            </a:r>
            <a:r>
              <a:rPr lang="ru-RU" sz="3500" dirty="0" smtClean="0"/>
              <a:t>Выступление на родительских собраниях, где выявляются возможности семей, их </a:t>
            </a:r>
            <a:r>
              <a:rPr lang="ru-RU" sz="3500" dirty="0"/>
              <a:t>актерское и художественное мастерство;</a:t>
            </a:r>
          </a:p>
          <a:p>
            <a:pPr marL="0" indent="0" algn="just">
              <a:buNone/>
            </a:pPr>
            <a:r>
              <a:rPr lang="ru-RU" sz="3500" dirty="0"/>
              <a:t>- обсуждение программы совместной деятельности;</a:t>
            </a:r>
          </a:p>
          <a:p>
            <a:pPr marL="0" indent="0" algn="just">
              <a:buNone/>
            </a:pPr>
            <a:r>
              <a:rPr lang="ru-RU" sz="3500" dirty="0"/>
              <a:t>- планирование театральных постановок.</a:t>
            </a:r>
          </a:p>
          <a:p>
            <a:pPr marL="0" indent="0" algn="just">
              <a:buNone/>
            </a:pPr>
            <a:r>
              <a:rPr lang="ru-RU" sz="3500" dirty="0"/>
              <a:t>2</a:t>
            </a:r>
            <a:r>
              <a:rPr lang="ru-RU" sz="3500" dirty="0" smtClean="0"/>
              <a:t>. </a:t>
            </a:r>
            <a:r>
              <a:rPr lang="ru-RU" sz="3500" u="sng" dirty="0" smtClean="0"/>
              <a:t>Творческий</a:t>
            </a:r>
            <a:endParaRPr lang="ru-RU" sz="3500" u="sng" dirty="0"/>
          </a:p>
          <a:p>
            <a:pPr marL="0" indent="0" algn="just">
              <a:buNone/>
            </a:pPr>
            <a:r>
              <a:rPr lang="ru-RU" sz="3500" dirty="0"/>
              <a:t>- оказание поддержки семьям в развитии творческих способностей, коммуникативных навыков, где основная форма работы – изучение театральных терминов, театральных   этюдов,  игр,  тренингов для формирования навыков актерского мастерства, а также создание творческой мастерской, где родители и дети могли подбирать и создавать оформление, необходимое для постановок (декорации, костюмы, атрибуты, афиши, билеты и т.п.).</a:t>
            </a:r>
          </a:p>
          <a:p>
            <a:pPr marL="0" indent="0" algn="just">
              <a:buNone/>
            </a:pPr>
            <a:r>
              <a:rPr lang="ru-RU" sz="3500" dirty="0"/>
              <a:t>3</a:t>
            </a:r>
            <a:r>
              <a:rPr lang="ru-RU" sz="3500" dirty="0" smtClean="0"/>
              <a:t>. </a:t>
            </a:r>
            <a:r>
              <a:rPr lang="ru-RU" sz="3500" u="sng" dirty="0" smtClean="0"/>
              <a:t>Результативный</a:t>
            </a:r>
            <a:r>
              <a:rPr lang="ru-RU" sz="3500" u="sng" dirty="0"/>
              <a:t>.</a:t>
            </a:r>
          </a:p>
          <a:p>
            <a:pPr marL="0" indent="0" algn="just">
              <a:buNone/>
            </a:pPr>
            <a:r>
              <a:rPr lang="ru-RU" sz="3500" dirty="0"/>
              <a:t>- непосредственно подготовка (репетиции) и показ театральных постановок, возможность показа в других школах района.</a:t>
            </a:r>
          </a:p>
          <a:p>
            <a:pPr marL="0" indent="0" algn="just">
              <a:buNone/>
            </a:pPr>
            <a:endParaRPr lang="ru-RU" sz="3500" dirty="0"/>
          </a:p>
          <a:p>
            <a:pPr marL="0" indent="0" algn="just">
              <a:buNone/>
            </a:pPr>
            <a:r>
              <a:rPr lang="ru-RU" sz="3500" u="sng" dirty="0" smtClean="0"/>
              <a:t>Первая </a:t>
            </a:r>
            <a:r>
              <a:rPr lang="ru-RU" sz="3500" u="sng" dirty="0"/>
              <a:t>постановка </a:t>
            </a:r>
            <a:r>
              <a:rPr lang="ru-RU" sz="3500" dirty="0"/>
              <a:t>-  </a:t>
            </a:r>
            <a:r>
              <a:rPr lang="ru-RU" sz="3500" b="1" dirty="0"/>
              <a:t>«Злополучная кочерга» </a:t>
            </a:r>
            <a:r>
              <a:rPr lang="ru-RU" sz="3500" dirty="0"/>
              <a:t>(сказка  в моей обработке о пользе орфографических словарей), была показана для учащихся и родителей нашей школы. Для спектакля дети вместе с родителями оформили афишу, весёлые бесплатные билеты, как на настоящее представление с указанием места.</a:t>
            </a:r>
          </a:p>
          <a:p>
            <a:pPr marL="0" indent="0" algn="just">
              <a:buNone/>
            </a:pPr>
            <a:r>
              <a:rPr lang="ru-RU" sz="3500" dirty="0"/>
              <a:t>Благодаря проделанной работе, каждый из родителей увидел успешность своего ребёнка, поэтому активность родителей возросла, Возросло и желание участвовать в следующих совместных постановках: </a:t>
            </a:r>
          </a:p>
          <a:p>
            <a:pPr marL="0" indent="0" algn="just">
              <a:buNone/>
            </a:pPr>
            <a:r>
              <a:rPr lang="ru-RU" sz="3500" dirty="0"/>
              <a:t>- 2 сказка </a:t>
            </a:r>
            <a:r>
              <a:rPr lang="ru-RU" sz="3500" b="1" dirty="0"/>
              <a:t>«Жар-птица» </a:t>
            </a:r>
            <a:r>
              <a:rPr lang="ru-RU" sz="3500" dirty="0"/>
              <a:t>(по мотивам русских народных сказок).</a:t>
            </a:r>
          </a:p>
          <a:p>
            <a:pPr marL="0" indent="0" algn="just">
              <a:buNone/>
            </a:pPr>
            <a:r>
              <a:rPr lang="ru-RU" sz="3500" dirty="0"/>
              <a:t>- 3 сказка </a:t>
            </a:r>
            <a:r>
              <a:rPr lang="ru-RU" sz="3500" b="1" dirty="0"/>
              <a:t>«Ёлки или Новогоднее приключение» </a:t>
            </a:r>
            <a:r>
              <a:rPr lang="ru-RU" sz="3500" dirty="0"/>
              <a:t>(экологическая сказка о бережном отношении к ёлкам).</a:t>
            </a:r>
          </a:p>
          <a:p>
            <a:pPr marL="0" indent="0" algn="just">
              <a:buNone/>
            </a:pPr>
            <a:r>
              <a:rPr lang="ru-RU" sz="3500" dirty="0"/>
              <a:t>- 4 сказка </a:t>
            </a:r>
            <a:r>
              <a:rPr lang="ru-RU" sz="3500" b="1" dirty="0"/>
              <a:t>«Новогодний переполох» </a:t>
            </a:r>
            <a:r>
              <a:rPr lang="ru-RU" sz="3500" dirty="0"/>
              <a:t>(о том, что Новый год – семейный праздник).</a:t>
            </a:r>
          </a:p>
          <a:p>
            <a:pPr marL="0" indent="0" algn="just">
              <a:buNone/>
            </a:pPr>
            <a:r>
              <a:rPr lang="ru-RU" sz="3500" dirty="0"/>
              <a:t>- 5 сказка </a:t>
            </a:r>
            <a:r>
              <a:rPr lang="ru-RU" sz="3500" b="1" dirty="0"/>
              <a:t>«Новый год в подводном царстве»</a:t>
            </a:r>
            <a:r>
              <a:rPr lang="ru-RU" sz="3500" dirty="0"/>
              <a:t> (современная сказка по мотивам сказки </a:t>
            </a:r>
            <a:r>
              <a:rPr lang="ru-RU" sz="3500" dirty="0" err="1"/>
              <a:t>А.С.Пушкина</a:t>
            </a:r>
            <a:r>
              <a:rPr lang="ru-RU" sz="3500" dirty="0"/>
              <a:t> «Сказка о рыбаке и рыбке).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4644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06306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ru-RU" sz="2000" dirty="0" smtClean="0"/>
              <a:t>Предварительная работа</a:t>
            </a:r>
            <a:endParaRPr lang="ru-RU" sz="2000" dirty="0"/>
          </a:p>
        </p:txBody>
      </p:sp>
      <p:pic>
        <p:nvPicPr>
          <p:cNvPr id="1026" name="Picture 2" descr="C:\Users\ЕЛЕНА\Desktop\Новая папка\dsc_0934_md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8680"/>
            <a:ext cx="2438400" cy="157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ЕЛЕНА\Desktop\Новая папка\1.11 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081552"/>
            <a:ext cx="1944216" cy="2116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ЕЛЕНА\Desktop\Новая папка\1.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6625" y="522220"/>
            <a:ext cx="2110037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ЕЛЕНА\Desktop\Новая папка\1.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1644" y="2147463"/>
            <a:ext cx="1417325" cy="1972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ЕЛЕНА\Desktop\Новая папка\1.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5639" y="522220"/>
            <a:ext cx="1751028" cy="2116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ЕЛЕНА\Desktop\Новая папка\1.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003" y="622938"/>
            <a:ext cx="1598840" cy="2155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ЕЛЕНА\Desktop\Новая папка\photo_2023-01-08_13-09-5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52" y="1983041"/>
            <a:ext cx="1136745" cy="2072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ЕЛЕНА\Desktop\Новая папка\1.8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924" y="4046375"/>
            <a:ext cx="1470804" cy="2427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ЕЛЕНА\Desktop\Новая папка\1.7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1192" y="4139032"/>
            <a:ext cx="1636832" cy="2487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ЕЛЕНА\Desktop\Новая папка\1.8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8747" y="2639122"/>
            <a:ext cx="1510511" cy="2014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C:\Users\ЕЛЕНА\Desktop\Новая папка\IMG_1125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5076" y="4257113"/>
            <a:ext cx="2123787" cy="2251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963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0026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ru-RU" sz="2000" dirty="0" smtClean="0"/>
              <a:t>КОСТЮМЫ И ДЕКОРАЦИИ</a:t>
            </a:r>
            <a:endParaRPr lang="ru-RU" sz="2000" dirty="0"/>
          </a:p>
        </p:txBody>
      </p:sp>
      <p:pic>
        <p:nvPicPr>
          <p:cNvPr id="2050" name="Picture 2" descr="C:\Users\ЕЛЕНА\Desktop\Новая папка\3.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064" y="404664"/>
            <a:ext cx="1440523" cy="2160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ЕЛЕНА\Desktop\Новая папка\3.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820" y="729906"/>
            <a:ext cx="1584175" cy="2103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ЕЛЕНА\Desktop\Новая папка\10 (2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420888"/>
            <a:ext cx="1771275" cy="2056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ЕЛЕНА\Desktop\Новая папка\3.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505689"/>
            <a:ext cx="1196420" cy="2103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ЕЛЕНА\Desktop\Новая папка\3.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729907"/>
            <a:ext cx="1732961" cy="2103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ЕЛЕНА\Desktop\Новая папка\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48931"/>
            <a:ext cx="1924126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2876" y="4791872"/>
            <a:ext cx="1919995" cy="1748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 descr="C:\Users\ЕЛЕНА\Desktop\Новая папка\i (24)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7" y="2833352"/>
            <a:ext cx="1673790" cy="232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ЕЛЕНА\Desktop\Новая папка\DSC_009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6365" y="2458309"/>
            <a:ext cx="2284464" cy="2539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C:\Users\ЕЛЕНА\Desktop\Новая папка\DSC07227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1410" y="2487237"/>
            <a:ext cx="2037169" cy="2186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C:\Users\ЕЛЕНА\Desktop\Новая папка\3.6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7529" y="4853375"/>
            <a:ext cx="2514944" cy="1812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5" name="Picture 13" descr="C:\Users\ЕЛЕНА\Desktop\Новая папка\IMG_8282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39" y="4720936"/>
            <a:ext cx="2833553" cy="1889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3343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Сказка «Злополучная кочерга»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612" y="1600200"/>
            <a:ext cx="7974775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499327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</TotalTime>
  <Words>1777</Words>
  <Application>Microsoft Office PowerPoint</Application>
  <PresentationFormat>Экран (4:3)</PresentationFormat>
  <Paragraphs>110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КОНКУРСНАЯ РАБОТА «Школьный театр "М и Р"  (Мы и Родители)»</vt:lpstr>
      <vt:lpstr>Презентация PowerPoint</vt:lpstr>
      <vt:lpstr>Актуальность</vt:lpstr>
      <vt:lpstr>Для решения этих вопросов я поставила перед собой цели и задачи</vt:lpstr>
      <vt:lpstr>Направления работы</vt:lpstr>
      <vt:lpstr>Этапы работы:</vt:lpstr>
      <vt:lpstr>Предварительная работа</vt:lpstr>
      <vt:lpstr>КОСТЮМЫ И ДЕКОРАЦИИ</vt:lpstr>
      <vt:lpstr>Сказка «Злополучная кочерга»</vt:lpstr>
      <vt:lpstr>Сказка «Жар-Птица»</vt:lpstr>
      <vt:lpstr>Сказка «Новогодние Чудеса»</vt:lpstr>
      <vt:lpstr>Результат</vt:lpstr>
      <vt:lpstr>Дипломы и грамоты</vt:lpstr>
      <vt:lpstr>Используемая литература и ссылки для просмотра наших спектаклей: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КОНКУРСНАЯ РАБОТА «Лучший педагог – библиотекарь»</dc:title>
  <dc:creator>ЕЛЕНА</dc:creator>
  <cp:lastModifiedBy>ЕЛЕНА</cp:lastModifiedBy>
  <cp:revision>44</cp:revision>
  <dcterms:created xsi:type="dcterms:W3CDTF">2024-11-06T15:25:24Z</dcterms:created>
  <dcterms:modified xsi:type="dcterms:W3CDTF">2024-11-19T18:46:08Z</dcterms:modified>
</cp:coreProperties>
</file>