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s/slide5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04" r:id="rId1"/>
  </p:sldMasterIdLst>
  <p:notesMasterIdLst>
    <p:notesMasterId r:id="rId58"/>
  </p:notesMasterIdLst>
  <p:sldIdLst>
    <p:sldId id="343" r:id="rId2"/>
    <p:sldId id="344" r:id="rId3"/>
    <p:sldId id="321" r:id="rId4"/>
    <p:sldId id="345" r:id="rId5"/>
    <p:sldId id="335" r:id="rId6"/>
    <p:sldId id="347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6" r:id="rId15"/>
    <p:sldId id="272" r:id="rId16"/>
    <p:sldId id="273" r:id="rId17"/>
    <p:sldId id="274" r:id="rId18"/>
    <p:sldId id="275" r:id="rId19"/>
    <p:sldId id="276" r:id="rId20"/>
    <p:sldId id="278" r:id="rId21"/>
    <p:sldId id="279" r:id="rId22"/>
    <p:sldId id="284" r:id="rId23"/>
    <p:sldId id="285" r:id="rId24"/>
    <p:sldId id="286" r:id="rId25"/>
    <p:sldId id="287" r:id="rId26"/>
    <p:sldId id="289" r:id="rId27"/>
    <p:sldId id="291" r:id="rId28"/>
    <p:sldId id="292" r:id="rId29"/>
    <p:sldId id="294" r:id="rId30"/>
    <p:sldId id="295" r:id="rId31"/>
    <p:sldId id="298" r:id="rId32"/>
    <p:sldId id="297" r:id="rId33"/>
    <p:sldId id="299" r:id="rId34"/>
    <p:sldId id="300" r:id="rId35"/>
    <p:sldId id="301" r:id="rId36"/>
    <p:sldId id="322" r:id="rId37"/>
    <p:sldId id="323" r:id="rId38"/>
    <p:sldId id="324" r:id="rId39"/>
    <p:sldId id="327" r:id="rId40"/>
    <p:sldId id="326" r:id="rId41"/>
    <p:sldId id="303" r:id="rId42"/>
    <p:sldId id="328" r:id="rId43"/>
    <p:sldId id="304" r:id="rId44"/>
    <p:sldId id="305" r:id="rId45"/>
    <p:sldId id="308" r:id="rId46"/>
    <p:sldId id="315" r:id="rId47"/>
    <p:sldId id="318" r:id="rId48"/>
    <p:sldId id="320" r:id="rId49"/>
    <p:sldId id="332" r:id="rId50"/>
    <p:sldId id="333" r:id="rId51"/>
    <p:sldId id="336" r:id="rId52"/>
    <p:sldId id="337" r:id="rId53"/>
    <p:sldId id="338" r:id="rId54"/>
    <p:sldId id="339" r:id="rId55"/>
    <p:sldId id="341" r:id="rId56"/>
    <p:sldId id="346" r:id="rId5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49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322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E480B44-7338-4B50-BEC3-36CDD11D995A}" type="datetimeFigureOut">
              <a:rPr lang="ru-RU" smtClean="0"/>
              <a:pPr/>
              <a:t>30.11.2020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C606A8A-4AA5-49CC-AFEF-818C23CA8E5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итульный слайд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03648" y="0"/>
            <a:ext cx="7416824" cy="1470025"/>
          </a:xfrm>
        </p:spPr>
        <p:txBody>
          <a:bodyPr/>
          <a:lstStyle>
            <a:lvl1pPr>
              <a:defRPr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5156427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0788046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9836954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30.11.2020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987824" y="116632"/>
            <a:ext cx="5976664" cy="11430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5430141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0266547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8913399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30.11.2020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6599334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30.11.2020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1724577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30.11.2020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6159515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454896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7586054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hyperlink" Target="https://presentation-creation.ru/" TargetMode="Externa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5736" y="116632"/>
            <a:ext cx="6768752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99938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30.11.2020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7" name="Рисунок 6">
            <a:hlinkClick r:id="rId15"/>
          </p:cNvPr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1620688" y="45855"/>
            <a:ext cx="757762" cy="757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7102724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5" r:id="rId1"/>
    <p:sldLayoutId id="2147483806" r:id="rId2"/>
    <p:sldLayoutId id="2147483807" r:id="rId3"/>
    <p:sldLayoutId id="2147483808" r:id="rId4"/>
    <p:sldLayoutId id="2147483809" r:id="rId5"/>
    <p:sldLayoutId id="2147483810" r:id="rId6"/>
    <p:sldLayoutId id="2147483811" r:id="rId7"/>
    <p:sldLayoutId id="2147483812" r:id="rId8"/>
    <p:sldLayoutId id="2147483813" r:id="rId9"/>
    <p:sldLayoutId id="2147483814" r:id="rId10"/>
    <p:sldLayoutId id="2147483815" r:id="rId11"/>
    <p:sldLayoutId id="2147483816" r:id="rId12"/>
  </p:sldLayoutIdLst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bg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bg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bg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bg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8.xml"/><Relationship Id="rId13" Type="http://schemas.openxmlformats.org/officeDocument/2006/relationships/slide" Target="slide13.xml"/><Relationship Id="rId18" Type="http://schemas.openxmlformats.org/officeDocument/2006/relationships/slide" Target="slide20.xml"/><Relationship Id="rId26" Type="http://schemas.openxmlformats.org/officeDocument/2006/relationships/slide" Target="slide9.xml"/><Relationship Id="rId3" Type="http://schemas.openxmlformats.org/officeDocument/2006/relationships/slide" Target="slide24.xml"/><Relationship Id="rId21" Type="http://schemas.openxmlformats.org/officeDocument/2006/relationships/slide" Target="slide35.xml"/><Relationship Id="rId7" Type="http://schemas.openxmlformats.org/officeDocument/2006/relationships/slide" Target="slide25.xml"/><Relationship Id="rId12" Type="http://schemas.openxmlformats.org/officeDocument/2006/relationships/slide" Target="slide37.xml"/><Relationship Id="rId17" Type="http://schemas.openxmlformats.org/officeDocument/2006/relationships/slide" Target="slide26.xml"/><Relationship Id="rId25" Type="http://schemas.openxmlformats.org/officeDocument/2006/relationships/slide" Target="slide39.xml"/><Relationship Id="rId2" Type="http://schemas.openxmlformats.org/officeDocument/2006/relationships/slide" Target="slide41.xml"/><Relationship Id="rId16" Type="http://schemas.openxmlformats.org/officeDocument/2006/relationships/slide" Target="slide29.xml"/><Relationship Id="rId20" Type="http://schemas.openxmlformats.org/officeDocument/2006/relationships/slide" Target="slide33.xml"/><Relationship Id="rId1" Type="http://schemas.openxmlformats.org/officeDocument/2006/relationships/slideLayout" Target="../slideLayouts/slideLayout2.xml"/><Relationship Id="rId6" Type="http://schemas.openxmlformats.org/officeDocument/2006/relationships/slide" Target="slide10.xml"/><Relationship Id="rId11" Type="http://schemas.openxmlformats.org/officeDocument/2006/relationships/slide" Target="slide14.xml"/><Relationship Id="rId24" Type="http://schemas.openxmlformats.org/officeDocument/2006/relationships/slide" Target="slide31.xml"/><Relationship Id="rId5" Type="http://schemas.openxmlformats.org/officeDocument/2006/relationships/slide" Target="slide12.xml"/><Relationship Id="rId15" Type="http://schemas.openxmlformats.org/officeDocument/2006/relationships/slide" Target="slide38.xml"/><Relationship Id="rId23" Type="http://schemas.openxmlformats.org/officeDocument/2006/relationships/slide" Target="slide42.xml"/><Relationship Id="rId10" Type="http://schemas.openxmlformats.org/officeDocument/2006/relationships/slide" Target="slide43.xml"/><Relationship Id="rId19" Type="http://schemas.openxmlformats.org/officeDocument/2006/relationships/slide" Target="slide30.xml"/><Relationship Id="rId4" Type="http://schemas.openxmlformats.org/officeDocument/2006/relationships/slide" Target="slide17.xml"/><Relationship Id="rId9" Type="http://schemas.openxmlformats.org/officeDocument/2006/relationships/slide" Target="slide7.xml"/><Relationship Id="rId14" Type="http://schemas.openxmlformats.org/officeDocument/2006/relationships/slide" Target="slide21.xml"/><Relationship Id="rId22" Type="http://schemas.openxmlformats.org/officeDocument/2006/relationships/slide" Target="slide40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slide" Target="slide52.xml"/><Relationship Id="rId13" Type="http://schemas.openxmlformats.org/officeDocument/2006/relationships/slide" Target="slide55.xml"/><Relationship Id="rId18" Type="http://schemas.openxmlformats.org/officeDocument/2006/relationships/slide" Target="slide51.xml"/><Relationship Id="rId26" Type="http://schemas.openxmlformats.org/officeDocument/2006/relationships/slide" Target="slide46.xml"/><Relationship Id="rId3" Type="http://schemas.openxmlformats.org/officeDocument/2006/relationships/slide" Target="slide15.xml"/><Relationship Id="rId21" Type="http://schemas.openxmlformats.org/officeDocument/2006/relationships/slide" Target="slide49.xml"/><Relationship Id="rId7" Type="http://schemas.openxmlformats.org/officeDocument/2006/relationships/slide" Target="slide28.xml"/><Relationship Id="rId12" Type="http://schemas.openxmlformats.org/officeDocument/2006/relationships/slide" Target="slide56.xml"/><Relationship Id="rId17" Type="http://schemas.openxmlformats.org/officeDocument/2006/relationships/slide" Target="slide44.xml"/><Relationship Id="rId25" Type="http://schemas.openxmlformats.org/officeDocument/2006/relationships/slide" Target="slide27.xml"/><Relationship Id="rId2" Type="http://schemas.openxmlformats.org/officeDocument/2006/relationships/slide" Target="slide9.xml"/><Relationship Id="rId16" Type="http://schemas.openxmlformats.org/officeDocument/2006/relationships/slide" Target="slide22.xml"/><Relationship Id="rId20" Type="http://schemas.openxmlformats.org/officeDocument/2006/relationships/slide" Target="slide54.xml"/><Relationship Id="rId1" Type="http://schemas.openxmlformats.org/officeDocument/2006/relationships/slideLayout" Target="../slideLayouts/slideLayout2.xml"/><Relationship Id="rId6" Type="http://schemas.openxmlformats.org/officeDocument/2006/relationships/slide" Target="slide19.xml"/><Relationship Id="rId11" Type="http://schemas.openxmlformats.org/officeDocument/2006/relationships/slide" Target="slide18.xml"/><Relationship Id="rId24" Type="http://schemas.openxmlformats.org/officeDocument/2006/relationships/slide" Target="slide50.xml"/><Relationship Id="rId5" Type="http://schemas.openxmlformats.org/officeDocument/2006/relationships/slide" Target="slide32.xml"/><Relationship Id="rId15" Type="http://schemas.openxmlformats.org/officeDocument/2006/relationships/slide" Target="slide11.xml"/><Relationship Id="rId23" Type="http://schemas.openxmlformats.org/officeDocument/2006/relationships/slide" Target="slide45.xml"/><Relationship Id="rId10" Type="http://schemas.openxmlformats.org/officeDocument/2006/relationships/slide" Target="slide47.xml"/><Relationship Id="rId19" Type="http://schemas.openxmlformats.org/officeDocument/2006/relationships/slide" Target="slide34.xml"/><Relationship Id="rId4" Type="http://schemas.openxmlformats.org/officeDocument/2006/relationships/slide" Target="slide48.xml"/><Relationship Id="rId9" Type="http://schemas.openxmlformats.org/officeDocument/2006/relationships/slide" Target="slide16.xml"/><Relationship Id="rId14" Type="http://schemas.openxmlformats.org/officeDocument/2006/relationships/slide" Target="slide36.xml"/><Relationship Id="rId22" Type="http://schemas.openxmlformats.org/officeDocument/2006/relationships/slide" Target="slide23.xml"/><Relationship Id="rId27" Type="http://schemas.openxmlformats.org/officeDocument/2006/relationships/slide" Target="slide53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WordArt 4"/>
          <p:cNvSpPr>
            <a:spLocks noChangeArrowheads="1" noChangeShapeType="1" noTextEdit="1"/>
          </p:cNvSpPr>
          <p:nvPr/>
        </p:nvSpPr>
        <p:spPr bwMode="auto">
          <a:xfrm>
            <a:off x="1857356" y="1357298"/>
            <a:ext cx="7066474" cy="1571636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fromWordArt="1">
            <a:prstTxWarp prst="textDeflate">
              <a:avLst>
                <a:gd name="adj" fmla="val 26227"/>
              </a:avLst>
            </a:prstTxWarp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9600" b="1" kern="10" dirty="0">
                <a:ln w="1905">
                  <a:solidFill>
                    <a:schemeClr val="bg2">
                      <a:lumMod val="50000"/>
                    </a:schemeClr>
                  </a:solidFill>
                </a:ln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Impact"/>
              </a:rPr>
              <a:t>СВОЯ</a:t>
            </a:r>
            <a:r>
              <a:rPr lang="ru-RU" sz="9600" b="1" kern="10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Impact"/>
              </a:rPr>
              <a:t> </a:t>
            </a:r>
            <a:r>
              <a:rPr lang="ru-RU" sz="9600" b="1" kern="10" dirty="0">
                <a:ln w="1905">
                  <a:solidFill>
                    <a:schemeClr val="bg2">
                      <a:lumMod val="50000"/>
                    </a:schemeClr>
                  </a:solidFill>
                </a:ln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Impact"/>
              </a:rPr>
              <a:t>ИГРА</a:t>
            </a:r>
            <a:endParaRPr lang="ru-RU" sz="9600" b="1" kern="10" dirty="0">
              <a:ln w="1905">
                <a:solidFill>
                  <a:schemeClr val="bg2">
                    <a:lumMod val="50000"/>
                  </a:schemeClr>
                </a:solidFill>
              </a:ln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Impact"/>
            </a:endParaRPr>
          </a:p>
        </p:txBody>
      </p:sp>
      <p:sp>
        <p:nvSpPr>
          <p:cNvPr id="3075" name="Text Box 6"/>
          <p:cNvSpPr txBox="1">
            <a:spLocks noChangeArrowheads="1"/>
          </p:cNvSpPr>
          <p:nvPr/>
        </p:nvSpPr>
        <p:spPr bwMode="auto">
          <a:xfrm>
            <a:off x="1403648" y="4869160"/>
            <a:ext cx="69850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 sz="2000">
              <a:solidFill>
                <a:schemeClr val="accent1"/>
              </a:solidFill>
              <a:latin typeface="Arial" charset="0"/>
            </a:endParaRPr>
          </a:p>
        </p:txBody>
      </p:sp>
      <p:sp>
        <p:nvSpPr>
          <p:cNvPr id="3076" name="Rectangle 8"/>
          <p:cNvSpPr>
            <a:spLocks noChangeArrowheads="1"/>
          </p:cNvSpPr>
          <p:nvPr/>
        </p:nvSpPr>
        <p:spPr bwMode="auto">
          <a:xfrm>
            <a:off x="0" y="15573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3077" name="Text Box 10"/>
          <p:cNvSpPr txBox="1">
            <a:spLocks noChangeArrowheads="1"/>
          </p:cNvSpPr>
          <p:nvPr/>
        </p:nvSpPr>
        <p:spPr bwMode="auto">
          <a:xfrm>
            <a:off x="3857620" y="3786190"/>
            <a:ext cx="5059370" cy="1569660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4800" b="1" dirty="0" smtClean="0">
                <a:solidFill>
                  <a:srgbClr val="0000CC"/>
                </a:solidFill>
                <a:latin typeface="Arial" charset="0"/>
              </a:rPr>
              <a:t>В рамках закона</a:t>
            </a:r>
            <a:endParaRPr lang="ru-RU" sz="4800" b="1" dirty="0">
              <a:solidFill>
                <a:srgbClr val="0000CC"/>
              </a:solidFill>
              <a:latin typeface="Arial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4355976" y="5429264"/>
            <a:ext cx="415820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Автор: </a:t>
            </a:r>
            <a:r>
              <a:rPr lang="ru-RU" dirty="0" err="1" smtClean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Гультяев</a:t>
            </a:r>
            <a:r>
              <a:rPr lang="ru-RU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 Вадим Анатольевич</a:t>
            </a:r>
          </a:p>
          <a:p>
            <a:pPr algn="r"/>
            <a:r>
              <a:rPr lang="ru-RU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МОБУ «СОШ № 4» </a:t>
            </a:r>
            <a:r>
              <a:rPr lang="ru-RU" dirty="0" err="1" smtClean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пгт</a:t>
            </a:r>
            <a:r>
              <a:rPr lang="ru-RU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dirty="0" err="1" smtClean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Пойковский</a:t>
            </a:r>
            <a:endParaRPr lang="ru-RU" dirty="0" smtClean="0">
              <a:solidFill>
                <a:schemeClr val="accent3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Users\Lanos\Desktop\Без названия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4286256"/>
            <a:ext cx="3435270" cy="22860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3074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8" dur="80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9" dur="80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80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4" grpId="0" animBg="1"/>
      <p:bldP spid="3077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00034" y="1857364"/>
            <a:ext cx="7929618" cy="2857520"/>
          </a:xfrm>
        </p:spPr>
        <p:txBody>
          <a:bodyPr>
            <a:normAutofit/>
          </a:bodyPr>
          <a:lstStyle/>
          <a:p>
            <a:r>
              <a:rPr lang="ru-RU" sz="5400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До какого возраста человек считается ребенком? </a:t>
            </a:r>
            <a:endParaRPr lang="ru-RU" sz="5400" b="1" dirty="0">
              <a:solidFill>
                <a:schemeClr val="accent3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714348" y="5214950"/>
            <a:ext cx="5554960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ru-RU" sz="6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До 18 лет</a:t>
            </a:r>
          </a:p>
        </p:txBody>
      </p:sp>
      <p:sp>
        <p:nvSpPr>
          <p:cNvPr id="5" name="Управляющая кнопка: домой 4">
            <a:hlinkClick r:id="rId2" action="ppaction://hlinksldjump" highlightClick="1"/>
          </p:cNvPr>
          <p:cNvSpPr/>
          <p:nvPr/>
        </p:nvSpPr>
        <p:spPr>
          <a:xfrm>
            <a:off x="7092280" y="5445224"/>
            <a:ext cx="1512168" cy="936104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Управляющая кнопка: домой 5">
            <a:hlinkClick r:id="rId2" action="ppaction://hlinksldjump" highlightClick="1"/>
          </p:cNvPr>
          <p:cNvSpPr/>
          <p:nvPr/>
        </p:nvSpPr>
        <p:spPr>
          <a:xfrm>
            <a:off x="7072330" y="571480"/>
            <a:ext cx="1512168" cy="936104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42" name="Picture 2" descr="C:\Users\Lanos\Desktop\Без названия (14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57818" y="4786322"/>
            <a:ext cx="2847975" cy="160020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57158" y="1928802"/>
            <a:ext cx="8291264" cy="1571636"/>
          </a:xfrm>
        </p:spPr>
        <p:txBody>
          <a:bodyPr>
            <a:noAutofit/>
          </a:bodyPr>
          <a:lstStyle/>
          <a:p>
            <a:r>
              <a:rPr lang="ru-RU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К какой категории прав человека принадлежит право быть собственником?</a:t>
            </a:r>
            <a:endParaRPr lang="ru-RU" b="1" dirty="0">
              <a:solidFill>
                <a:schemeClr val="accent3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357158" y="5310336"/>
            <a:ext cx="6429420" cy="1047622"/>
          </a:xfrm>
        </p:spPr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ru-RU" sz="6600" dirty="0" smtClean="0">
                <a:latin typeface="Times New Roman" pitchFamily="18" charset="0"/>
                <a:cs typeface="Times New Roman" pitchFamily="18" charset="0"/>
              </a:rPr>
              <a:t>Экономические права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Управляющая кнопка: домой 5">
            <a:hlinkClick r:id="rId2" action="ppaction://hlinksldjump" highlightClick="1"/>
          </p:cNvPr>
          <p:cNvSpPr/>
          <p:nvPr/>
        </p:nvSpPr>
        <p:spPr>
          <a:xfrm>
            <a:off x="7164288" y="5301208"/>
            <a:ext cx="1512168" cy="936104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50" name="Picture 2" descr="C:\Users\Lanos\Desktop\Без названия (6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57554" y="3857628"/>
            <a:ext cx="2214578" cy="1341007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1"/>
          <p:cNvSpPr>
            <a:spLocks noGrp="1"/>
          </p:cNvSpPr>
          <p:nvPr>
            <p:ph idx="1"/>
          </p:nvPr>
        </p:nvSpPr>
        <p:spPr>
          <a:xfrm>
            <a:off x="285720" y="4786322"/>
            <a:ext cx="6572296" cy="1857388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Организация Объединенных Наций</a:t>
            </a:r>
            <a:endParaRPr lang="ru-RU" sz="4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Управляющая кнопка: домой 5">
            <a:hlinkClick r:id="rId2" action="ppaction://hlinksldjump" highlightClick="1"/>
          </p:cNvPr>
          <p:cNvSpPr/>
          <p:nvPr/>
        </p:nvSpPr>
        <p:spPr>
          <a:xfrm>
            <a:off x="7092280" y="5445224"/>
            <a:ext cx="1512168" cy="936104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357158" y="2428868"/>
            <a:ext cx="878684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Какой организацией принята «Конвенция о правах ребенка»? </a:t>
            </a:r>
            <a:endParaRPr lang="ru-RU" sz="4800" b="1" dirty="0">
              <a:solidFill>
                <a:schemeClr val="accent3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1"/>
          <p:cNvSpPr txBox="1">
            <a:spLocks/>
          </p:cNvSpPr>
          <p:nvPr/>
        </p:nvSpPr>
        <p:spPr>
          <a:xfrm>
            <a:off x="714348" y="3929066"/>
            <a:ext cx="7858180" cy="2714644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274320" lvl="0" indent="-274320" algn="just">
              <a:spcBef>
                <a:spcPts val="600"/>
              </a:spcBef>
              <a:buClr>
                <a:schemeClr val="accent2"/>
              </a:buClr>
              <a:buSzPct val="85000"/>
              <a:defRPr/>
            </a:pPr>
            <a:r>
              <a:rPr lang="ru-RU" sz="2800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		Нет, за исключением случаев, когда компетентные органы, согласно судебному решению, определяют в соответствии с применимым законом и процедурами, что такое разлучение необходимо в наилучших интересах ребенка.</a:t>
            </a: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schemeClr val="accent3">
                  <a:lumMod val="60000"/>
                  <a:lumOff val="40000"/>
                </a:schemeClr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7346" name="AutoShape 2" descr="https://im1-tub-ru.yandex.net/i?id=43fb823b09bd6d47762c60b88a7e6552&amp;n=33&amp;h=215&amp;w=16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7348" name="AutoShape 4" descr="https://im1-tub-ru.yandex.net/i?id=43fb823b09bd6d47762c60b88a7e6552&amp;n=33&amp;h=215&amp;w=16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1" name="Управляющая кнопка: домой 10">
            <a:hlinkClick r:id="rId2" action="ppaction://hlinksldjump" highlightClick="1"/>
          </p:cNvPr>
          <p:cNvSpPr/>
          <p:nvPr/>
        </p:nvSpPr>
        <p:spPr>
          <a:xfrm>
            <a:off x="7143768" y="642918"/>
            <a:ext cx="1512168" cy="936104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428596" y="2214554"/>
            <a:ext cx="8424936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Могут ли ребенка разлучить с родителями? </a:t>
            </a:r>
            <a:endParaRPr lang="ru-RU" sz="4400" b="1" dirty="0">
              <a:solidFill>
                <a:schemeClr val="accent3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2411760" y="5589240"/>
            <a:ext cx="6285384" cy="899592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sz="6600" dirty="0" smtClean="0">
                <a:latin typeface="Times New Roman" pitchFamily="18" charset="0"/>
                <a:cs typeface="Times New Roman" pitchFamily="18" charset="0"/>
              </a:rPr>
              <a:t>Да</a:t>
            </a:r>
            <a:endParaRPr lang="ru-RU" sz="6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Управляющая кнопка: домой 4">
            <a:hlinkClick r:id="rId2" action="ppaction://hlinksldjump" highlightClick="1"/>
          </p:cNvPr>
          <p:cNvSpPr/>
          <p:nvPr/>
        </p:nvSpPr>
        <p:spPr>
          <a:xfrm>
            <a:off x="467544" y="5517232"/>
            <a:ext cx="1512168" cy="936104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571472" y="2285992"/>
            <a:ext cx="820891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Одинакова ли ответственность родителей за воспитание и развитие ребенка? </a:t>
            </a:r>
            <a:endParaRPr lang="ru-RU" sz="4000" b="1" dirty="0">
              <a:solidFill>
                <a:schemeClr val="accent3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6386" name="Picture 2" descr="C:\Users\Lanos\Desktop\33810aa318a44489c326ef7e03c07d2f8e824b3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6314" y="4071942"/>
            <a:ext cx="3750494" cy="250033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28596" y="1785926"/>
            <a:ext cx="8258204" cy="2786082"/>
          </a:xfrm>
        </p:spPr>
        <p:txBody>
          <a:bodyPr>
            <a:normAutofit/>
          </a:bodyPr>
          <a:lstStyle/>
          <a:p>
            <a:r>
              <a:rPr lang="ru-RU" sz="4000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Как называется основной закон государства, особый нормативный правовой акт, имеющий высшую юридическую силу? </a:t>
            </a:r>
            <a:endParaRPr lang="ru-RU" sz="4000" dirty="0">
              <a:solidFill>
                <a:schemeClr val="accent3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5220072" y="4429132"/>
            <a:ext cx="3466728" cy="1666868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Конституция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Управляющая кнопка: домой 4">
            <a:hlinkClick r:id="rId2" action="ppaction://hlinksldjump" highlightClick="1"/>
          </p:cNvPr>
          <p:cNvSpPr/>
          <p:nvPr/>
        </p:nvSpPr>
        <p:spPr>
          <a:xfrm>
            <a:off x="7164288" y="5445224"/>
            <a:ext cx="1512168" cy="936104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Picture 2" descr="C:\Users\Lanos\Desktop\Без названия (1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596" y="4857760"/>
            <a:ext cx="2714644" cy="1613861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85720" y="2000240"/>
            <a:ext cx="8640960" cy="3071834"/>
          </a:xfrm>
        </p:spPr>
        <p:txBody>
          <a:bodyPr>
            <a:noAutofit/>
          </a:bodyPr>
          <a:lstStyle/>
          <a:p>
            <a:r>
              <a:rPr lang="ru-RU" sz="4800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Какое понятие содержит в себе свободное политическое и идеологическое многообразие - это...</a:t>
            </a:r>
            <a:endParaRPr lang="ru-RU" sz="4800" dirty="0">
              <a:solidFill>
                <a:schemeClr val="accent3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714876" y="5286388"/>
            <a:ext cx="3816424" cy="1357322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5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Плюрализм</a:t>
            </a:r>
            <a:endParaRPr lang="ru-RU" sz="5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Управляющая кнопка: домой 4">
            <a:hlinkClick r:id="rId2" action="ppaction://hlinksldjump" highlightClick="1"/>
          </p:cNvPr>
          <p:cNvSpPr/>
          <p:nvPr/>
        </p:nvSpPr>
        <p:spPr>
          <a:xfrm>
            <a:off x="1115616" y="5301208"/>
            <a:ext cx="1512168" cy="936104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971600" y="4437112"/>
            <a:ext cx="4042792" cy="1010816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sz="6600" dirty="0" smtClean="0"/>
              <a:t>Париж</a:t>
            </a:r>
            <a:endParaRPr lang="ru-RU" sz="6600" dirty="0"/>
          </a:p>
        </p:txBody>
      </p:sp>
      <p:sp>
        <p:nvSpPr>
          <p:cNvPr id="5" name="Управляющая кнопка: домой 4">
            <a:hlinkClick r:id="rId2" action="ppaction://hlinksldjump" highlightClick="1"/>
          </p:cNvPr>
          <p:cNvSpPr/>
          <p:nvPr/>
        </p:nvSpPr>
        <p:spPr>
          <a:xfrm>
            <a:off x="323528" y="5445224"/>
            <a:ext cx="1512168" cy="936104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642910" y="2000240"/>
            <a:ext cx="8143932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В каком европейском городе была принята «Всеобщая декларация прав человека»? </a:t>
            </a:r>
            <a:endParaRPr lang="ru-RU" sz="4400" dirty="0">
              <a:solidFill>
                <a:schemeClr val="accent3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314" name="Picture 2" descr="C:\Users\Lanos\Desktop\paris_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4288616"/>
            <a:ext cx="3786214" cy="2313797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28596" y="1500174"/>
            <a:ext cx="8715404" cy="2571768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Носителем суверенитета и единственным источником власти в Российской Федерации является президент РФ и правительство РФ.</a:t>
            </a:r>
            <a:endParaRPr lang="ru-RU" dirty="0">
              <a:solidFill>
                <a:schemeClr val="accent3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357158" y="4429132"/>
            <a:ext cx="8501122" cy="2229252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	Носителем суверенитета и единственным источником власти в Российской Федерации является ее </a:t>
            </a:r>
            <a:r>
              <a:rPr lang="ru-RU" sz="3600" i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многонациональный народ</a:t>
            </a:r>
            <a:endParaRPr lang="ru-RU" sz="360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Управляющая кнопка: домой 4">
            <a:hlinkClick r:id="rId2" action="ppaction://hlinksldjump" highlightClick="1"/>
          </p:cNvPr>
          <p:cNvSpPr/>
          <p:nvPr/>
        </p:nvSpPr>
        <p:spPr>
          <a:xfrm>
            <a:off x="7215206" y="357166"/>
            <a:ext cx="1512168" cy="936104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28596" y="1857364"/>
            <a:ext cx="8229600" cy="183644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Российская Федерация - Россия есть тоталитарное государство с монархической формой правления.</a:t>
            </a:r>
            <a:endParaRPr lang="ru-RU" dirty="0">
              <a:solidFill>
                <a:schemeClr val="accent3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357158" y="4357694"/>
            <a:ext cx="7331874" cy="2500306"/>
          </a:xfrm>
        </p:spPr>
        <p:txBody>
          <a:bodyPr>
            <a:normAutofit fontScale="62500" lnSpcReduction="20000"/>
          </a:bodyPr>
          <a:lstStyle/>
          <a:p>
            <a:pPr>
              <a:buNone/>
            </a:pPr>
            <a:r>
              <a:rPr lang="ru-RU" sz="6000" dirty="0" smtClean="0">
                <a:latin typeface="Times New Roman" pitchFamily="18" charset="0"/>
                <a:cs typeface="Times New Roman" pitchFamily="18" charset="0"/>
              </a:rPr>
              <a:t>	Российская Федерация - Россия есть </a:t>
            </a:r>
            <a:r>
              <a:rPr lang="ru-RU" sz="6000" i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демократическое федеративное правовое</a:t>
            </a:r>
            <a:r>
              <a:rPr lang="ru-RU" sz="60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6000" dirty="0" smtClean="0">
                <a:latin typeface="Times New Roman" pitchFamily="18" charset="0"/>
                <a:cs typeface="Times New Roman" pitchFamily="18" charset="0"/>
              </a:rPr>
              <a:t>государство </a:t>
            </a:r>
            <a:r>
              <a:rPr lang="ru-RU" sz="60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ru-RU" sz="6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6000" i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республиканской</a:t>
            </a:r>
            <a:r>
              <a:rPr lang="ru-RU" sz="60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6000" dirty="0" smtClean="0">
                <a:latin typeface="Times New Roman" pitchFamily="18" charset="0"/>
                <a:cs typeface="Times New Roman" pitchFamily="18" charset="0"/>
              </a:rPr>
              <a:t>формой правления</a:t>
            </a:r>
            <a:endParaRPr lang="ru-RU" sz="6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Управляющая кнопка: домой 5">
            <a:hlinkClick r:id="rId2" action="ppaction://hlinksldjump" highlightClick="1"/>
          </p:cNvPr>
          <p:cNvSpPr/>
          <p:nvPr/>
        </p:nvSpPr>
        <p:spPr>
          <a:xfrm>
            <a:off x="7380312" y="5373216"/>
            <a:ext cx="1512168" cy="936104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79512" y="2852936"/>
            <a:ext cx="8229600" cy="1219200"/>
          </a:xfrm>
        </p:spPr>
        <p:txBody>
          <a:bodyPr>
            <a:normAutofit/>
          </a:bodyPr>
          <a:lstStyle/>
          <a:p>
            <a:pPr algn="ctr"/>
            <a:r>
              <a:rPr lang="ru-RU" sz="7200" b="1" dirty="0" smtClean="0">
                <a:solidFill>
                  <a:schemeClr val="bg1"/>
                </a:solidFill>
              </a:rPr>
              <a:t> 1 раунд </a:t>
            </a:r>
            <a:endParaRPr lang="ru-RU" sz="72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309120" y="4572008"/>
            <a:ext cx="3977656" cy="195604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5400" dirty="0" smtClean="0"/>
              <a:t>Ярослав Мудрый</a:t>
            </a:r>
            <a:endParaRPr lang="ru-RU" sz="5400" dirty="0"/>
          </a:p>
        </p:txBody>
      </p:sp>
      <p:sp>
        <p:nvSpPr>
          <p:cNvPr id="6" name="Управляющая кнопка: домой 5">
            <a:hlinkClick r:id="rId2" action="ppaction://hlinksldjump" highlightClick="1"/>
          </p:cNvPr>
          <p:cNvSpPr/>
          <p:nvPr/>
        </p:nvSpPr>
        <p:spPr>
          <a:xfrm>
            <a:off x="1214414" y="5572140"/>
            <a:ext cx="1512168" cy="936104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395536" y="2643182"/>
            <a:ext cx="874846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Назовите автора «Русской правды». </a:t>
            </a:r>
            <a:endParaRPr lang="ru-RU" sz="4800" b="1" dirty="0">
              <a:solidFill>
                <a:schemeClr val="accent3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70" name="Picture 2" descr="C:\Users\Lanos\Desktop\9jqnFUxrGm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00562" y="214290"/>
            <a:ext cx="4064046" cy="228634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000100" y="1714488"/>
            <a:ext cx="7686700" cy="3571900"/>
          </a:xfrm>
        </p:spPr>
        <p:txBody>
          <a:bodyPr>
            <a:normAutofit/>
          </a:bodyPr>
          <a:lstStyle/>
          <a:p>
            <a:r>
              <a:rPr lang="ru-RU" sz="3600" dirty="0" smtClean="0">
                <a:solidFill>
                  <a:schemeClr val="accent3">
                    <a:lumMod val="60000"/>
                    <a:lumOff val="4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В какой из Конституций СССР было оговорено, что основа экономики - плановая социалистическая система хозяйства и социалистическая собственность на орудия и производственные средства? </a:t>
            </a:r>
            <a:endParaRPr lang="ru-RU" sz="3600" dirty="0">
              <a:solidFill>
                <a:schemeClr val="accent3">
                  <a:lumMod val="60000"/>
                  <a:lumOff val="40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500034" y="5929306"/>
            <a:ext cx="5857916" cy="928694"/>
          </a:xfrm>
        </p:spPr>
        <p:txBody>
          <a:bodyPr>
            <a:normAutofit fontScale="62500" lnSpcReduction="20000"/>
          </a:bodyPr>
          <a:lstStyle/>
          <a:p>
            <a:pPr>
              <a:buNone/>
            </a:pPr>
            <a:r>
              <a:rPr lang="ru-RU" sz="6000" dirty="0" smtClean="0">
                <a:latin typeface="Times New Roman" pitchFamily="18" charset="0"/>
                <a:cs typeface="Times New Roman" pitchFamily="18" charset="0"/>
              </a:rPr>
              <a:t>Конституция СССР 1936 г.</a:t>
            </a:r>
            <a:endParaRPr lang="ru-RU" sz="6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Управляющая кнопка: домой 4">
            <a:hlinkClick r:id="rId2" action="ppaction://hlinksldjump" highlightClick="1"/>
          </p:cNvPr>
          <p:cNvSpPr/>
          <p:nvPr/>
        </p:nvSpPr>
        <p:spPr>
          <a:xfrm>
            <a:off x="7092280" y="5445224"/>
            <a:ext cx="1512168" cy="936104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57158" y="1714488"/>
            <a:ext cx="8358246" cy="2500330"/>
          </a:xfrm>
        </p:spPr>
        <p:txBody>
          <a:bodyPr>
            <a:noAutofit/>
          </a:bodyPr>
          <a:lstStyle/>
          <a:p>
            <a:r>
              <a:rPr lang="ru-RU" sz="3200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Республика (государство) имеет свой устав и законодательство. Край, область, город федерального значения, автономная область, автономный округ имеет свою конституцию и законодательство.</a:t>
            </a:r>
            <a:endParaRPr lang="ru-RU" sz="3200" dirty="0">
              <a:solidFill>
                <a:schemeClr val="accent3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285720" y="4500570"/>
            <a:ext cx="8572560" cy="214314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	Республика (государство) имеет свою </a:t>
            </a:r>
            <a:r>
              <a:rPr lang="ru-RU" sz="2800" i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конституцию</a:t>
            </a: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и законодательство. Край, область, город федерального значения, автономная область, автономный округ имеет свой </a:t>
            </a:r>
            <a:r>
              <a:rPr lang="ru-RU" sz="2800" i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устав</a:t>
            </a: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и законодательство.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Управляющая кнопка: домой 4">
            <a:hlinkClick r:id="rId2" action="ppaction://hlinksldjump" highlightClick="1"/>
          </p:cNvPr>
          <p:cNvSpPr/>
          <p:nvPr/>
        </p:nvSpPr>
        <p:spPr>
          <a:xfrm>
            <a:off x="7072330" y="285728"/>
            <a:ext cx="1512168" cy="936104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85720" y="1785926"/>
            <a:ext cx="8501122" cy="2214578"/>
          </a:xfrm>
        </p:spPr>
        <p:txBody>
          <a:bodyPr>
            <a:noAutofit/>
          </a:bodyPr>
          <a:lstStyle/>
          <a:p>
            <a:r>
              <a:rPr lang="ru-RU" sz="3200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Во взаимоотношениях с федеральными органами государственной власти республики, края и города федерального значения имеют больше привилегий, чем автономные округа и области.</a:t>
            </a:r>
            <a:endParaRPr lang="ru-RU" sz="3200" dirty="0">
              <a:solidFill>
                <a:schemeClr val="accent3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214282" y="4357694"/>
            <a:ext cx="8929718" cy="2500306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	Во взаимоотношениях с федеральными органами государственной власти </a:t>
            </a:r>
            <a:r>
              <a:rPr lang="ru-RU" sz="3600" i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все субъекты Российской Федерации между собой равноправны</a:t>
            </a:r>
            <a:endParaRPr lang="ru-RU" sz="360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Управляющая кнопка: домой 4">
            <a:hlinkClick r:id="rId2" action="ppaction://hlinksldjump" highlightClick="1"/>
          </p:cNvPr>
          <p:cNvSpPr/>
          <p:nvPr/>
        </p:nvSpPr>
        <p:spPr>
          <a:xfrm>
            <a:off x="7631832" y="285728"/>
            <a:ext cx="1512168" cy="936104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714348" y="1857364"/>
            <a:ext cx="7821512" cy="285752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accent3">
                    <a:lumMod val="60000"/>
                    <a:lumOff val="4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В период действия какой из Конституций СССР была отменена 6 статья, в которой говорилось об </a:t>
            </a:r>
            <a:r>
              <a:rPr lang="ru-RU" dirty="0" err="1" smtClean="0">
                <a:solidFill>
                  <a:schemeClr val="accent3">
                    <a:lumMod val="60000"/>
                    <a:lumOff val="4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однопартийности</a:t>
            </a:r>
            <a:r>
              <a:rPr lang="ru-RU" dirty="0" smtClean="0">
                <a:solidFill>
                  <a:schemeClr val="accent3">
                    <a:lumMod val="60000"/>
                    <a:lumOff val="4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, и введена должность президента СССР? </a:t>
            </a:r>
            <a:endParaRPr lang="ru-RU" dirty="0">
              <a:solidFill>
                <a:schemeClr val="accent3">
                  <a:lumMod val="60000"/>
                  <a:lumOff val="40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500034" y="5429264"/>
            <a:ext cx="6357982" cy="666736"/>
          </a:xfrm>
        </p:spPr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ru-RU" sz="6000" dirty="0" smtClean="0">
                <a:latin typeface="Times New Roman" pitchFamily="18" charset="0"/>
                <a:cs typeface="Times New Roman" pitchFamily="18" charset="0"/>
              </a:rPr>
              <a:t>Конституция СССР 1977 г.</a:t>
            </a:r>
            <a:endParaRPr lang="ru-RU" sz="6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Управляющая кнопка: домой 4">
            <a:hlinkClick r:id="rId2" action="ppaction://hlinksldjump" highlightClick="1"/>
          </p:cNvPr>
          <p:cNvSpPr/>
          <p:nvPr/>
        </p:nvSpPr>
        <p:spPr>
          <a:xfrm>
            <a:off x="7092280" y="5445224"/>
            <a:ext cx="1512168" cy="936104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00034" y="2000240"/>
            <a:ext cx="8229600" cy="2412504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Реакцией на какое мировое событие было создание «Всеобщей декларации прав человека»? </a:t>
            </a:r>
            <a:endParaRPr lang="ru-RU" dirty="0">
              <a:solidFill>
                <a:schemeClr val="accent3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500034" y="4857760"/>
            <a:ext cx="6643734" cy="123824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Вторая мировая война 1939-1945 гг.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Управляющая кнопка: домой 4">
            <a:hlinkClick r:id="rId2" action="ppaction://hlinksldjump" highlightClick="1"/>
          </p:cNvPr>
          <p:cNvSpPr/>
          <p:nvPr/>
        </p:nvSpPr>
        <p:spPr>
          <a:xfrm>
            <a:off x="7092280" y="5445224"/>
            <a:ext cx="1512168" cy="936104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357298"/>
            <a:ext cx="8229600" cy="1357322"/>
          </a:xfrm>
        </p:spPr>
        <p:txBody>
          <a:bodyPr>
            <a:normAutofit/>
          </a:bodyPr>
          <a:lstStyle/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Назовите законодательный кодекс, созданный в 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XVI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в. </a:t>
            </a:r>
            <a:endParaRPr lang="ru-RU" sz="40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857752" y="2928934"/>
            <a:ext cx="3857652" cy="1643074"/>
          </a:xfrm>
        </p:spPr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ru-RU" sz="6000" dirty="0" smtClean="0"/>
              <a:t>Судебник Ивана </a:t>
            </a:r>
            <a:r>
              <a:rPr lang="en-US" sz="6000" dirty="0" smtClean="0"/>
              <a:t>IV</a:t>
            </a:r>
            <a:r>
              <a:rPr lang="ru-RU" sz="6000" dirty="0" smtClean="0"/>
              <a:t> 1550 г.</a:t>
            </a:r>
            <a:endParaRPr lang="ru-RU" sz="6000" dirty="0"/>
          </a:p>
        </p:txBody>
      </p:sp>
      <p:sp>
        <p:nvSpPr>
          <p:cNvPr id="5" name="Управляющая кнопка: домой 4">
            <a:hlinkClick r:id="rId2" action="ppaction://hlinksldjump" highlightClick="1"/>
          </p:cNvPr>
          <p:cNvSpPr/>
          <p:nvPr/>
        </p:nvSpPr>
        <p:spPr>
          <a:xfrm>
            <a:off x="6357950" y="5214950"/>
            <a:ext cx="1512168" cy="936104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194" name="Picture 2" descr="C:\Users\Lanos\Desktop\Без названия (4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2786058"/>
            <a:ext cx="4243842" cy="3429024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214282" y="4357694"/>
            <a:ext cx="8572560" cy="214314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	В Российской Федерации признается и гарантируется местное самоуправление. Местное самоуправление 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2400" i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пределах своих полномочий самостоятельно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 Органы местного самоуправления </a:t>
            </a:r>
            <a:r>
              <a:rPr lang="ru-RU" sz="2400" i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не входят</a:t>
            </a:r>
            <a:r>
              <a:rPr lang="ru-RU" sz="24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 систему органов государственной власти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Управляющая кнопка: домой 4">
            <a:hlinkClick r:id="rId2" action="ppaction://hlinksldjump" highlightClick="1"/>
          </p:cNvPr>
          <p:cNvSpPr/>
          <p:nvPr/>
        </p:nvSpPr>
        <p:spPr>
          <a:xfrm>
            <a:off x="7000892" y="357166"/>
            <a:ext cx="1512168" cy="936104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428596" y="2071678"/>
            <a:ext cx="806489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В Российской Федерации признается и гарантируется местное самоуправление. Местное самоуправление напрямую подчиняется Федеральному собранию и не имеет самостоятельности. Органы местного самоуправления также входят в систему органов государственной власти.</a:t>
            </a:r>
            <a:endParaRPr lang="ru-RU" sz="2400" b="1" dirty="0">
              <a:solidFill>
                <a:schemeClr val="accent3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00034" y="1714488"/>
            <a:ext cx="8429684" cy="3786214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В какой сказке одна дама использует добрый поступок своего мужа для обогащения и продвижения по служебной лестнице, но впоследствии теряет все из-за безмерной жадности?</a:t>
            </a:r>
            <a:endParaRPr lang="ru-RU" dirty="0">
              <a:solidFill>
                <a:schemeClr val="accent3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357158" y="5373216"/>
            <a:ext cx="5786478" cy="1199056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«Сказка о рыбаке и рыбке» А.С. Пушкин.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Управляющая кнопка: домой 4">
            <a:hlinkClick r:id="rId2" action="ppaction://hlinksldjump" highlightClick="1"/>
          </p:cNvPr>
          <p:cNvSpPr/>
          <p:nvPr/>
        </p:nvSpPr>
        <p:spPr>
          <a:xfrm>
            <a:off x="7215206" y="357166"/>
            <a:ext cx="1512168" cy="936104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098" name="Picture 2" descr="C:\Users\Lanos\Desktop\Без названия (8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57422" y="1785926"/>
            <a:ext cx="4768671" cy="35719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71472" y="2285992"/>
            <a:ext cx="8215370" cy="1928826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Кто был председателем первого заседания  Комиссии ООН по правам человека? </a:t>
            </a:r>
            <a:endParaRPr lang="ru-RU" dirty="0">
              <a:solidFill>
                <a:schemeClr val="accent3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1428728" y="5072074"/>
            <a:ext cx="4499992" cy="1357322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Элеонора Рузвельт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Управляющая кнопка: домой 4">
            <a:hlinkClick r:id="rId2" action="ppaction://hlinksldjump" highlightClick="1"/>
          </p:cNvPr>
          <p:cNvSpPr/>
          <p:nvPr/>
        </p:nvSpPr>
        <p:spPr>
          <a:xfrm>
            <a:off x="7092280" y="5445224"/>
            <a:ext cx="1512168" cy="936104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5362" name="Picture 2" descr="C:\Users\Lanos\Desktop\image770x420cropped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28926" y="214290"/>
            <a:ext cx="3070472" cy="1674803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285720" y="500042"/>
            <a:ext cx="3096344" cy="864096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Даты</a:t>
            </a:r>
            <a:endParaRPr lang="ru-RU" sz="3200" b="1" dirty="0">
              <a:solidFill>
                <a:schemeClr val="bg2">
                  <a:lumMod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285720" y="1785926"/>
            <a:ext cx="3096344" cy="864096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История права</a:t>
            </a:r>
            <a:endParaRPr lang="ru-RU" sz="3200" b="1" dirty="0">
              <a:solidFill>
                <a:schemeClr val="bg2">
                  <a:lumMod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285720" y="2928934"/>
            <a:ext cx="3096344" cy="864096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Конституции СССР</a:t>
            </a:r>
            <a:endParaRPr lang="ru-RU" sz="3200" b="1" dirty="0">
              <a:solidFill>
                <a:schemeClr val="bg2">
                  <a:lumMod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285720" y="4143380"/>
            <a:ext cx="3096344" cy="864096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Декларация о правах человека </a:t>
            </a:r>
            <a:endParaRPr lang="ru-RU" sz="2800" b="1" dirty="0">
              <a:solidFill>
                <a:schemeClr val="bg2">
                  <a:lumMod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285720" y="5500702"/>
            <a:ext cx="3096344" cy="864096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0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Конвенция о правах ребенка</a:t>
            </a:r>
            <a:endParaRPr lang="ru-RU" sz="3000" b="1" dirty="0">
              <a:solidFill>
                <a:schemeClr val="bg2">
                  <a:lumMod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5724128" y="548680"/>
            <a:ext cx="936104" cy="792088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dirty="0" smtClean="0">
                <a:hlinkClick r:id="rId2" action="ppaction://hlinksldjump"/>
              </a:rPr>
              <a:t>30</a:t>
            </a:r>
            <a:endParaRPr lang="ru-RU" sz="4800" dirty="0"/>
          </a:p>
        </p:txBody>
      </p:sp>
      <p:sp>
        <p:nvSpPr>
          <p:cNvPr id="51" name="Скругленный прямоугольник 50"/>
          <p:cNvSpPr/>
          <p:nvPr/>
        </p:nvSpPr>
        <p:spPr>
          <a:xfrm>
            <a:off x="4572000" y="2928934"/>
            <a:ext cx="936104" cy="792088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dirty="0" smtClean="0">
                <a:hlinkClick r:id="rId3" action="ppaction://hlinksldjump"/>
              </a:rPr>
              <a:t>20</a:t>
            </a:r>
            <a:endParaRPr lang="ru-RU" sz="4800" dirty="0"/>
          </a:p>
        </p:txBody>
      </p:sp>
      <p:sp>
        <p:nvSpPr>
          <p:cNvPr id="52" name="Скругленный прямоугольник 51"/>
          <p:cNvSpPr/>
          <p:nvPr/>
        </p:nvSpPr>
        <p:spPr>
          <a:xfrm>
            <a:off x="4572000" y="4143380"/>
            <a:ext cx="936104" cy="792088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dirty="0" smtClean="0">
                <a:hlinkClick r:id="rId4" action="ppaction://hlinksldjump"/>
              </a:rPr>
              <a:t>20</a:t>
            </a:r>
            <a:endParaRPr lang="ru-RU" sz="4800" dirty="0"/>
          </a:p>
        </p:txBody>
      </p:sp>
      <p:sp>
        <p:nvSpPr>
          <p:cNvPr id="53" name="Скругленный прямоугольник 52"/>
          <p:cNvSpPr/>
          <p:nvPr/>
        </p:nvSpPr>
        <p:spPr>
          <a:xfrm>
            <a:off x="4572000" y="5500702"/>
            <a:ext cx="936104" cy="792088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dirty="0" smtClean="0">
                <a:hlinkClick r:id="rId5" action="ppaction://hlinksldjump"/>
              </a:rPr>
              <a:t>20</a:t>
            </a:r>
            <a:endParaRPr lang="ru-RU" sz="4800" dirty="0"/>
          </a:p>
        </p:txBody>
      </p:sp>
      <p:sp>
        <p:nvSpPr>
          <p:cNvPr id="54" name="Скругленный прямоугольник 53"/>
          <p:cNvSpPr/>
          <p:nvPr/>
        </p:nvSpPr>
        <p:spPr>
          <a:xfrm>
            <a:off x="3500430" y="5500702"/>
            <a:ext cx="936104" cy="792088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dirty="0" smtClean="0">
                <a:hlinkClick r:id="rId6" action="ppaction://hlinksldjump"/>
              </a:rPr>
              <a:t>10</a:t>
            </a:r>
            <a:endParaRPr lang="ru-RU" sz="4800" dirty="0"/>
          </a:p>
        </p:txBody>
      </p:sp>
      <p:sp>
        <p:nvSpPr>
          <p:cNvPr id="55" name="Скругленный прямоугольник 54"/>
          <p:cNvSpPr/>
          <p:nvPr/>
        </p:nvSpPr>
        <p:spPr>
          <a:xfrm>
            <a:off x="3500430" y="4143380"/>
            <a:ext cx="936104" cy="792088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dirty="0" smtClean="0">
                <a:hlinkClick r:id="rId7" action="ppaction://hlinksldjump"/>
              </a:rPr>
              <a:t>10</a:t>
            </a:r>
            <a:endParaRPr lang="ru-RU" sz="4800" dirty="0"/>
          </a:p>
        </p:txBody>
      </p:sp>
      <p:sp>
        <p:nvSpPr>
          <p:cNvPr id="57" name="Скругленный прямоугольник 56"/>
          <p:cNvSpPr/>
          <p:nvPr/>
        </p:nvSpPr>
        <p:spPr>
          <a:xfrm>
            <a:off x="3571868" y="1785926"/>
            <a:ext cx="936104" cy="792088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dirty="0" smtClean="0">
                <a:hlinkClick r:id="rId8" action="ppaction://hlinksldjump"/>
              </a:rPr>
              <a:t>10</a:t>
            </a:r>
            <a:endParaRPr lang="ru-RU" sz="4800" dirty="0"/>
          </a:p>
        </p:txBody>
      </p:sp>
      <p:sp>
        <p:nvSpPr>
          <p:cNvPr id="58" name="Скругленный прямоугольник 57">
            <a:hlinkClick r:id="rId9" action="ppaction://hlinksldjump"/>
          </p:cNvPr>
          <p:cNvSpPr/>
          <p:nvPr/>
        </p:nvSpPr>
        <p:spPr>
          <a:xfrm>
            <a:off x="3563888" y="548680"/>
            <a:ext cx="936104" cy="792088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dirty="0" smtClean="0">
                <a:hlinkClick r:id="rId9" action="ppaction://hlinksldjump"/>
              </a:rPr>
              <a:t>10</a:t>
            </a:r>
            <a:endParaRPr lang="ru-RU" sz="4800" dirty="0"/>
          </a:p>
        </p:txBody>
      </p:sp>
      <p:sp>
        <p:nvSpPr>
          <p:cNvPr id="62" name="Скругленный прямоугольник 61"/>
          <p:cNvSpPr/>
          <p:nvPr/>
        </p:nvSpPr>
        <p:spPr>
          <a:xfrm>
            <a:off x="7858148" y="5500702"/>
            <a:ext cx="936104" cy="792088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dirty="0" smtClean="0">
                <a:hlinkClick r:id="rId10" action="ppaction://hlinksldjump"/>
              </a:rPr>
              <a:t>50</a:t>
            </a:r>
            <a:endParaRPr lang="ru-RU" sz="4800" dirty="0"/>
          </a:p>
        </p:txBody>
      </p:sp>
      <p:sp>
        <p:nvSpPr>
          <p:cNvPr id="63" name="Скругленный прямоугольник 62"/>
          <p:cNvSpPr/>
          <p:nvPr/>
        </p:nvSpPr>
        <p:spPr>
          <a:xfrm>
            <a:off x="6715140" y="5500702"/>
            <a:ext cx="936104" cy="792088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dirty="0" smtClean="0">
                <a:hlinkClick r:id="rId11" action="ppaction://hlinksldjump"/>
              </a:rPr>
              <a:t>40</a:t>
            </a:r>
            <a:endParaRPr lang="ru-RU" sz="4800" dirty="0"/>
          </a:p>
        </p:txBody>
      </p:sp>
      <p:sp>
        <p:nvSpPr>
          <p:cNvPr id="66" name="Скругленный прямоугольник 65"/>
          <p:cNvSpPr/>
          <p:nvPr/>
        </p:nvSpPr>
        <p:spPr>
          <a:xfrm>
            <a:off x="5643570" y="4143380"/>
            <a:ext cx="936104" cy="792088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dirty="0" smtClean="0">
                <a:hlinkClick r:id="rId12" action="ppaction://hlinksldjump"/>
              </a:rPr>
              <a:t>30</a:t>
            </a:r>
            <a:endParaRPr lang="ru-RU" sz="4800" dirty="0"/>
          </a:p>
        </p:txBody>
      </p:sp>
      <p:sp>
        <p:nvSpPr>
          <p:cNvPr id="67" name="Скругленный прямоугольник 66"/>
          <p:cNvSpPr/>
          <p:nvPr/>
        </p:nvSpPr>
        <p:spPr>
          <a:xfrm>
            <a:off x="5643570" y="5500702"/>
            <a:ext cx="936104" cy="792088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dirty="0" smtClean="0">
                <a:hlinkClick r:id="rId13" action="ppaction://hlinksldjump"/>
              </a:rPr>
              <a:t>30</a:t>
            </a:r>
            <a:endParaRPr lang="ru-RU" sz="4800" dirty="0"/>
          </a:p>
        </p:txBody>
      </p:sp>
      <p:sp>
        <p:nvSpPr>
          <p:cNvPr id="68" name="Скругленный прямоугольник 67"/>
          <p:cNvSpPr/>
          <p:nvPr/>
        </p:nvSpPr>
        <p:spPr>
          <a:xfrm>
            <a:off x="5643570" y="2928934"/>
            <a:ext cx="936104" cy="792088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dirty="0" smtClean="0">
                <a:hlinkClick r:id="rId14" action="ppaction://hlinksldjump"/>
              </a:rPr>
              <a:t>30</a:t>
            </a:r>
            <a:endParaRPr lang="ru-RU" sz="4800" dirty="0"/>
          </a:p>
        </p:txBody>
      </p:sp>
      <p:sp>
        <p:nvSpPr>
          <p:cNvPr id="69" name="Скругленный прямоугольник 68"/>
          <p:cNvSpPr/>
          <p:nvPr/>
        </p:nvSpPr>
        <p:spPr>
          <a:xfrm>
            <a:off x="7858148" y="4143380"/>
            <a:ext cx="936104" cy="792088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dirty="0" smtClean="0">
                <a:hlinkClick r:id="rId15" action="ppaction://hlinksldjump"/>
              </a:rPr>
              <a:t>50</a:t>
            </a:r>
            <a:endParaRPr lang="ru-RU" sz="4800" dirty="0"/>
          </a:p>
        </p:txBody>
      </p:sp>
      <p:sp>
        <p:nvSpPr>
          <p:cNvPr id="70" name="Скругленный прямоугольник 69"/>
          <p:cNvSpPr/>
          <p:nvPr/>
        </p:nvSpPr>
        <p:spPr>
          <a:xfrm>
            <a:off x="6715140" y="4143380"/>
            <a:ext cx="936104" cy="792088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dirty="0" smtClean="0">
                <a:hlinkClick r:id="rId16" action="ppaction://hlinksldjump"/>
              </a:rPr>
              <a:t>40</a:t>
            </a:r>
            <a:endParaRPr lang="ru-RU" sz="4800" dirty="0"/>
          </a:p>
        </p:txBody>
      </p:sp>
      <p:sp>
        <p:nvSpPr>
          <p:cNvPr id="71" name="Скругленный прямоугольник 70"/>
          <p:cNvSpPr/>
          <p:nvPr/>
        </p:nvSpPr>
        <p:spPr>
          <a:xfrm>
            <a:off x="5715008" y="1785926"/>
            <a:ext cx="936104" cy="792088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dirty="0" smtClean="0">
                <a:hlinkClick r:id="rId17" action="ppaction://hlinksldjump"/>
              </a:rPr>
              <a:t>30</a:t>
            </a:r>
            <a:endParaRPr lang="ru-RU" sz="4800" dirty="0"/>
          </a:p>
        </p:txBody>
      </p:sp>
      <p:sp>
        <p:nvSpPr>
          <p:cNvPr id="72" name="Скругленный прямоугольник 71"/>
          <p:cNvSpPr/>
          <p:nvPr/>
        </p:nvSpPr>
        <p:spPr>
          <a:xfrm>
            <a:off x="4643438" y="1785926"/>
            <a:ext cx="936104" cy="792088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dirty="0" smtClean="0">
                <a:hlinkClick r:id="rId18" action="ppaction://hlinksldjump"/>
              </a:rPr>
              <a:t>20</a:t>
            </a:r>
            <a:endParaRPr lang="ru-RU" sz="4800" dirty="0"/>
          </a:p>
        </p:txBody>
      </p:sp>
      <p:sp>
        <p:nvSpPr>
          <p:cNvPr id="73" name="Скругленный прямоугольник 72"/>
          <p:cNvSpPr/>
          <p:nvPr/>
        </p:nvSpPr>
        <p:spPr>
          <a:xfrm>
            <a:off x="7858148" y="2928934"/>
            <a:ext cx="936104" cy="792088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dirty="0" smtClean="0">
                <a:hlinkClick r:id="rId19" action="ppaction://hlinksldjump"/>
              </a:rPr>
              <a:t>50</a:t>
            </a:r>
            <a:endParaRPr lang="ru-RU" sz="4800" dirty="0"/>
          </a:p>
        </p:txBody>
      </p:sp>
      <p:sp>
        <p:nvSpPr>
          <p:cNvPr id="74" name="Скругленный прямоугольник 73"/>
          <p:cNvSpPr/>
          <p:nvPr/>
        </p:nvSpPr>
        <p:spPr>
          <a:xfrm>
            <a:off x="6715140" y="2928934"/>
            <a:ext cx="936104" cy="792088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dirty="0" smtClean="0">
                <a:hlinkClick r:id="rId20" action="ppaction://hlinksldjump"/>
              </a:rPr>
              <a:t>40</a:t>
            </a:r>
            <a:endParaRPr lang="ru-RU" sz="4800" dirty="0"/>
          </a:p>
        </p:txBody>
      </p:sp>
      <p:sp>
        <p:nvSpPr>
          <p:cNvPr id="75" name="Скругленный прямоугольник 74"/>
          <p:cNvSpPr/>
          <p:nvPr/>
        </p:nvSpPr>
        <p:spPr>
          <a:xfrm>
            <a:off x="7858148" y="1785926"/>
            <a:ext cx="936104" cy="792088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dirty="0" smtClean="0">
                <a:hlinkClick r:id="rId21" action="ppaction://hlinksldjump"/>
              </a:rPr>
              <a:t>50</a:t>
            </a:r>
            <a:endParaRPr lang="ru-RU" sz="4800" dirty="0"/>
          </a:p>
        </p:txBody>
      </p:sp>
      <p:sp>
        <p:nvSpPr>
          <p:cNvPr id="76" name="Скругленный прямоугольник 75"/>
          <p:cNvSpPr/>
          <p:nvPr/>
        </p:nvSpPr>
        <p:spPr>
          <a:xfrm>
            <a:off x="6786578" y="1785926"/>
            <a:ext cx="936104" cy="792088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dirty="0" smtClean="0">
                <a:hlinkClick r:id="rId22" action="ppaction://hlinksldjump"/>
              </a:rPr>
              <a:t>40</a:t>
            </a:r>
            <a:endParaRPr lang="ru-RU" sz="4800" dirty="0"/>
          </a:p>
        </p:txBody>
      </p:sp>
      <p:sp>
        <p:nvSpPr>
          <p:cNvPr id="77" name="Скругленный прямоугольник 76"/>
          <p:cNvSpPr/>
          <p:nvPr/>
        </p:nvSpPr>
        <p:spPr>
          <a:xfrm>
            <a:off x="7858148" y="571480"/>
            <a:ext cx="936104" cy="792088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dirty="0" smtClean="0">
                <a:hlinkClick r:id="rId23" action="ppaction://hlinksldjump"/>
              </a:rPr>
              <a:t>50</a:t>
            </a:r>
            <a:endParaRPr lang="ru-RU" sz="4800" dirty="0"/>
          </a:p>
        </p:txBody>
      </p:sp>
      <p:sp>
        <p:nvSpPr>
          <p:cNvPr id="78" name="Скругленный прямоугольник 77"/>
          <p:cNvSpPr/>
          <p:nvPr/>
        </p:nvSpPr>
        <p:spPr>
          <a:xfrm>
            <a:off x="6732240" y="548680"/>
            <a:ext cx="936104" cy="792088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dirty="0" smtClean="0">
                <a:hlinkClick r:id="rId24" action="ppaction://hlinksldjump"/>
              </a:rPr>
              <a:t>40</a:t>
            </a:r>
            <a:endParaRPr lang="ru-RU" sz="4800" dirty="0"/>
          </a:p>
        </p:txBody>
      </p:sp>
      <p:sp>
        <p:nvSpPr>
          <p:cNvPr id="79" name="Скругленный прямоугольник 78">
            <a:hlinkClick r:id="rId25" action="ppaction://hlinksldjump"/>
          </p:cNvPr>
          <p:cNvSpPr/>
          <p:nvPr/>
        </p:nvSpPr>
        <p:spPr>
          <a:xfrm>
            <a:off x="4644008" y="548680"/>
            <a:ext cx="936104" cy="792088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dirty="0" smtClean="0">
                <a:hlinkClick r:id="rId25" action="ppaction://hlinksldjump"/>
              </a:rPr>
              <a:t>20</a:t>
            </a:r>
            <a:endParaRPr lang="ru-RU" sz="4800" dirty="0"/>
          </a:p>
        </p:txBody>
      </p:sp>
      <p:sp>
        <p:nvSpPr>
          <p:cNvPr id="38" name="Скругленный прямоугольник 37"/>
          <p:cNvSpPr/>
          <p:nvPr/>
        </p:nvSpPr>
        <p:spPr>
          <a:xfrm>
            <a:off x="3500430" y="2928934"/>
            <a:ext cx="936104" cy="792088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dirty="0" smtClean="0">
                <a:hlinkClick r:id="rId26" action="ppaction://hlinksldjump"/>
              </a:rPr>
              <a:t>10</a:t>
            </a:r>
            <a:endParaRPr lang="ru-RU" sz="4800" dirty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Управляющая кнопка: домой 4">
            <a:hlinkClick r:id="rId2" action="ppaction://hlinksldjump" highlightClick="1"/>
          </p:cNvPr>
          <p:cNvSpPr/>
          <p:nvPr/>
        </p:nvSpPr>
        <p:spPr>
          <a:xfrm>
            <a:off x="7358082" y="5786454"/>
            <a:ext cx="1512168" cy="936104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2290" name="Picture 2" descr="C:\Users\Lanos\Desktop\Без названия (5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00232" y="428603"/>
            <a:ext cx="5857916" cy="5382273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28596" y="1928802"/>
            <a:ext cx="8229600" cy="1836440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chemeClr val="accent4">
                    <a:lumMod val="60000"/>
                    <a:lumOff val="4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Назовите дату принятия Конвенции о правах ребенка </a:t>
            </a:r>
            <a:endParaRPr lang="ru-RU" b="1" dirty="0">
              <a:solidFill>
                <a:schemeClr val="accent4">
                  <a:lumMod val="60000"/>
                  <a:lumOff val="40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2571736" y="4214818"/>
            <a:ext cx="4471990" cy="1874912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sz="6000" dirty="0" smtClean="0"/>
              <a:t>20 ноября 1989 года</a:t>
            </a:r>
            <a:endParaRPr lang="ru-RU" sz="6000" dirty="0"/>
          </a:p>
        </p:txBody>
      </p:sp>
      <p:sp>
        <p:nvSpPr>
          <p:cNvPr id="5" name="Управляющая кнопка: домой 4">
            <a:hlinkClick r:id="rId2" action="ppaction://hlinksldjump" highlightClick="1"/>
          </p:cNvPr>
          <p:cNvSpPr/>
          <p:nvPr/>
        </p:nvSpPr>
        <p:spPr>
          <a:xfrm>
            <a:off x="7092280" y="5445224"/>
            <a:ext cx="1512168" cy="936104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074" name="Picture 2" descr="C:\Users\Lanos\Desktop\Без названия (2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2910" y="3714752"/>
            <a:ext cx="1666875" cy="2733675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00034" y="2214554"/>
            <a:ext cx="8229600" cy="1785950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К какой категории прав человека принадлежит право на жизнь?</a:t>
            </a:r>
            <a:endParaRPr lang="ru-RU" dirty="0">
              <a:solidFill>
                <a:schemeClr val="accent3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644008" y="4869160"/>
            <a:ext cx="4042792" cy="122684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Гражданские (личные) права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Управляющая кнопка: домой 4">
            <a:hlinkClick r:id="rId2" action="ppaction://hlinksldjump" highlightClick="1"/>
          </p:cNvPr>
          <p:cNvSpPr/>
          <p:nvPr/>
        </p:nvSpPr>
        <p:spPr>
          <a:xfrm>
            <a:off x="1403648" y="5157192"/>
            <a:ext cx="1512168" cy="936104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42910" y="1928802"/>
            <a:ext cx="8229600" cy="3071834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Первым основным законом в СССР стала ..., которая была утверждена на 2-м съезде Советов СССР 31 января ... года. Заполните пропуски. </a:t>
            </a:r>
            <a:endParaRPr lang="ru-RU" dirty="0">
              <a:solidFill>
                <a:schemeClr val="accent3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214282" y="5786454"/>
            <a:ext cx="6995120" cy="722784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Конституция СССР, 1924 </a:t>
            </a:r>
            <a:endParaRPr lang="ru-RU" sz="4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Управляющая кнопка: домой 4">
            <a:hlinkClick r:id="rId2" action="ppaction://hlinksldjump" highlightClick="1"/>
          </p:cNvPr>
          <p:cNvSpPr/>
          <p:nvPr/>
        </p:nvSpPr>
        <p:spPr>
          <a:xfrm>
            <a:off x="7092280" y="5445224"/>
            <a:ext cx="1512168" cy="936104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71472" y="1857364"/>
            <a:ext cx="8229600" cy="2428892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Назовите парламент РФ, и две его палаты, согласно Конституции РФ.</a:t>
            </a:r>
            <a:endParaRPr lang="ru-RU" dirty="0">
              <a:solidFill>
                <a:schemeClr val="accent3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357158" y="5229200"/>
            <a:ext cx="6500858" cy="1414510"/>
          </a:xfrm>
        </p:spPr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Федеральное собрание: </a:t>
            </a:r>
          </a:p>
          <a:p>
            <a:pPr>
              <a:buNone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Совет Федерации и </a:t>
            </a:r>
          </a:p>
          <a:p>
            <a:pPr>
              <a:buNone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Государственная дума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Управляющая кнопка: домой 4">
            <a:hlinkClick r:id="rId2" action="ppaction://hlinksldjump" highlightClick="1"/>
          </p:cNvPr>
          <p:cNvSpPr/>
          <p:nvPr/>
        </p:nvSpPr>
        <p:spPr>
          <a:xfrm>
            <a:off x="7429520" y="357166"/>
            <a:ext cx="1512168" cy="936104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6" name="Picture 2" descr="C:\Users\Lanos\Desktop\Парламент-РФ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14942" y="4429132"/>
            <a:ext cx="3571900" cy="2024077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85720" y="3071810"/>
            <a:ext cx="8229600" cy="1692424"/>
          </a:xfrm>
        </p:spPr>
        <p:txBody>
          <a:bodyPr>
            <a:noAutofit/>
          </a:bodyPr>
          <a:lstStyle/>
          <a:p>
            <a:r>
              <a:rPr lang="ru-RU" sz="4800" dirty="0" smtClean="0">
                <a:solidFill>
                  <a:schemeClr val="accent3">
                    <a:lumMod val="60000"/>
                    <a:lumOff val="4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Назовите руководителя создания 1 издания 1832 года «Свода законов Российской империи». </a:t>
            </a:r>
            <a:endParaRPr lang="ru-RU" sz="4800" dirty="0">
              <a:solidFill>
                <a:schemeClr val="accent3">
                  <a:lumMod val="60000"/>
                  <a:lumOff val="40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285720" y="5733256"/>
            <a:ext cx="6286544" cy="50676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5400" dirty="0" smtClean="0"/>
              <a:t>Сперанский М. М.</a:t>
            </a:r>
            <a:endParaRPr lang="ru-RU" sz="5400" dirty="0"/>
          </a:p>
        </p:txBody>
      </p:sp>
      <p:sp>
        <p:nvSpPr>
          <p:cNvPr id="5" name="Управляющая кнопка: домой 4">
            <a:hlinkClick r:id="rId2" action="ppaction://hlinksldjump" highlightClick="1"/>
          </p:cNvPr>
          <p:cNvSpPr/>
          <p:nvPr/>
        </p:nvSpPr>
        <p:spPr>
          <a:xfrm>
            <a:off x="7164288" y="5445224"/>
            <a:ext cx="1512168" cy="936104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42" name="Picture 2" descr="C:\Users\Lanos\Desktop\5a817ae6370f2cd50d8b45c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43240" y="330474"/>
            <a:ext cx="3477835" cy="1955494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000108"/>
            <a:ext cx="8229600" cy="4214842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Церковь в РФ отделена от государства, школа отделена от церкви, свобода вероисповедания, равенство всех религий и возможность не исповедовать никакую из религий. Какой характер государства иллюстрируют данные условия?</a:t>
            </a:r>
            <a:endParaRPr lang="ru-RU" dirty="0">
              <a:solidFill>
                <a:schemeClr val="accent3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1714480" y="5500702"/>
            <a:ext cx="7286676" cy="1000132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Светский характер государства</a:t>
            </a:r>
            <a:endParaRPr lang="ru-RU" sz="4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Управляющая кнопка: домой 4">
            <a:hlinkClick r:id="rId2" action="ppaction://hlinksldjump" highlightClick="1"/>
          </p:cNvPr>
          <p:cNvSpPr/>
          <p:nvPr/>
        </p:nvSpPr>
        <p:spPr>
          <a:xfrm>
            <a:off x="285720" y="5643578"/>
            <a:ext cx="1512168" cy="936104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5101208" y="3929066"/>
            <a:ext cx="4042792" cy="1442864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6000" dirty="0" smtClean="0"/>
              <a:t>30</a:t>
            </a:r>
            <a:endParaRPr lang="ru-RU" sz="6000" dirty="0"/>
          </a:p>
        </p:txBody>
      </p:sp>
      <p:sp>
        <p:nvSpPr>
          <p:cNvPr id="5" name="Управляющая кнопка: домой 4">
            <a:hlinkClick r:id="rId2" action="ppaction://hlinksldjump" highlightClick="1"/>
          </p:cNvPr>
          <p:cNvSpPr/>
          <p:nvPr/>
        </p:nvSpPr>
        <p:spPr>
          <a:xfrm>
            <a:off x="7164288" y="5445224"/>
            <a:ext cx="1512168" cy="936104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357158" y="2143116"/>
            <a:ext cx="8568952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Сколько статей во «Всеобщей декларации прав человека»? </a:t>
            </a:r>
            <a:endParaRPr lang="ru-RU" sz="4400" dirty="0">
              <a:solidFill>
                <a:schemeClr val="accent3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338" name="Picture 2" descr="C:\Users\Lanos\Desktop\Без названия (3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0100" y="4071942"/>
            <a:ext cx="3429024" cy="228186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00034" y="2214554"/>
            <a:ext cx="8229600" cy="2268488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Имеет ли каждый человек право свободно передвигаться и выбирать себе местожительство в пределах каждого государства? </a:t>
            </a:r>
            <a:endParaRPr lang="ru-RU" dirty="0">
              <a:solidFill>
                <a:schemeClr val="accent3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357158" y="5143512"/>
            <a:ext cx="5410944" cy="1082824"/>
          </a:xfrm>
        </p:spPr>
        <p:txBody>
          <a:bodyPr>
            <a:normAutofit fontScale="55000" lnSpcReduction="20000"/>
          </a:bodyPr>
          <a:lstStyle/>
          <a:p>
            <a:pPr>
              <a:buNone/>
            </a:pPr>
            <a:r>
              <a:rPr lang="ru-RU" sz="5400" dirty="0" smtClean="0"/>
              <a:t>Да, Всеобщая декларация прав человека - ст. 13, п. 1.</a:t>
            </a:r>
            <a:endParaRPr lang="ru-RU" sz="5400" dirty="0"/>
          </a:p>
        </p:txBody>
      </p:sp>
      <p:sp>
        <p:nvSpPr>
          <p:cNvPr id="6" name="Управляющая кнопка: домой 5">
            <a:hlinkClick r:id="rId2" action="ppaction://hlinksldjump" highlightClick="1"/>
          </p:cNvPr>
          <p:cNvSpPr/>
          <p:nvPr/>
        </p:nvSpPr>
        <p:spPr>
          <a:xfrm>
            <a:off x="7072330" y="5572140"/>
            <a:ext cx="1512168" cy="936104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2071670" y="1785926"/>
            <a:ext cx="6678504" cy="1955046"/>
          </a:xfrm>
        </p:spPr>
        <p:txBody>
          <a:bodyPr>
            <a:normAutofit/>
          </a:bodyPr>
          <a:lstStyle/>
          <a:p>
            <a:r>
              <a:rPr lang="ru-RU" sz="4800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Назовите дату  принятия Конституции РФ. </a:t>
            </a:r>
            <a:endParaRPr lang="ru-RU" sz="4800" dirty="0">
              <a:solidFill>
                <a:schemeClr val="accent4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00562" y="4572008"/>
            <a:ext cx="4186238" cy="1523992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5400" dirty="0" smtClean="0"/>
              <a:t>12 декабря 1993 года</a:t>
            </a:r>
            <a:endParaRPr lang="ru-RU" sz="5400" dirty="0"/>
          </a:p>
        </p:txBody>
      </p:sp>
      <p:sp>
        <p:nvSpPr>
          <p:cNvPr id="6" name="Управляющая кнопка: домой 5">
            <a:hlinkClick r:id="rId2" action="ppaction://hlinksldjump" highlightClick="1"/>
          </p:cNvPr>
          <p:cNvSpPr/>
          <p:nvPr/>
        </p:nvSpPr>
        <p:spPr>
          <a:xfrm>
            <a:off x="467544" y="5733256"/>
            <a:ext cx="1512168" cy="936104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50" name="Picture 2" descr="C:\Users\Lanos\Desktop\Без названия (1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472" y="3643314"/>
            <a:ext cx="3214710" cy="1911151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79512" y="2852936"/>
            <a:ext cx="8229600" cy="1219200"/>
          </a:xfrm>
        </p:spPr>
        <p:txBody>
          <a:bodyPr>
            <a:normAutofit/>
          </a:bodyPr>
          <a:lstStyle/>
          <a:p>
            <a:pPr algn="ctr"/>
            <a:r>
              <a:rPr lang="ru-RU" sz="7200" b="1" dirty="0" smtClean="0">
                <a:solidFill>
                  <a:schemeClr val="bg1"/>
                </a:solidFill>
              </a:rPr>
              <a:t> 2 раунд </a:t>
            </a:r>
            <a:endParaRPr lang="ru-RU" sz="72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427984" y="4725144"/>
            <a:ext cx="4258816" cy="1370856"/>
          </a:xfrm>
        </p:spPr>
        <p:txBody>
          <a:bodyPr>
            <a:normAutofit fontScale="55000" lnSpcReduction="20000"/>
          </a:bodyPr>
          <a:lstStyle/>
          <a:p>
            <a:pPr>
              <a:buNone/>
            </a:pPr>
            <a:r>
              <a:rPr lang="ru-RU" sz="6000" dirty="0" smtClean="0"/>
              <a:t>Соборное уложение 1649 года</a:t>
            </a:r>
            <a:endParaRPr lang="ru-RU" sz="6000" dirty="0"/>
          </a:p>
        </p:txBody>
      </p:sp>
      <p:sp>
        <p:nvSpPr>
          <p:cNvPr id="6" name="Управляющая кнопка: домой 5">
            <a:hlinkClick r:id="rId2" action="ppaction://hlinksldjump" highlightClick="1"/>
          </p:cNvPr>
          <p:cNvSpPr/>
          <p:nvPr/>
        </p:nvSpPr>
        <p:spPr>
          <a:xfrm>
            <a:off x="7092280" y="5445224"/>
            <a:ext cx="1512168" cy="936104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642910" y="2071678"/>
            <a:ext cx="806489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Назовите первый печатный памятник русского права. </a:t>
            </a:r>
            <a:endParaRPr lang="ru-RU" sz="4800" b="1" dirty="0">
              <a:solidFill>
                <a:schemeClr val="accent3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218" name="Picture 2" descr="C:\Users\Lanos\Desktop\thumb_19840_article_middle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2910" y="4357694"/>
            <a:ext cx="3286148" cy="1921657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5143504" y="3714752"/>
            <a:ext cx="3543296" cy="2381248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5400" dirty="0" smtClean="0"/>
              <a:t>10 декабря 1948 года</a:t>
            </a:r>
            <a:endParaRPr lang="ru-RU" sz="5400" dirty="0"/>
          </a:p>
        </p:txBody>
      </p:sp>
      <p:sp>
        <p:nvSpPr>
          <p:cNvPr id="5" name="Управляющая кнопка: домой 4">
            <a:hlinkClick r:id="rId2" action="ppaction://hlinksldjump" highlightClick="1"/>
          </p:cNvPr>
          <p:cNvSpPr/>
          <p:nvPr/>
        </p:nvSpPr>
        <p:spPr>
          <a:xfrm>
            <a:off x="395536" y="5589240"/>
            <a:ext cx="1512168" cy="936104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571472" y="1785926"/>
            <a:ext cx="8208912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Назовите дату принятия Всеобщей декларации прав человека. </a:t>
            </a:r>
            <a:endParaRPr lang="ru-RU" sz="4400" b="1" dirty="0">
              <a:solidFill>
                <a:schemeClr val="accent4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9" name="Picture 3" descr="C:\Users\Lanos\Desktop\Без названия (3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43174" y="4714884"/>
            <a:ext cx="2619375" cy="1743075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5500694" y="4929198"/>
            <a:ext cx="3186106" cy="1166802"/>
          </a:xfrm>
        </p:spPr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ru-RU" sz="5400" dirty="0" smtClean="0"/>
              <a:t>1497 год - Судебник</a:t>
            </a:r>
            <a:endParaRPr lang="ru-RU" sz="5400" dirty="0"/>
          </a:p>
        </p:txBody>
      </p:sp>
      <p:sp>
        <p:nvSpPr>
          <p:cNvPr id="5" name="Управляющая кнопка: домой 4">
            <a:hlinkClick r:id="rId2" action="ppaction://hlinksldjump" highlightClick="1"/>
          </p:cNvPr>
          <p:cNvSpPr/>
          <p:nvPr/>
        </p:nvSpPr>
        <p:spPr>
          <a:xfrm>
            <a:off x="251520" y="5921896"/>
            <a:ext cx="1512168" cy="936104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500034" y="1928802"/>
            <a:ext cx="820891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В каком году принят первый законодательный кодекс Российского государства? </a:t>
            </a:r>
            <a:endParaRPr lang="ru-RU" sz="4000" b="1" dirty="0">
              <a:solidFill>
                <a:schemeClr val="accent4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2" name="Picture 2" descr="C:\Users\Lanos\Desktop\Sudebnik_(early_16th_c.,_RGADA)_by_shakko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00298" y="4286256"/>
            <a:ext cx="2435252" cy="1685056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71472" y="285728"/>
            <a:ext cx="8229600" cy="3071834"/>
          </a:xfrm>
        </p:spPr>
        <p:txBody>
          <a:bodyPr>
            <a:noAutofit/>
          </a:bodyPr>
          <a:lstStyle/>
          <a:p>
            <a:pPr algn="just"/>
            <a:r>
              <a:rPr lang="ru-RU" sz="2800" dirty="0" smtClean="0">
                <a:solidFill>
                  <a:schemeClr val="accent3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Какие положения Конвенции о правах ребенка направлены на защиту от экономической эксплуатации и от выполнения любой работы, которая может представлять опасность для его здоровья или служить препятствием в получении им образования, либо наносить ущерб его здоровью и физическому, умственному, духовному, моральному и социальному развитию? </a:t>
            </a:r>
            <a:endParaRPr lang="ru-RU" sz="2800" dirty="0">
              <a:solidFill>
                <a:schemeClr val="accent3">
                  <a:lumMod val="20000"/>
                  <a:lumOff val="8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28596" y="4071942"/>
            <a:ext cx="6357982" cy="2428892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1800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Статья 32. Часть 2: ...государства участники: </a:t>
            </a:r>
          </a:p>
          <a:p>
            <a:pPr>
              <a:buNone/>
            </a:pPr>
            <a:r>
              <a:rPr lang="ru-RU" sz="1800" i="1" dirty="0" err="1" smtClean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ru-RU" sz="1800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) устанавливают минимальный возраст или минимальные возрасты для приема на работу;</a:t>
            </a:r>
          </a:p>
          <a:p>
            <a:pPr>
              <a:buNone/>
            </a:pPr>
            <a:r>
              <a:rPr lang="ru-RU" sz="1800" i="1" dirty="0" err="1" smtClean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ru-RU" sz="1800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) определяют необходимые требования о продолжительности рабочего дня и условиях труда;</a:t>
            </a:r>
          </a:p>
          <a:p>
            <a:pPr>
              <a:buNone/>
            </a:pPr>
            <a:r>
              <a:rPr lang="ru-RU" sz="1800" i="1" dirty="0" err="1" smtClean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c</a:t>
            </a:r>
            <a:r>
              <a:rPr lang="ru-RU" sz="1800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) предусматривают соответствующие виды наказания или другие санкции для обеспечения эффективного осуществления настоящей статьи.</a:t>
            </a:r>
            <a:endParaRPr lang="ru-RU" sz="1800" dirty="0">
              <a:solidFill>
                <a:schemeClr val="accent3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Управляющая кнопка: домой 5">
            <a:hlinkClick r:id="rId2" action="ppaction://hlinksldjump" highlightClick="1"/>
          </p:cNvPr>
          <p:cNvSpPr/>
          <p:nvPr/>
        </p:nvSpPr>
        <p:spPr>
          <a:xfrm>
            <a:off x="7164288" y="5445224"/>
            <a:ext cx="1512168" cy="936104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643438" y="5143512"/>
            <a:ext cx="4043362" cy="952488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5400" dirty="0" smtClean="0">
                <a:latin typeface="Times New Roman" pitchFamily="18" charset="0"/>
                <a:cs typeface="Times New Roman" pitchFamily="18" charset="0"/>
              </a:rPr>
              <a:t>«Золушка»</a:t>
            </a:r>
            <a:endParaRPr lang="ru-RU" sz="5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Управляющая кнопка: домой 4">
            <a:hlinkClick r:id="rId2" action="ppaction://hlinksldjump" highlightClick="1"/>
          </p:cNvPr>
          <p:cNvSpPr/>
          <p:nvPr/>
        </p:nvSpPr>
        <p:spPr>
          <a:xfrm>
            <a:off x="1619672" y="5301208"/>
            <a:ext cx="1512168" cy="936104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642910" y="2214554"/>
            <a:ext cx="8136904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В какой сказке известного французского сказочника нарушено право ребёнка на отдых и развлечение</a:t>
            </a:r>
            <a:r>
              <a:rPr lang="ru-RU" sz="3600" i="1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endParaRPr lang="ru-RU" sz="3600" b="1" dirty="0">
              <a:solidFill>
                <a:schemeClr val="accent3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2" name="Picture 2" descr="C:\Users\Lanos\Desktop\Без названия (9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71670" y="285728"/>
            <a:ext cx="5603256" cy="4143404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28596" y="2071678"/>
            <a:ext cx="8229600" cy="2643206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К какой категории прав человека принадлежит право на медицинскую помощь?</a:t>
            </a:r>
            <a:endParaRPr lang="ru-RU" dirty="0">
              <a:solidFill>
                <a:schemeClr val="accent3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3643306" y="5157192"/>
            <a:ext cx="5043494" cy="938808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Социальные права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Управляющая кнопка: домой 4">
            <a:hlinkClick r:id="rId2" action="ppaction://hlinksldjump" highlightClick="1"/>
          </p:cNvPr>
          <p:cNvSpPr/>
          <p:nvPr/>
        </p:nvSpPr>
        <p:spPr>
          <a:xfrm>
            <a:off x="1475656" y="5157192"/>
            <a:ext cx="1512168" cy="936104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00034" y="1928802"/>
            <a:ext cx="8229600" cy="2643206"/>
          </a:xfrm>
        </p:spPr>
        <p:txBody>
          <a:bodyPr>
            <a:noAutofit/>
          </a:bodyPr>
          <a:lstStyle/>
          <a:p>
            <a:r>
              <a:rPr lang="ru-RU" sz="3600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В какой сказке личность во всех отношениях серая осуществляет план убийства двух лиц и лишь благодаря своевременному вмешательству общественности всё кончается благополучно? </a:t>
            </a:r>
            <a:endParaRPr lang="ru-RU" sz="3600" dirty="0">
              <a:solidFill>
                <a:schemeClr val="accent3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857224" y="5429264"/>
            <a:ext cx="4714908" cy="938808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«Красная Шапочка»</a:t>
            </a:r>
            <a:r>
              <a:rPr lang="ru-RU" sz="40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endParaRPr lang="ru-RU" sz="40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Управляющая кнопка: домой 7">
            <a:hlinkClick r:id="rId2" action="ppaction://hlinksldjump" highlightClick="1"/>
          </p:cNvPr>
          <p:cNvSpPr/>
          <p:nvPr/>
        </p:nvSpPr>
        <p:spPr>
          <a:xfrm>
            <a:off x="7286644" y="285728"/>
            <a:ext cx="1512168" cy="936104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170" name="Picture 2" descr="C:\Users\Lanos\Desktop\Без названия (11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00232" y="1571611"/>
            <a:ext cx="5143536" cy="3517271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57158" y="1857364"/>
            <a:ext cx="8229600" cy="2988568"/>
          </a:xfrm>
        </p:spPr>
        <p:txBody>
          <a:bodyPr>
            <a:normAutofit/>
          </a:bodyPr>
          <a:lstStyle/>
          <a:p>
            <a:r>
              <a:rPr lang="ru-RU" sz="4800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К какой категории прав человека принадлежит право свободы слова?</a:t>
            </a:r>
            <a:endParaRPr lang="ru-RU" sz="4800" dirty="0">
              <a:solidFill>
                <a:schemeClr val="accent3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1214414" y="5429264"/>
            <a:ext cx="5214974" cy="1010816"/>
          </a:xfrm>
        </p:spPr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ru-RU" sz="5400" dirty="0" smtClean="0">
                <a:latin typeface="Times New Roman" pitchFamily="18" charset="0"/>
                <a:cs typeface="Times New Roman" pitchFamily="18" charset="0"/>
              </a:rPr>
              <a:t>Политические права</a:t>
            </a:r>
            <a:endParaRPr lang="ru-RU" sz="5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Управляющая кнопка: домой 4">
            <a:hlinkClick r:id="rId2" action="ppaction://hlinksldjump" highlightClick="1"/>
          </p:cNvPr>
          <p:cNvSpPr/>
          <p:nvPr/>
        </p:nvSpPr>
        <p:spPr>
          <a:xfrm>
            <a:off x="7164288" y="5445224"/>
            <a:ext cx="1512168" cy="936104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57158" y="2000240"/>
            <a:ext cx="8607330" cy="2928958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chemeClr val="accent3">
                    <a:lumMod val="60000"/>
                    <a:lumOff val="40000"/>
                  </a:schemeClr>
                </a:solidFill>
              </a:rPr>
              <a:t>Независимость государства во внешних делах и верховенство государственной власти во внутренних делах - это...</a:t>
            </a:r>
            <a:endParaRPr lang="ru-RU" dirty="0">
              <a:solidFill>
                <a:schemeClr val="accent3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1214414" y="5143512"/>
            <a:ext cx="7472386" cy="952488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ru-RU" sz="4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Суверенитет</a:t>
            </a:r>
            <a:endParaRPr lang="ru-RU" sz="4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Управляющая кнопка: домой 4">
            <a:hlinkClick r:id="rId2" action="ppaction://hlinksldjump" highlightClick="1"/>
          </p:cNvPr>
          <p:cNvSpPr/>
          <p:nvPr/>
        </p:nvSpPr>
        <p:spPr>
          <a:xfrm>
            <a:off x="7215206" y="500042"/>
            <a:ext cx="1512168" cy="936104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28596" y="5301208"/>
            <a:ext cx="6429420" cy="794792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4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«Волк и семеро козлят»</a:t>
            </a:r>
            <a:endParaRPr lang="ru-RU" sz="4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Управляющая кнопка: домой 4">
            <a:hlinkClick r:id="rId2" action="ppaction://hlinksldjump" highlightClick="1"/>
          </p:cNvPr>
          <p:cNvSpPr/>
          <p:nvPr/>
        </p:nvSpPr>
        <p:spPr>
          <a:xfrm>
            <a:off x="7286644" y="571480"/>
            <a:ext cx="1512168" cy="936104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357158" y="2285992"/>
            <a:ext cx="8568952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Назовите сказку, в которой лицо с дурной репутацией под вывеской милой и обаятельной личности совершило покушение на семь несовершеннолетних душ, но было разоблачено и жестоко наказано. </a:t>
            </a:r>
            <a:endParaRPr lang="ru-RU" sz="3200" b="1" dirty="0">
              <a:solidFill>
                <a:schemeClr val="accent3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6" name="Picture 2" descr="C:\Users\Lanos\Desktop\Без названия (10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71670" y="1142984"/>
            <a:ext cx="4929222" cy="3877135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214282" y="1000108"/>
            <a:ext cx="3096344" cy="864096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Конституция РФ</a:t>
            </a:r>
            <a:endParaRPr lang="ru-RU" sz="2800" dirty="0">
              <a:solidFill>
                <a:schemeClr val="bg2">
                  <a:lumMod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кругленный прямоугольник 5">
            <a:hlinkClick r:id="rId2" action="ppaction://hlinksldjump"/>
          </p:cNvPr>
          <p:cNvSpPr/>
          <p:nvPr/>
        </p:nvSpPr>
        <p:spPr>
          <a:xfrm>
            <a:off x="3428992" y="1071546"/>
            <a:ext cx="936104" cy="792088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dirty="0" smtClean="0">
                <a:hlinkClick r:id="rId3" action="ppaction://hlinksldjump"/>
              </a:rPr>
              <a:t>10</a:t>
            </a:r>
            <a:endParaRPr lang="ru-RU" sz="4800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214282" y="2143116"/>
            <a:ext cx="3096344" cy="864096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Права человека и гражданина</a:t>
            </a:r>
            <a:endParaRPr lang="ru-RU" sz="2800" dirty="0">
              <a:solidFill>
                <a:schemeClr val="bg2">
                  <a:lumMod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214282" y="3286124"/>
            <a:ext cx="3096344" cy="864096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Восстановите истину</a:t>
            </a:r>
            <a:endParaRPr lang="ru-RU" sz="2800" dirty="0">
              <a:solidFill>
                <a:schemeClr val="bg2">
                  <a:lumMod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214282" y="4500570"/>
            <a:ext cx="3096344" cy="864096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Что за сказка</a:t>
            </a:r>
            <a:endParaRPr lang="ru-RU" sz="2800" dirty="0">
              <a:solidFill>
                <a:schemeClr val="bg2">
                  <a:lumMod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214282" y="5572140"/>
            <a:ext cx="3096344" cy="864096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Поправки к Конституции 2020</a:t>
            </a:r>
            <a:endParaRPr lang="ru-RU" sz="2400" dirty="0">
              <a:solidFill>
                <a:schemeClr val="bg2">
                  <a:lumMod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Скругленный прямоугольник 14">
            <a:hlinkClick r:id="rId2" action="ppaction://hlinksldjump"/>
          </p:cNvPr>
          <p:cNvSpPr/>
          <p:nvPr/>
        </p:nvSpPr>
        <p:spPr>
          <a:xfrm>
            <a:off x="4572000" y="1071546"/>
            <a:ext cx="936104" cy="792088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dirty="0" smtClean="0">
                <a:hlinkClick r:id="rId4" action="ppaction://hlinksldjump"/>
              </a:rPr>
              <a:t>20</a:t>
            </a:r>
            <a:endParaRPr lang="ru-RU" sz="4800" dirty="0"/>
          </a:p>
        </p:txBody>
      </p:sp>
      <p:sp>
        <p:nvSpPr>
          <p:cNvPr id="16" name="Скругленный прямоугольник 15">
            <a:hlinkClick r:id="rId2" action="ppaction://hlinksldjump"/>
          </p:cNvPr>
          <p:cNvSpPr/>
          <p:nvPr/>
        </p:nvSpPr>
        <p:spPr>
          <a:xfrm>
            <a:off x="3428992" y="2214554"/>
            <a:ext cx="936104" cy="792088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dirty="0" smtClean="0">
                <a:hlinkClick r:id="rId5" action="ppaction://hlinksldjump"/>
              </a:rPr>
              <a:t>10</a:t>
            </a:r>
            <a:endParaRPr lang="ru-RU" sz="4800" dirty="0"/>
          </a:p>
        </p:txBody>
      </p:sp>
      <p:sp>
        <p:nvSpPr>
          <p:cNvPr id="17" name="Скругленный прямоугольник 16">
            <a:hlinkClick r:id="rId2" action="ppaction://hlinksldjump"/>
          </p:cNvPr>
          <p:cNvSpPr/>
          <p:nvPr/>
        </p:nvSpPr>
        <p:spPr>
          <a:xfrm>
            <a:off x="3428992" y="3357562"/>
            <a:ext cx="936104" cy="792088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dirty="0" smtClean="0">
                <a:hlinkClick r:id="rId6" action="ppaction://hlinksldjump"/>
              </a:rPr>
              <a:t>10</a:t>
            </a:r>
            <a:endParaRPr lang="ru-RU" sz="4800" dirty="0"/>
          </a:p>
        </p:txBody>
      </p:sp>
      <p:sp>
        <p:nvSpPr>
          <p:cNvPr id="18" name="Скругленный прямоугольник 17">
            <a:hlinkClick r:id="rId2" action="ppaction://hlinksldjump"/>
          </p:cNvPr>
          <p:cNvSpPr/>
          <p:nvPr/>
        </p:nvSpPr>
        <p:spPr>
          <a:xfrm>
            <a:off x="3428992" y="4572008"/>
            <a:ext cx="936104" cy="792088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dirty="0" smtClean="0">
                <a:hlinkClick r:id="rId7" action="ppaction://hlinksldjump"/>
              </a:rPr>
              <a:t>10</a:t>
            </a:r>
            <a:endParaRPr lang="ru-RU" sz="4800" dirty="0"/>
          </a:p>
        </p:txBody>
      </p:sp>
      <p:sp>
        <p:nvSpPr>
          <p:cNvPr id="19" name="Скругленный прямоугольник 18">
            <a:hlinkClick r:id="rId2" action="ppaction://hlinksldjump"/>
          </p:cNvPr>
          <p:cNvSpPr/>
          <p:nvPr/>
        </p:nvSpPr>
        <p:spPr>
          <a:xfrm>
            <a:off x="3428992" y="5643578"/>
            <a:ext cx="936104" cy="792088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dirty="0" smtClean="0">
                <a:hlinkClick r:id="rId8" action="ppaction://hlinksldjump"/>
              </a:rPr>
              <a:t>10</a:t>
            </a:r>
            <a:endParaRPr lang="ru-RU" sz="4800" dirty="0"/>
          </a:p>
        </p:txBody>
      </p:sp>
      <p:sp>
        <p:nvSpPr>
          <p:cNvPr id="21" name="Скругленный прямоугольник 20">
            <a:hlinkClick r:id="rId2" action="ppaction://hlinksldjump"/>
          </p:cNvPr>
          <p:cNvSpPr/>
          <p:nvPr/>
        </p:nvSpPr>
        <p:spPr>
          <a:xfrm>
            <a:off x="5643570" y="1071546"/>
            <a:ext cx="936104" cy="792088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dirty="0" smtClean="0">
                <a:hlinkClick r:id="rId9" action="ppaction://hlinksldjump"/>
              </a:rPr>
              <a:t>30</a:t>
            </a:r>
            <a:endParaRPr lang="ru-RU" sz="4800" dirty="0"/>
          </a:p>
        </p:txBody>
      </p:sp>
      <p:sp>
        <p:nvSpPr>
          <p:cNvPr id="22" name="Скругленный прямоугольник 21">
            <a:hlinkClick r:id="rId2" action="ppaction://hlinksldjump"/>
          </p:cNvPr>
          <p:cNvSpPr/>
          <p:nvPr/>
        </p:nvSpPr>
        <p:spPr>
          <a:xfrm>
            <a:off x="4572000" y="2214554"/>
            <a:ext cx="936104" cy="792088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dirty="0" smtClean="0">
                <a:hlinkClick r:id="rId10" action="ppaction://hlinksldjump"/>
              </a:rPr>
              <a:t>20</a:t>
            </a:r>
            <a:endParaRPr lang="ru-RU" sz="4800" dirty="0"/>
          </a:p>
        </p:txBody>
      </p:sp>
      <p:sp>
        <p:nvSpPr>
          <p:cNvPr id="23" name="Скругленный прямоугольник 22">
            <a:hlinkClick r:id="rId2" action="ppaction://hlinksldjump"/>
          </p:cNvPr>
          <p:cNvSpPr/>
          <p:nvPr/>
        </p:nvSpPr>
        <p:spPr>
          <a:xfrm>
            <a:off x="4572000" y="3357562"/>
            <a:ext cx="936104" cy="792088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dirty="0" smtClean="0">
                <a:hlinkClick r:id="rId11" action="ppaction://hlinksldjump"/>
              </a:rPr>
              <a:t>20</a:t>
            </a:r>
            <a:endParaRPr lang="ru-RU" sz="4800" dirty="0"/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4572000" y="4572008"/>
            <a:ext cx="936104" cy="792088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dirty="0" smtClean="0">
                <a:hlinkClick r:id="rId12" action="ppaction://hlinksldjump"/>
              </a:rPr>
              <a:t>20</a:t>
            </a:r>
            <a:endParaRPr lang="ru-RU" sz="4800" dirty="0"/>
          </a:p>
        </p:txBody>
      </p:sp>
      <p:sp>
        <p:nvSpPr>
          <p:cNvPr id="25" name="Скругленный прямоугольник 24">
            <a:hlinkClick r:id="rId2" action="ppaction://hlinksldjump"/>
          </p:cNvPr>
          <p:cNvSpPr/>
          <p:nvPr/>
        </p:nvSpPr>
        <p:spPr>
          <a:xfrm>
            <a:off x="4572000" y="5643578"/>
            <a:ext cx="936104" cy="792088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dirty="0" smtClean="0">
                <a:hlinkClick r:id="rId13" action="ppaction://hlinksldjump"/>
              </a:rPr>
              <a:t>20</a:t>
            </a:r>
            <a:endParaRPr lang="ru-RU" sz="4800" dirty="0"/>
          </a:p>
        </p:txBody>
      </p:sp>
      <p:sp>
        <p:nvSpPr>
          <p:cNvPr id="27" name="Скругленный прямоугольник 26">
            <a:hlinkClick r:id="rId2" action="ppaction://hlinksldjump"/>
          </p:cNvPr>
          <p:cNvSpPr/>
          <p:nvPr/>
        </p:nvSpPr>
        <p:spPr>
          <a:xfrm>
            <a:off x="6858016" y="1071546"/>
            <a:ext cx="936104" cy="792088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dirty="0" smtClean="0">
                <a:hlinkClick r:id="rId14" action="ppaction://hlinksldjump"/>
              </a:rPr>
              <a:t>40</a:t>
            </a:r>
            <a:endParaRPr lang="ru-RU" sz="4800" dirty="0"/>
          </a:p>
        </p:txBody>
      </p:sp>
      <p:sp>
        <p:nvSpPr>
          <p:cNvPr id="29" name="Скругленный прямоугольник 28">
            <a:hlinkClick r:id="rId2" action="ppaction://hlinksldjump"/>
          </p:cNvPr>
          <p:cNvSpPr/>
          <p:nvPr/>
        </p:nvSpPr>
        <p:spPr>
          <a:xfrm>
            <a:off x="5643570" y="2214554"/>
            <a:ext cx="936104" cy="792088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dirty="0" smtClean="0">
                <a:hlinkClick r:id="rId15" action="ppaction://hlinksldjump"/>
              </a:rPr>
              <a:t>30</a:t>
            </a:r>
            <a:endParaRPr lang="ru-RU" sz="4800" dirty="0"/>
          </a:p>
        </p:txBody>
      </p:sp>
      <p:sp>
        <p:nvSpPr>
          <p:cNvPr id="30" name="Скругленный прямоугольник 29">
            <a:hlinkClick r:id="rId2" action="ppaction://hlinksldjump"/>
          </p:cNvPr>
          <p:cNvSpPr/>
          <p:nvPr/>
        </p:nvSpPr>
        <p:spPr>
          <a:xfrm>
            <a:off x="5643570" y="3357562"/>
            <a:ext cx="936104" cy="792088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dirty="0" smtClean="0">
                <a:hlinkClick r:id="rId16" action="ppaction://hlinksldjump"/>
              </a:rPr>
              <a:t>30</a:t>
            </a:r>
            <a:endParaRPr lang="ru-RU" sz="4800" dirty="0"/>
          </a:p>
        </p:txBody>
      </p:sp>
      <p:sp>
        <p:nvSpPr>
          <p:cNvPr id="31" name="Скругленный прямоугольник 30">
            <a:hlinkClick r:id="rId2" action="ppaction://hlinksldjump"/>
          </p:cNvPr>
          <p:cNvSpPr/>
          <p:nvPr/>
        </p:nvSpPr>
        <p:spPr>
          <a:xfrm>
            <a:off x="5643570" y="4572008"/>
            <a:ext cx="936104" cy="792088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dirty="0" smtClean="0">
                <a:hlinkClick r:id="rId17" action="ppaction://hlinksldjump"/>
              </a:rPr>
              <a:t>30</a:t>
            </a:r>
            <a:endParaRPr lang="ru-RU" sz="4800" dirty="0"/>
          </a:p>
        </p:txBody>
      </p:sp>
      <p:sp>
        <p:nvSpPr>
          <p:cNvPr id="32" name="Скругленный прямоугольник 31">
            <a:hlinkClick r:id="rId2" action="ppaction://hlinksldjump"/>
          </p:cNvPr>
          <p:cNvSpPr/>
          <p:nvPr/>
        </p:nvSpPr>
        <p:spPr>
          <a:xfrm>
            <a:off x="5643570" y="5643578"/>
            <a:ext cx="936104" cy="792088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dirty="0" smtClean="0">
                <a:hlinkClick r:id="rId18" action="ppaction://hlinksldjump"/>
              </a:rPr>
              <a:t>30</a:t>
            </a:r>
            <a:endParaRPr lang="ru-RU" sz="4800" dirty="0"/>
          </a:p>
        </p:txBody>
      </p:sp>
      <p:sp>
        <p:nvSpPr>
          <p:cNvPr id="34" name="Скругленный прямоугольник 33">
            <a:hlinkClick r:id="rId2" action="ppaction://hlinksldjump"/>
          </p:cNvPr>
          <p:cNvSpPr/>
          <p:nvPr/>
        </p:nvSpPr>
        <p:spPr>
          <a:xfrm>
            <a:off x="7929586" y="1071546"/>
            <a:ext cx="936104" cy="792088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dirty="0" smtClean="0">
                <a:hlinkClick r:id="rId19" action="ppaction://hlinksldjump"/>
              </a:rPr>
              <a:t>50</a:t>
            </a:r>
            <a:endParaRPr lang="ru-RU" sz="4800" dirty="0"/>
          </a:p>
        </p:txBody>
      </p:sp>
      <p:sp>
        <p:nvSpPr>
          <p:cNvPr id="35" name="Скругленный прямоугольник 34">
            <a:hlinkClick r:id="rId2" action="ppaction://hlinksldjump"/>
          </p:cNvPr>
          <p:cNvSpPr/>
          <p:nvPr/>
        </p:nvSpPr>
        <p:spPr>
          <a:xfrm>
            <a:off x="6715140" y="5643578"/>
            <a:ext cx="936104" cy="792088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dirty="0" smtClean="0">
                <a:hlinkClick r:id="rId20" action="ppaction://hlinksldjump"/>
              </a:rPr>
              <a:t>40</a:t>
            </a:r>
            <a:endParaRPr lang="ru-RU" sz="4800" dirty="0"/>
          </a:p>
        </p:txBody>
      </p:sp>
      <p:sp>
        <p:nvSpPr>
          <p:cNvPr id="36" name="Скругленный прямоугольник 35">
            <a:hlinkClick r:id="rId2" action="ppaction://hlinksldjump"/>
          </p:cNvPr>
          <p:cNvSpPr/>
          <p:nvPr/>
        </p:nvSpPr>
        <p:spPr>
          <a:xfrm>
            <a:off x="6786578" y="4572008"/>
            <a:ext cx="936104" cy="792088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dirty="0" smtClean="0">
                <a:hlinkClick r:id="rId21" action="ppaction://hlinksldjump"/>
              </a:rPr>
              <a:t>40</a:t>
            </a:r>
            <a:endParaRPr lang="ru-RU" sz="4800" dirty="0"/>
          </a:p>
        </p:txBody>
      </p:sp>
      <p:sp>
        <p:nvSpPr>
          <p:cNvPr id="37" name="Скругленный прямоугольник 36">
            <a:hlinkClick r:id="rId2" action="ppaction://hlinksldjump"/>
          </p:cNvPr>
          <p:cNvSpPr/>
          <p:nvPr/>
        </p:nvSpPr>
        <p:spPr>
          <a:xfrm>
            <a:off x="6786578" y="3357562"/>
            <a:ext cx="936104" cy="792088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dirty="0" smtClean="0">
                <a:hlinkClick r:id="rId22" action="ppaction://hlinksldjump"/>
              </a:rPr>
              <a:t>40</a:t>
            </a:r>
            <a:endParaRPr lang="ru-RU" sz="4800" dirty="0"/>
          </a:p>
        </p:txBody>
      </p:sp>
      <p:sp>
        <p:nvSpPr>
          <p:cNvPr id="38" name="Скругленный прямоугольник 37">
            <a:hlinkClick r:id="rId2" action="ppaction://hlinksldjump"/>
          </p:cNvPr>
          <p:cNvSpPr/>
          <p:nvPr/>
        </p:nvSpPr>
        <p:spPr>
          <a:xfrm>
            <a:off x="6786578" y="2214554"/>
            <a:ext cx="936104" cy="792088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dirty="0" smtClean="0">
                <a:hlinkClick r:id="rId23" action="ppaction://hlinksldjump"/>
              </a:rPr>
              <a:t>40</a:t>
            </a:r>
            <a:endParaRPr lang="ru-RU" sz="4800" dirty="0"/>
          </a:p>
        </p:txBody>
      </p:sp>
      <p:sp>
        <p:nvSpPr>
          <p:cNvPr id="41" name="Скругленный прямоугольник 40">
            <a:hlinkClick r:id="rId2" action="ppaction://hlinksldjump"/>
          </p:cNvPr>
          <p:cNvSpPr/>
          <p:nvPr/>
        </p:nvSpPr>
        <p:spPr>
          <a:xfrm>
            <a:off x="7858148" y="2214554"/>
            <a:ext cx="936104" cy="792088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dirty="0" smtClean="0">
                <a:hlinkClick r:id="rId24" action="ppaction://hlinksldjump"/>
              </a:rPr>
              <a:t>50</a:t>
            </a:r>
            <a:endParaRPr lang="ru-RU" sz="4800" dirty="0"/>
          </a:p>
        </p:txBody>
      </p:sp>
      <p:sp>
        <p:nvSpPr>
          <p:cNvPr id="42" name="Скругленный прямоугольник 41">
            <a:hlinkClick r:id="rId2" action="ppaction://hlinksldjump"/>
          </p:cNvPr>
          <p:cNvSpPr/>
          <p:nvPr/>
        </p:nvSpPr>
        <p:spPr>
          <a:xfrm>
            <a:off x="7858148" y="3357562"/>
            <a:ext cx="936104" cy="792088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dirty="0" smtClean="0">
                <a:hlinkClick r:id="rId25" action="ppaction://hlinksldjump"/>
              </a:rPr>
              <a:t>50</a:t>
            </a:r>
            <a:endParaRPr lang="ru-RU" sz="4800" dirty="0"/>
          </a:p>
        </p:txBody>
      </p:sp>
      <p:sp>
        <p:nvSpPr>
          <p:cNvPr id="43" name="Скругленный прямоугольник 42">
            <a:hlinkClick r:id="rId2" action="ppaction://hlinksldjump"/>
          </p:cNvPr>
          <p:cNvSpPr/>
          <p:nvPr/>
        </p:nvSpPr>
        <p:spPr>
          <a:xfrm>
            <a:off x="7858148" y="4572008"/>
            <a:ext cx="936104" cy="792088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dirty="0" smtClean="0">
                <a:hlinkClick r:id="rId26" action="ppaction://hlinksldjump"/>
              </a:rPr>
              <a:t>50</a:t>
            </a:r>
            <a:endParaRPr lang="ru-RU" sz="4800" dirty="0"/>
          </a:p>
        </p:txBody>
      </p:sp>
      <p:sp>
        <p:nvSpPr>
          <p:cNvPr id="44" name="Скругленный прямоугольник 43">
            <a:hlinkClick r:id="rId2" action="ppaction://hlinksldjump"/>
          </p:cNvPr>
          <p:cNvSpPr/>
          <p:nvPr/>
        </p:nvSpPr>
        <p:spPr>
          <a:xfrm>
            <a:off x="7858148" y="5643578"/>
            <a:ext cx="936104" cy="792088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dirty="0" smtClean="0">
                <a:hlinkClick r:id="rId27" action="ppaction://hlinksldjump"/>
              </a:rPr>
              <a:t>50</a:t>
            </a:r>
            <a:endParaRPr lang="ru-RU" sz="4800" dirty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00034" y="2214554"/>
            <a:ext cx="8229600" cy="2556520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К какой категории прав человека принадлежит право на свободу творчества?</a:t>
            </a:r>
            <a:endParaRPr lang="ru-RU" dirty="0">
              <a:solidFill>
                <a:schemeClr val="accent3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28596" y="5572140"/>
            <a:ext cx="4690864" cy="1010816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Культурные права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Управляющая кнопка: домой 4">
            <a:hlinkClick r:id="rId2" action="ppaction://hlinksldjump" highlightClick="1"/>
          </p:cNvPr>
          <p:cNvSpPr/>
          <p:nvPr/>
        </p:nvSpPr>
        <p:spPr>
          <a:xfrm>
            <a:off x="7631832" y="5661248"/>
            <a:ext cx="1512168" cy="936104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074" name="Picture 2" descr="C:\Users\Lanos\Desktop\Без названия (7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488" y="428604"/>
            <a:ext cx="3225916" cy="1500198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00034" y="2143116"/>
            <a:ext cx="7963248" cy="2232248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В правовом пространстве России высшей юридической силой обладает международная договоренность или Конституция РФ? </a:t>
            </a:r>
            <a:endParaRPr lang="ru-RU" dirty="0">
              <a:solidFill>
                <a:schemeClr val="accent3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одержимое 1"/>
          <p:cNvSpPr>
            <a:spLocks noGrp="1"/>
          </p:cNvSpPr>
          <p:nvPr>
            <p:ph idx="1"/>
          </p:nvPr>
        </p:nvSpPr>
        <p:spPr>
          <a:xfrm>
            <a:off x="323528" y="5805264"/>
            <a:ext cx="7715200" cy="722784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Конституция РФ</a:t>
            </a:r>
            <a:endParaRPr lang="ru-RU" sz="4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Управляющая кнопка: домой 6">
            <a:hlinkClick r:id="rId2" action="ppaction://hlinksldjump" highlightClick="1"/>
          </p:cNvPr>
          <p:cNvSpPr/>
          <p:nvPr/>
        </p:nvSpPr>
        <p:spPr>
          <a:xfrm>
            <a:off x="7380312" y="4509120"/>
            <a:ext cx="1512168" cy="936104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" name="Picture 2" descr="C:\Users\Lanos\Desktop\Без названия (1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28794" y="1857364"/>
            <a:ext cx="4926742" cy="2928958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42910" y="2000240"/>
            <a:ext cx="7858180" cy="1928826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Когда поправки в Конституцию вступили в силу? </a:t>
            </a:r>
            <a:endParaRPr lang="ru-RU" dirty="0">
              <a:solidFill>
                <a:schemeClr val="accent3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одержимое 1"/>
          <p:cNvSpPr>
            <a:spLocks noGrp="1"/>
          </p:cNvSpPr>
          <p:nvPr>
            <p:ph idx="1"/>
          </p:nvPr>
        </p:nvSpPr>
        <p:spPr>
          <a:xfrm>
            <a:off x="323528" y="5805264"/>
            <a:ext cx="7715200" cy="722784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4400" dirty="0" smtClean="0"/>
              <a:t>4 июля 2020 г.</a:t>
            </a:r>
            <a:endParaRPr lang="ru-RU" sz="4400" dirty="0"/>
          </a:p>
        </p:txBody>
      </p:sp>
      <p:sp>
        <p:nvSpPr>
          <p:cNvPr id="6" name="Управляющая кнопка: домой 5">
            <a:hlinkClick r:id="rId2" action="ppaction://hlinksldjump" highlightClick="1"/>
          </p:cNvPr>
          <p:cNvSpPr/>
          <p:nvPr/>
        </p:nvSpPr>
        <p:spPr>
          <a:xfrm>
            <a:off x="7164288" y="4869160"/>
            <a:ext cx="1512168" cy="936104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194" name="Picture 2" descr="C:\Users\Lanos\Desktop\Без названия (12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86050" y="3714752"/>
            <a:ext cx="3562355" cy="2001591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85720" y="2143116"/>
            <a:ext cx="8678768" cy="2714644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В чем выражается политика проведения в</a:t>
            </a:r>
            <a:r>
              <a:rPr lang="ru-RU" i="1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Российской Федерации единой социально ориентированной государственной политики в области сохранения традиционных семейных ценностей? </a:t>
            </a:r>
            <a:endParaRPr lang="ru-RU" dirty="0">
              <a:solidFill>
                <a:schemeClr val="accent3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214282" y="5857892"/>
            <a:ext cx="8929718" cy="794792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Брачный союз - </a:t>
            </a:r>
            <a:r>
              <a:rPr lang="ru-RU" sz="3600" dirty="0" err="1" smtClean="0">
                <a:latin typeface="Times New Roman" pitchFamily="18" charset="0"/>
                <a:cs typeface="Times New Roman" pitchFamily="18" charset="0"/>
              </a:rPr>
              <a:t>союз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мужчины и женщины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Управляющая кнопка: домой 4">
            <a:hlinkClick r:id="rId2" action="ppaction://hlinksldjump" highlightClick="1"/>
          </p:cNvPr>
          <p:cNvSpPr/>
          <p:nvPr/>
        </p:nvSpPr>
        <p:spPr>
          <a:xfrm>
            <a:off x="7143768" y="357166"/>
            <a:ext cx="1512168" cy="936104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1266" name="Picture 2" descr="C:\Users\Lanos\Desktop\Без названия (15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43174" y="642918"/>
            <a:ext cx="3571900" cy="4683563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71472" y="2000240"/>
            <a:ext cx="7929618" cy="2714644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Поправки в Конституцию 2020 ограничивают ценз на должность президента, это выражается в ...</a:t>
            </a:r>
            <a:endParaRPr lang="ru-RU" dirty="0">
              <a:solidFill>
                <a:schemeClr val="accent3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357158" y="4714884"/>
            <a:ext cx="8429684" cy="1857388"/>
          </a:xfrm>
        </p:spPr>
        <p:txBody>
          <a:bodyPr>
            <a:noAutofit/>
          </a:bodyPr>
          <a:lstStyle/>
          <a:p>
            <a:pPr algn="just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	... в том, что он должен проживать на территории России не менее  25 лет, не иметь иностранного гражданства на момент выборов или ранее...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Управляющая кнопка: домой 4">
            <a:hlinkClick r:id="rId2" action="ppaction://hlinksldjump" highlightClick="1"/>
          </p:cNvPr>
          <p:cNvSpPr/>
          <p:nvPr/>
        </p:nvSpPr>
        <p:spPr>
          <a:xfrm>
            <a:off x="7286644" y="571480"/>
            <a:ext cx="1512168" cy="936104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«</a:t>
            </a:r>
            <a:endParaRPr lang="ru-RU" dirty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785786" y="1285860"/>
            <a:ext cx="7643866" cy="2500330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В результате какого мероприятия были приняты поправки в Конституцию? </a:t>
            </a:r>
            <a:endParaRPr lang="ru-RU" dirty="0">
              <a:solidFill>
                <a:schemeClr val="accent3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3000364" y="5715016"/>
            <a:ext cx="5626968" cy="866800"/>
          </a:xfrm>
        </p:spPr>
        <p:txBody>
          <a:bodyPr>
            <a:normAutofit fontScale="85000" lnSpcReduction="10000"/>
          </a:bodyPr>
          <a:lstStyle/>
          <a:p>
            <a:pPr>
              <a:buNone/>
            </a:pP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Всенародное голосование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Управляющая кнопка: домой 4">
            <a:hlinkClick r:id="rId2" action="ppaction://hlinksldjump" highlightClick="1"/>
          </p:cNvPr>
          <p:cNvSpPr/>
          <p:nvPr/>
        </p:nvSpPr>
        <p:spPr>
          <a:xfrm>
            <a:off x="1043608" y="5517232"/>
            <a:ext cx="1512168" cy="936104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218" name="Picture 2" descr="C:\Users\Lanos\Desktop\Без названия (13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43372" y="3811038"/>
            <a:ext cx="2989406" cy="1689664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2143108" y="5357826"/>
            <a:ext cx="5257808" cy="952488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5400" dirty="0" smtClean="0">
                <a:latin typeface="Times New Roman" pitchFamily="18" charset="0"/>
                <a:cs typeface="Times New Roman" pitchFamily="18" charset="0"/>
              </a:rPr>
              <a:t>«Три поросенка»</a:t>
            </a:r>
            <a:endParaRPr lang="ru-RU" sz="5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Управляющая кнопка: домой 4">
            <a:hlinkClick r:id="rId2" action="ppaction://hlinksldjump" highlightClick="1"/>
          </p:cNvPr>
          <p:cNvSpPr/>
          <p:nvPr/>
        </p:nvSpPr>
        <p:spPr>
          <a:xfrm>
            <a:off x="6929454" y="357166"/>
            <a:ext cx="1512168" cy="936104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428596" y="2214554"/>
            <a:ext cx="8358246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dirty="0" smtClean="0">
                <a:solidFill>
                  <a:schemeClr val="accent3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 какой сказке С.Михалкова нарушено право малышей спокойно жить в своих домах и чувствовать себя хозяевами? </a:t>
            </a:r>
            <a:endParaRPr lang="ru-RU" sz="4000" b="1" dirty="0">
              <a:solidFill>
                <a:schemeClr val="accent3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290" name="Picture 2" descr="C:\Users\Lanos\Desktop\Без названия (16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00232" y="1714488"/>
            <a:ext cx="5000660" cy="3476295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C:\Users\Lanos\Desktop\htmlconvd-eKXUm611x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1" y="571480"/>
            <a:ext cx="9144021" cy="514351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5500702"/>
            <a:ext cx="9144000" cy="1357298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СПАСИБО ЗА ВНИМАНИЕ!</a:t>
            </a:r>
            <a:endParaRPr lang="ru-RU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4294967295"/>
          </p:nvPr>
        </p:nvSpPr>
        <p:spPr>
          <a:xfrm>
            <a:off x="708025" y="4508500"/>
            <a:ext cx="8435975" cy="15875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6000" dirty="0" smtClean="0"/>
              <a:t>						12 декабря</a:t>
            </a:r>
            <a:endParaRPr lang="ru-RU" sz="6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7" name="Управляющая кнопка: домой 6">
            <a:hlinkClick r:id="rId2" action="ppaction://hlinksldjump" highlightClick="1"/>
          </p:cNvPr>
          <p:cNvSpPr/>
          <p:nvPr/>
        </p:nvSpPr>
        <p:spPr>
          <a:xfrm>
            <a:off x="7092280" y="5445224"/>
            <a:ext cx="1512168" cy="936104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0" y="1714488"/>
            <a:ext cx="914400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Когда отмечается день Конституции? </a:t>
            </a:r>
            <a:br>
              <a:rPr lang="ru-RU" sz="4400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4400" dirty="0">
              <a:solidFill>
                <a:schemeClr val="accent4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Users\Lanos\Desktop\Без названия (1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2910" y="3786190"/>
            <a:ext cx="3965428" cy="2357454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1907704" y="5157192"/>
            <a:ext cx="359299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Русская правда</a:t>
            </a:r>
            <a:endParaRPr lang="ru-RU" sz="40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Управляющая кнопка: домой 7">
            <a:hlinkClick r:id="rId2" action="ppaction://hlinksldjump" highlightClick="1"/>
          </p:cNvPr>
          <p:cNvSpPr/>
          <p:nvPr/>
        </p:nvSpPr>
        <p:spPr>
          <a:xfrm>
            <a:off x="323528" y="5445224"/>
            <a:ext cx="1512168" cy="936104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642910" y="2143116"/>
            <a:ext cx="7776864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Назовите главный древнерусский источник права. </a:t>
            </a:r>
            <a:endParaRPr lang="ru-RU" sz="4400" b="1" dirty="0">
              <a:solidFill>
                <a:schemeClr val="accent4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6" name="Picture 2" descr="C:\Users\Lanos\Desktop\9jqnFUxrGm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72132" y="4357694"/>
            <a:ext cx="3329758" cy="1873247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28596" y="2000240"/>
            <a:ext cx="8429684" cy="2455112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В каком году было прекращено действие последней Конституции СССР? </a:t>
            </a:r>
            <a:endParaRPr lang="ru-RU" b="1" dirty="0">
              <a:solidFill>
                <a:schemeClr val="accent3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642910" y="5301208"/>
            <a:ext cx="500921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В 1991 г., точнее 8 декабря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Управляющая кнопка: домой 5">
            <a:hlinkClick r:id="rId2" action="ppaction://hlinksldjump" highlightClick="1"/>
          </p:cNvPr>
          <p:cNvSpPr/>
          <p:nvPr/>
        </p:nvSpPr>
        <p:spPr>
          <a:xfrm>
            <a:off x="7092280" y="5445224"/>
            <a:ext cx="1512168" cy="936104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1266" name="Picture 2" descr="C:\Users\Lanos\Desktop\Без названия (1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72198" y="428604"/>
            <a:ext cx="2771775" cy="1647825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vesi-pravosudiya">
  <a:themeElements>
    <a:clrScheme name="Начальная">
      <a:dk1>
        <a:sysClr val="windowText" lastClr="000000"/>
      </a:dk1>
      <a:lt1>
        <a:sysClr val="window" lastClr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B292CA"/>
      </a:hlink>
      <a:folHlink>
        <a:srgbClr val="6B56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vesi-pravosudiya</Template>
  <TotalTime>1440</TotalTime>
  <Words>1036</Words>
  <Application>Microsoft Office PowerPoint</Application>
  <PresentationFormat>Экран (4:3)</PresentationFormat>
  <Paragraphs>171</Paragraphs>
  <Slides>56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56</vt:i4>
      </vt:variant>
    </vt:vector>
  </HeadingPairs>
  <TitlesOfParts>
    <vt:vector size="57" baseType="lpstr">
      <vt:lpstr>vesi-pravosudiya</vt:lpstr>
      <vt:lpstr>Слайд 1</vt:lpstr>
      <vt:lpstr> 1 раунд </vt:lpstr>
      <vt:lpstr>Слайд 3</vt:lpstr>
      <vt:lpstr> 2 раунд </vt:lpstr>
      <vt:lpstr>Слайд 5</vt:lpstr>
      <vt:lpstr>СПАСИБО ЗА ВНИМАНИЕ!</vt:lpstr>
      <vt:lpstr>Слайд 7</vt:lpstr>
      <vt:lpstr>Слайд 8</vt:lpstr>
      <vt:lpstr>В каком году было прекращено действие последней Конституции СССР? </vt:lpstr>
      <vt:lpstr>До какого возраста человек считается ребенком? </vt:lpstr>
      <vt:lpstr>К какой категории прав человека принадлежит право быть собственником?</vt:lpstr>
      <vt:lpstr>Слайд 12</vt:lpstr>
      <vt:lpstr>Слайд 13</vt:lpstr>
      <vt:lpstr>Слайд 14</vt:lpstr>
      <vt:lpstr>Как называется основной закон государства, особый нормативный правовой акт, имеющий высшую юридическую силу? </vt:lpstr>
      <vt:lpstr>Какое понятие содержит в себе свободное политическое и идеологическое многообразие - это...</vt:lpstr>
      <vt:lpstr>Слайд 17</vt:lpstr>
      <vt:lpstr>Носителем суверенитета и единственным источником власти в Российской Федерации является президент РФ и правительство РФ.</vt:lpstr>
      <vt:lpstr>Российская Федерация - Россия есть тоталитарное государство с монархической формой правления.</vt:lpstr>
      <vt:lpstr>Слайд 20</vt:lpstr>
      <vt:lpstr>В какой из Конституций СССР было оговорено, что основа экономики - плановая социалистическая система хозяйства и социалистическая собственность на орудия и производственные средства? </vt:lpstr>
      <vt:lpstr>Республика (государство) имеет свой устав и законодательство. Край, область, город федерального значения, автономная область, автономный округ имеет свою конституцию и законодательство.</vt:lpstr>
      <vt:lpstr>Во взаимоотношениях с федеральными органами государственной власти республики, края и города федерального значения имеют больше привилегий, чем автономные округа и области.</vt:lpstr>
      <vt:lpstr>В период действия какой из Конституций СССР была отменена 6 статья, в которой говорилось об однопартийности, и введена должность президента СССР? </vt:lpstr>
      <vt:lpstr>Реакцией на какое мировое событие было создание «Всеобщей декларации прав человека»? </vt:lpstr>
      <vt:lpstr>Назовите законодательный кодекс, созданный в XVI в. </vt:lpstr>
      <vt:lpstr>Слайд 27</vt:lpstr>
      <vt:lpstr>В какой сказке одна дама использует добрый поступок своего мужа для обогащения и продвижения по служебной лестнице, но впоследствии теряет все из-за безмерной жадности?</vt:lpstr>
      <vt:lpstr>Кто был председателем первого заседания  Комиссии ООН по правам человека? </vt:lpstr>
      <vt:lpstr>Слайд 30</vt:lpstr>
      <vt:lpstr>Назовите дату принятия Конвенции о правах ребенка </vt:lpstr>
      <vt:lpstr>К какой категории прав человека принадлежит право на жизнь?</vt:lpstr>
      <vt:lpstr>Первым основным законом в СССР стала ..., которая была утверждена на 2-м съезде Советов СССР 31 января ... года. Заполните пропуски. </vt:lpstr>
      <vt:lpstr>Назовите парламент РФ, и две его палаты, согласно Конституции РФ.</vt:lpstr>
      <vt:lpstr>Назовите руководителя создания 1 издания 1832 года «Свода законов Российской империи». </vt:lpstr>
      <vt:lpstr>Церковь в РФ отделена от государства, школа отделена от церкви, свобода вероисповедания, равенство всех религий и возможность не исповедовать никакую из религий. Какой характер государства иллюстрируют данные условия?</vt:lpstr>
      <vt:lpstr>Слайд 37</vt:lpstr>
      <vt:lpstr>Имеет ли каждый человек право свободно передвигаться и выбирать себе местожительство в пределах каждого государства? </vt:lpstr>
      <vt:lpstr>Назовите дату  принятия Конституции РФ. </vt:lpstr>
      <vt:lpstr>Слайд 40</vt:lpstr>
      <vt:lpstr>Слайд 41</vt:lpstr>
      <vt:lpstr>Слайд 42</vt:lpstr>
      <vt:lpstr>Какие положения Конвенции о правах ребенка направлены на защиту от экономической эксплуатации и от выполнения любой работы, которая может представлять опасность для его здоровья или служить препятствием в получении им образования, либо наносить ущерб его здоровью и физическому, умственному, духовному, моральному и социальному развитию? </vt:lpstr>
      <vt:lpstr>Слайд 44</vt:lpstr>
      <vt:lpstr>К какой категории прав человека принадлежит право на медицинскую помощь?</vt:lpstr>
      <vt:lpstr>В какой сказке личность во всех отношениях серая осуществляет план убийства двух лиц и лишь благодаря своевременному вмешательству общественности всё кончается благополучно? </vt:lpstr>
      <vt:lpstr>К какой категории прав человека принадлежит право свободы слова?</vt:lpstr>
      <vt:lpstr>Независимость государства во внешних делах и верховенство государственной власти во внутренних делах - это...</vt:lpstr>
      <vt:lpstr>Слайд 49</vt:lpstr>
      <vt:lpstr>К какой категории прав человека принадлежит право на свободу творчества?</vt:lpstr>
      <vt:lpstr>В правовом пространстве России высшей юридической силой обладает международная договоренность или Конституция РФ? </vt:lpstr>
      <vt:lpstr>Когда поправки в Конституцию вступили в силу? </vt:lpstr>
      <vt:lpstr>В чем выражается политика проведения в Российской Федерации единой социально ориентированной государственной политики в области сохранения традиционных семейных ценностей? </vt:lpstr>
      <vt:lpstr>Поправки в Конституцию 2020 ограничивают ценз на должность президента, это выражается в ...</vt:lpstr>
      <vt:lpstr>В результате какого мероприятия были приняты поправки в Конституцию? </vt:lpstr>
      <vt:lpstr>Слайд 56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Samsung</dc:creator>
  <cp:lastModifiedBy>Admin</cp:lastModifiedBy>
  <cp:revision>171</cp:revision>
  <dcterms:created xsi:type="dcterms:W3CDTF">2016-02-22T10:51:11Z</dcterms:created>
  <dcterms:modified xsi:type="dcterms:W3CDTF">2020-11-30T12:05:52Z</dcterms:modified>
</cp:coreProperties>
</file>