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9" r:id="rId9"/>
    <p:sldId id="263" r:id="rId10"/>
    <p:sldId id="266" r:id="rId11"/>
    <p:sldId id="267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56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1DAC83-EF91-4508-979A-CD70FDCFE9F2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0ACA8-F41B-49FA-BE03-2C67F65A37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269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ACA8-F41B-49FA-BE03-2C67F65A37B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879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3" name="Picture 161" descr="artplus_nature_naturalcity38_g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 l="12500"/>
          <a:stretch>
            <a:fillRect/>
          </a:stretch>
        </p:blipFill>
        <p:spPr bwMode="auto">
          <a:xfrm>
            <a:off x="1905000" y="4681538"/>
            <a:ext cx="1970088" cy="1795462"/>
          </a:xfrm>
          <a:prstGeom prst="rect">
            <a:avLst/>
          </a:prstGeom>
          <a:noFill/>
        </p:spPr>
      </p:pic>
      <p:pic>
        <p:nvPicPr>
          <p:cNvPr id="3232" name="Picture 160" descr="artplus_nature_naturalcity38_g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 l="12500"/>
          <a:stretch>
            <a:fillRect/>
          </a:stretch>
        </p:blipFill>
        <p:spPr bwMode="auto">
          <a:xfrm>
            <a:off x="0" y="3205163"/>
            <a:ext cx="2990850" cy="3271837"/>
          </a:xfrm>
          <a:prstGeom prst="rect">
            <a:avLst/>
          </a:prstGeom>
          <a:noFill/>
        </p:spPr>
      </p:pic>
      <p:pic>
        <p:nvPicPr>
          <p:cNvPr id="3231" name="Picture 159" descr="artplus_nature_naturalcity38_e"/>
          <p:cNvPicPr>
            <a:picLocks noChangeAspect="1" noChangeArrowheads="1"/>
          </p:cNvPicPr>
          <p:nvPr/>
        </p:nvPicPr>
        <p:blipFill>
          <a:blip r:embed="rId3" cstate="print"/>
          <a:srcRect b="11525"/>
          <a:stretch>
            <a:fillRect/>
          </a:stretch>
        </p:blipFill>
        <p:spPr bwMode="auto">
          <a:xfrm>
            <a:off x="0" y="4114800"/>
            <a:ext cx="9144000" cy="2743200"/>
          </a:xfrm>
          <a:prstGeom prst="rect">
            <a:avLst/>
          </a:prstGeom>
          <a:noFill/>
        </p:spPr>
      </p:pic>
      <p:grpSp>
        <p:nvGrpSpPr>
          <p:cNvPr id="2" name="Group 162"/>
          <p:cNvGrpSpPr>
            <a:grpSpLocks/>
          </p:cNvGrpSpPr>
          <p:nvPr/>
        </p:nvGrpSpPr>
        <p:grpSpPr bwMode="auto">
          <a:xfrm>
            <a:off x="0" y="0"/>
            <a:ext cx="9144000" cy="3200400"/>
            <a:chOff x="0" y="0"/>
            <a:chExt cx="5760" cy="2016"/>
          </a:xfrm>
        </p:grpSpPr>
        <p:pic>
          <p:nvPicPr>
            <p:cNvPr id="3225" name="Picture 153" descr="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</p:spPr>
        </p:pic>
        <p:pic>
          <p:nvPicPr>
            <p:cNvPr id="3212" name="Picture 140" descr="0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</p:spPr>
        </p:pic>
      </p:grp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76200" y="6477000"/>
            <a:ext cx="2895600" cy="304800"/>
          </a:xfrm>
        </p:spPr>
        <p:txBody>
          <a:bodyPr/>
          <a:lstStyle>
            <a:lvl1pPr algn="l">
              <a:defRPr sz="17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581400"/>
            <a:ext cx="70104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 b="0">
                <a:solidFill>
                  <a:srgbClr val="000000"/>
                </a:solidFill>
              </a:defRPr>
            </a:lvl1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3226" name="Rectangle 154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324600" y="6477000"/>
            <a:ext cx="2133600" cy="244475"/>
          </a:xfrm>
        </p:spPr>
        <p:txBody>
          <a:bodyPr/>
          <a:lstStyle>
            <a:lvl1pPr algn="ct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fld id="{377276F9-9FDF-4BDF-8C3D-B798D0BF8C4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3227" name="Rectangle 15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34400" y="6477000"/>
            <a:ext cx="457200" cy="244475"/>
          </a:xfrm>
        </p:spPr>
        <p:txBody>
          <a:bodyPr/>
          <a:lstStyle>
            <a:lvl1pPr algn="ctr">
              <a:defRPr sz="1400">
                <a:latin typeface="Arial" charset="0"/>
              </a:defRPr>
            </a:lvl1pPr>
          </a:lstStyle>
          <a:p>
            <a:fld id="{857B595F-6E7E-4A4F-959D-C8667146CCC7}" type="slidenum">
              <a:rPr lang="ru-RU" smtClean="0"/>
              <a:t>‹#›</a:t>
            </a:fld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2514600"/>
            <a:ext cx="7010400" cy="685800"/>
          </a:xfrm>
          <a:effectLst/>
        </p:spPr>
        <p:txBody>
          <a:bodyPr/>
          <a:lstStyle>
            <a:lvl1pPr algn="ctr">
              <a:defRPr sz="4500">
                <a:latin typeface="Arial" charset="0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3505200" y="59436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D43636"/>
                </a:solidFill>
                <a:latin typeface="Arial Black" pitchFamily="34" charset="0"/>
              </a:rPr>
              <a:t>L/O/G/O</a:t>
            </a:r>
          </a:p>
        </p:txBody>
      </p:sp>
      <p:pic>
        <p:nvPicPr>
          <p:cNvPr id="3235" name="Picture 163" descr="water_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914400"/>
            <a:ext cx="866775" cy="533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00"/>
                                        <p:tgtEl>
                                          <p:spTgt spid="3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8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07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74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7276F9-9FDF-4BDF-8C3D-B798D0BF8C4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57B595F-6E7E-4A4F-959D-C8667146CCC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737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34100" cy="59737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7276F9-9FDF-4BDF-8C3D-B798D0BF8C4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57B595F-6E7E-4A4F-959D-C8667146CCC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04800" y="1219200"/>
            <a:ext cx="8382000" cy="5105400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1148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377276F9-9FDF-4BDF-8C3D-B798D0BF8C4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04800" y="6537325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857B595F-6E7E-4A4F-959D-C8667146CCC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9144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304800" y="1219200"/>
            <a:ext cx="8382000" cy="5105400"/>
          </a:xfrm>
        </p:spPr>
        <p:txBody>
          <a:bodyPr/>
          <a:lstStyle/>
          <a:p>
            <a:r>
              <a:rPr lang="ru-RU"/>
              <a:t>Вставка диаграммы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1148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377276F9-9FDF-4BDF-8C3D-B798D0BF8C4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04800" y="6537325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857B595F-6E7E-4A4F-959D-C8667146CCC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9144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7276F9-9FDF-4BDF-8C3D-B798D0BF8C4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57B595F-6E7E-4A4F-959D-C8667146CCC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7276F9-9FDF-4BDF-8C3D-B798D0BF8C4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57B595F-6E7E-4A4F-959D-C8667146CCC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2192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2192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7276F9-9FDF-4BDF-8C3D-B798D0BF8C4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57B595F-6E7E-4A4F-959D-C8667146CCC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7276F9-9FDF-4BDF-8C3D-B798D0BF8C4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57B595F-6E7E-4A4F-959D-C8667146CCC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7276F9-9FDF-4BDF-8C3D-B798D0BF8C4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57B595F-6E7E-4A4F-959D-C8667146CCC7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7276F9-9FDF-4BDF-8C3D-B798D0BF8C4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57B595F-6E7E-4A4F-959D-C8667146CCC7}" type="slidenum">
              <a:rPr lang="ru-RU" smtClean="0"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7276F9-9FDF-4BDF-8C3D-B798D0BF8C4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57B595F-6E7E-4A4F-959D-C8667146CCC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7276F9-9FDF-4BDF-8C3D-B798D0BF8C4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57B595F-6E7E-4A4F-959D-C8667146CCC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5"/>
          <p:cNvGrpSpPr>
            <a:grpSpLocks/>
          </p:cNvGrpSpPr>
          <p:nvPr/>
        </p:nvGrpSpPr>
        <p:grpSpPr bwMode="auto">
          <a:xfrm>
            <a:off x="0" y="0"/>
            <a:ext cx="9144000" cy="1943100"/>
            <a:chOff x="0" y="0"/>
            <a:chExt cx="5760" cy="1224"/>
          </a:xfrm>
        </p:grpSpPr>
        <p:pic>
          <p:nvPicPr>
            <p:cNvPr id="1173" name="Picture 149" descr="4_1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0" y="0"/>
              <a:ext cx="5760" cy="1224"/>
            </a:xfrm>
            <a:prstGeom prst="rect">
              <a:avLst/>
            </a:prstGeom>
            <a:noFill/>
          </p:spPr>
        </p:pic>
        <p:pic>
          <p:nvPicPr>
            <p:cNvPr id="1177" name="Picture 153" descr="6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5094" y="0"/>
              <a:ext cx="666" cy="846"/>
            </a:xfrm>
            <a:prstGeom prst="rect">
              <a:avLst/>
            </a:prstGeom>
            <a:noFill/>
          </p:spPr>
        </p:pic>
        <p:pic>
          <p:nvPicPr>
            <p:cNvPr id="1182" name="Picture 158" descr="123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rot="930090">
              <a:off x="48" y="96"/>
              <a:ext cx="543" cy="524"/>
            </a:xfrm>
            <a:prstGeom prst="rect">
              <a:avLst/>
            </a:prstGeom>
            <a:noFill/>
          </p:spPr>
        </p:pic>
      </p:grpSp>
      <p:sp>
        <p:nvSpPr>
          <p:cNvPr id="1188" name="Rectangle 164"/>
          <p:cNvSpPr>
            <a:spLocks noChangeArrowheads="1"/>
          </p:cNvSpPr>
          <p:nvPr/>
        </p:nvSpPr>
        <p:spPr bwMode="gray">
          <a:xfrm>
            <a:off x="0" y="6553200"/>
            <a:ext cx="9144000" cy="3048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980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187" name="Picture 163" descr="artplus_nature_naturalcity38_g"/>
          <p:cNvPicPr>
            <a:picLocks noChangeAspect="1" noChangeArrowheads="1"/>
          </p:cNvPicPr>
          <p:nvPr/>
        </p:nvPicPr>
        <p:blipFill>
          <a:blip r:embed="rId18" cstate="print">
            <a:lum bright="12000" contrast="12000"/>
          </a:blip>
          <a:srcRect r="31580"/>
          <a:stretch>
            <a:fillRect/>
          </a:stretch>
        </p:blipFill>
        <p:spPr bwMode="auto">
          <a:xfrm>
            <a:off x="7543800" y="5322888"/>
            <a:ext cx="1600200" cy="1535112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114800" y="65373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chemeClr val="bg1"/>
                </a:solidFill>
                <a:latin typeface="+mn-lt"/>
              </a:defRPr>
            </a:lvl1pPr>
          </a:lstStyle>
          <a:p>
            <a:fld id="{377276F9-9FDF-4BDF-8C3D-B798D0BF8C4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04800" y="1219200"/>
            <a:ext cx="8382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4800" y="6537325"/>
            <a:ext cx="533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fld id="{857B595F-6E7E-4A4F-959D-C8667146CCC7}" type="slidenum">
              <a:rPr lang="ru-RU" smtClean="0"/>
              <a:t>‹#›</a:t>
            </a:fld>
            <a:endParaRPr lang="ru-RU"/>
          </a:p>
        </p:txBody>
      </p:sp>
      <p:sp>
        <p:nvSpPr>
          <p:cNvPr id="1159" name="Line 135"/>
          <p:cNvSpPr>
            <a:spLocks noChangeShapeType="1"/>
          </p:cNvSpPr>
          <p:nvPr/>
        </p:nvSpPr>
        <p:spPr bwMode="white">
          <a:xfrm>
            <a:off x="9525" y="5967413"/>
            <a:ext cx="641350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838200" y="350838"/>
            <a:ext cx="72390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83" name="Rectangle 15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914400" y="6537325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196752"/>
            <a:ext cx="8136904" cy="3024336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 проект по  взаимодействию педагогов  с родителями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«Куклы из бабушкиного сундука»</a:t>
            </a:r>
            <a:endParaRPr lang="ru-RU" sz="5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://nenuda.ru/nuda/104/103780/103780_html_4ba8ae6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696" y="3789040"/>
            <a:ext cx="2614655" cy="292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-media-cache-ak0.pinimg.com/736x/86/16/99/86169971db3ebf10def0f33fe9097fa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636912"/>
            <a:ext cx="1296144" cy="194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080524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22639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– класс для родителей по изготовлению обрядовой куклы </a:t>
            </a:r>
          </a:p>
          <a:p>
            <a:pPr algn="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группа «Ягодка»</a:t>
            </a:r>
          </a:p>
        </p:txBody>
      </p:sp>
      <p:pic>
        <p:nvPicPr>
          <p:cNvPr id="6147" name="Picture 3" descr="F:\НОВЫЙ ПРОЕКТ\мастер-класс ягодка\DSC_70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458154"/>
            <a:ext cx="4932040" cy="32828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F:\НОВЫЙ ПРОЕКТ\мастер-класс ягодка\DSC_69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28800"/>
            <a:ext cx="5004048" cy="33302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56260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– класс для родителей по изготовлению народной куклы </a:t>
            </a:r>
          </a:p>
          <a:p>
            <a:pPr algn="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группа «Светлячок»</a:t>
            </a:r>
          </a:p>
        </p:txBody>
      </p:sp>
      <p:pic>
        <p:nvPicPr>
          <p:cNvPr id="1026" name="Picture 2" descr="F:\НОВЫЙ ПРОЕКТ\оРЕШКОВА\Оксана павловна светлечки\0-02-05-44c3b7084e555a461096a4ed50f68e3eb5eadec7c943c64da588f4d1639a2a46_fu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768" y="1556792"/>
            <a:ext cx="3431232" cy="45749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НОВЫЙ ПРОЕКТ\оРЕШКОВА\Оксана павловна светлечки\0-02-05-571104fdd656f23b0f7668764c3bde89e0b49cc29a8b456d4646c0ca444a6ab5_ful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67626"/>
            <a:ext cx="3448522" cy="45980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НОВЫЙ ПРОЕКТ\оРЕШКОВА\Оксана павловна светлечки\0-02-05-28277922f09fece01008ee2138f46ce224eef093d9a071f36b3b4e5abcd0ada0_ful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354" y="2636912"/>
            <a:ext cx="3095778" cy="4127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79842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22639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Дальнейшее развитие проекта</a:t>
            </a:r>
            <a:endParaRPr lang="ru-RU" sz="32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8361" y="836712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методические рекомендации по проблеме  нравственно-патриотического воспитания дошкольников и  проведение следующих мероприятий: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интегрированной непосредственной образовательной деятельности, экскурсий, исследовательской работы, работы с родителями, творческой работы по изготовлению поделок и рисунков;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совместных праздников, развлечений;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пополнение, обогащение мини - музея в группах по нравственно-патриотическому воспитанию;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совместное участие в городских акциях;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публикация проекта, педагогического опыта в научных, профессиональных, образовательных изданиях;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распространение предоставляемого опыта на разных уровнях: все российском, областном, городском.</a:t>
            </a:r>
          </a:p>
        </p:txBody>
      </p:sp>
    </p:spTree>
    <p:extLst>
      <p:ext uri="{BB962C8B-B14F-4D97-AF65-F5344CB8AC3E}">
        <p14:creationId xmlns:p14="http://schemas.microsoft.com/office/powerpoint/2010/main" val="260772935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484784"/>
            <a:ext cx="8496944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1500" b="1" cap="none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11500" b="1" cap="none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55944631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5846"/>
            <a:ext cx="871296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родителей и воспитанников с историей  и культурой русского народа через создание коллекции (мини-музея) традиционной народной куклы.</a:t>
            </a:r>
          </a:p>
          <a:p>
            <a:pPr algn="just"/>
            <a:endParaRPr lang="ru-RU" sz="2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endParaRPr lang="ru-RU" sz="2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родителей  с историей возникновения тряпичных кукол;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дать понятие, что в зависимости от назначения народные куклы делятся на группы (игровые, обрядовые,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обереговые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и применить на практике технологии изготовления различных видов народных  кукол (закрутка, скрутка);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проявить индивидуальные творческие способности родителей, учить самостоятельно подбирать цветовые решения и украшения для куклы;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обогащать словарный запас родителей, знакомить с новыми словами и их значениями;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стимулировать развитие коммуникативных навыков.</a:t>
            </a:r>
          </a:p>
        </p:txBody>
      </p:sp>
    </p:spTree>
    <p:extLst>
      <p:ext uri="{BB962C8B-B14F-4D97-AF65-F5344CB8AC3E}">
        <p14:creationId xmlns:p14="http://schemas.microsoft.com/office/powerpoint/2010/main" val="123792162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3689" y="188640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и этапы реализации проекта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774377"/>
            <a:ext cx="8671121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13.03.26 – 27.03.26г. (краткосрочный)</a:t>
            </a:r>
            <a:endParaRPr lang="ru-RU" sz="20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- подготовительный: 13-15 марта2026г.</a:t>
            </a:r>
            <a:endParaRPr lang="ru-RU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литературы, дидактического комплекса по данной теме.</a:t>
            </a:r>
          </a:p>
          <a:p>
            <a:pPr algn="just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Определение проблемы, изучение научно – практической и методической      литературы,  обобщение и теоретический анализ, определение цели, задач проекта и основных направлений по  реализации.</a:t>
            </a:r>
          </a:p>
          <a:p>
            <a:pPr algn="just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Обобщение опыта совместной деятельности педагогов группы МБДОУ «Детский сад №5  «Лучик»: «Гномик», «Сказка», «Светлячок», «Ягодка».</a:t>
            </a:r>
          </a:p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этап - основной: 15 -26 марта 2026г.</a:t>
            </a:r>
            <a:endParaRPr lang="ru-RU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предстоящей деятельности, направленной на реализацию проекта.</a:t>
            </a:r>
          </a:p>
          <a:p>
            <a:pPr algn="just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целостного образовательного пространства; установление партнерских отношений обучающихся, родителей, педагогов в реализации проекта.</a:t>
            </a:r>
          </a:p>
          <a:p>
            <a:pPr algn="just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 у родителей знаний о истории  и культуре русского народа через пополнение  коллекции мини-музея и музея детского сада традиционной народной куклы.</a:t>
            </a:r>
          </a:p>
          <a:p>
            <a:pPr algn="just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новых направлений в сотрудничестве педагогов и родителей МБДОУ «Детский сад №5».</a:t>
            </a:r>
          </a:p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- заключительный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марта2026г.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Отчёт- презентация о проделанной работе. 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и распространение  педагогического опыта работы по данной проблематике.</a:t>
            </a:r>
          </a:p>
        </p:txBody>
      </p:sp>
    </p:spTree>
    <p:extLst>
      <p:ext uri="{BB962C8B-B14F-4D97-AF65-F5344CB8AC3E}">
        <p14:creationId xmlns:p14="http://schemas.microsoft.com/office/powerpoint/2010/main" val="62001423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59340"/>
            <a:ext cx="8496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Консультации, родительские собрания;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Праздники, досуги, развлечения;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Домашняя игротека;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встречи, дни открытых дверей;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Анкетирование;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стенды, буклеты, газеты;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творческие работы;</a:t>
            </a:r>
          </a:p>
          <a:p>
            <a:pPr marL="457200" lvl="0" indent="-457200" algn="just" fontAlgn="base">
              <a:buFont typeface="+mj-lt"/>
              <a:buAutoNum type="arabicPeriod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 по музеям детского сада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33273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взаимодействия с семьями воспитанников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image.jimcdn.com/app/cms/image/transf/dimension=1060x10000:format=png/path/s2960d37dc1410720/image/id4d2c2f7773790f1/version/1440862404/im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814" y="4043898"/>
            <a:ext cx="4472186" cy="281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489431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298" y="1772816"/>
            <a:ext cx="85689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и родителей  сформированы знания о русской народной кукле, материалах, необходимых для её изготовления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 созданы необходимые условия для ознакомления детей с народной  куклой: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альбом с описанием разных видов народных кукол;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технологические карты по изготовлению народных кукол;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мини-музей «Куколка тряпичная, для игры отличная».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Родители, активные участники в реализации проекта и совместной деятельности с детьми.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60648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Ожидае­мые  конечные резуль­таты реализации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348756058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16632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общий музейный зал: «Традиции и обычаи  народов Кузбасса»</a:t>
            </a:r>
          </a:p>
        </p:txBody>
      </p:sp>
      <p:pic>
        <p:nvPicPr>
          <p:cNvPr id="2050" name="Picture 2" descr="F:\НОВЫЙ ПРОЕКТ\оРЕШКОВА\Оксана павловна светлечки\0-02-05-55567a83ce9043b3e87ee372262e744aace9291e921762d52580183e2ff5c6aa_fu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72816"/>
            <a:ext cx="3323481" cy="44313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НОВЫЙ ПРОЕКТ\оРЕШКОВА\родит и музей\IMG_22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48880"/>
            <a:ext cx="5400000" cy="36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761300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по музейным залам, расположенным в группах  детского сада</a:t>
            </a:r>
          </a:p>
        </p:txBody>
      </p:sp>
      <p:pic>
        <p:nvPicPr>
          <p:cNvPr id="3074" name="Picture 2" descr="F:\НОВЫЙ ПРОЕКТ\оРЕШКОВА\Оксана павловна светлечки\0-02-05-c44dc5586988dc863bcf45060392e2d82ad211db97f1a64ca82fd25a718bfcc6_fu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40" y="1979209"/>
            <a:ext cx="3264024" cy="435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НОВЫЙ ПРОЕКТ\оРЕШКОВА\родит и музей\IMG_22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480" y="2355225"/>
            <a:ext cx="54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79009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НОВЫЙ ПРОЕКТ\оРЕШКОВА\родит и музей\IMG_2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9" y="2898383"/>
            <a:ext cx="5868144" cy="39654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НОВЫЙ ПРОЕКТ\оРЕШКОВА\родит и музей\IMG_22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498" y="5860"/>
            <a:ext cx="5400000" cy="36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470745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– класс для родителей по изготовлению народной куклы </a:t>
            </a:r>
          </a:p>
          <a:p>
            <a:pPr algn="r"/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Старшая группа «Гномик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5124" name="Picture 4" descr="F:\НОВЫЙ ПРОЕКТ\оРЕШКОВА\родит собрание\IMG_22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447758"/>
            <a:ext cx="4932917" cy="32886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НОВЫЙ ПРОЕКТ\оРЕШКОВА\родит собрание\IMG_22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55278"/>
            <a:ext cx="4514130" cy="3009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02433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Тема3">
  <a:themeElements>
    <a:clrScheme name="300TGp_natural_light 2">
      <a:dk1>
        <a:srgbClr val="4D4D4D"/>
      </a:dk1>
      <a:lt1>
        <a:srgbClr val="FFFFFF"/>
      </a:lt1>
      <a:dk2>
        <a:srgbClr val="347436"/>
      </a:dk2>
      <a:lt2>
        <a:srgbClr val="DDDDDD"/>
      </a:lt2>
      <a:accent1>
        <a:srgbClr val="F28C1C"/>
      </a:accent1>
      <a:accent2>
        <a:srgbClr val="77AE26"/>
      </a:accent2>
      <a:accent3>
        <a:srgbClr val="FFFFFF"/>
      </a:accent3>
      <a:accent4>
        <a:srgbClr val="404040"/>
      </a:accent4>
      <a:accent5>
        <a:srgbClr val="F7C5AB"/>
      </a:accent5>
      <a:accent6>
        <a:srgbClr val="6B9D21"/>
      </a:accent6>
      <a:hlink>
        <a:srgbClr val="449878"/>
      </a:hlink>
      <a:folHlink>
        <a:srgbClr val="90A8B0"/>
      </a:folHlink>
    </a:clrScheme>
    <a:fontScheme name="300TGp_natural_ligh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00TGp_natural_light 1">
        <a:dk1>
          <a:srgbClr val="000000"/>
        </a:dk1>
        <a:lt1>
          <a:srgbClr val="FFFFFF"/>
        </a:lt1>
        <a:dk2>
          <a:srgbClr val="51944E"/>
        </a:dk2>
        <a:lt2>
          <a:srgbClr val="DDDDDD"/>
        </a:lt2>
        <a:accent1>
          <a:srgbClr val="646ADE"/>
        </a:accent1>
        <a:accent2>
          <a:srgbClr val="1BAFC3"/>
        </a:accent2>
        <a:accent3>
          <a:srgbClr val="FFFFFF"/>
        </a:accent3>
        <a:accent4>
          <a:srgbClr val="000000"/>
        </a:accent4>
        <a:accent5>
          <a:srgbClr val="B8B9EC"/>
        </a:accent5>
        <a:accent6>
          <a:srgbClr val="179EB0"/>
        </a:accent6>
        <a:hlink>
          <a:srgbClr val="98BF1D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0TGp_natural_light 2">
        <a:dk1>
          <a:srgbClr val="4D4D4D"/>
        </a:dk1>
        <a:lt1>
          <a:srgbClr val="FFFFFF"/>
        </a:lt1>
        <a:dk2>
          <a:srgbClr val="347436"/>
        </a:dk2>
        <a:lt2>
          <a:srgbClr val="DDDDDD"/>
        </a:lt2>
        <a:accent1>
          <a:srgbClr val="F28C1C"/>
        </a:accent1>
        <a:accent2>
          <a:srgbClr val="77AE26"/>
        </a:accent2>
        <a:accent3>
          <a:srgbClr val="FFFFFF"/>
        </a:accent3>
        <a:accent4>
          <a:srgbClr val="404040"/>
        </a:accent4>
        <a:accent5>
          <a:srgbClr val="F7C5AB"/>
        </a:accent5>
        <a:accent6>
          <a:srgbClr val="6B9D21"/>
        </a:accent6>
        <a:hlink>
          <a:srgbClr val="449878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0TGp_natural_light 3">
        <a:dk1>
          <a:srgbClr val="000000"/>
        </a:dk1>
        <a:lt1>
          <a:srgbClr val="FFFFFF"/>
        </a:lt1>
        <a:dk2>
          <a:srgbClr val="1A578E"/>
        </a:dk2>
        <a:lt2>
          <a:srgbClr val="C0C0C0"/>
        </a:lt2>
        <a:accent1>
          <a:srgbClr val="5EB52D"/>
        </a:accent1>
        <a:accent2>
          <a:srgbClr val="F26D00"/>
        </a:accent2>
        <a:accent3>
          <a:srgbClr val="FFFFFF"/>
        </a:accent3>
        <a:accent4>
          <a:srgbClr val="000000"/>
        </a:accent4>
        <a:accent5>
          <a:srgbClr val="B6D7AD"/>
        </a:accent5>
        <a:accent6>
          <a:srgbClr val="DB6200"/>
        </a:accent6>
        <a:hlink>
          <a:srgbClr val="5983D7"/>
        </a:hlink>
        <a:folHlink>
          <a:srgbClr val="AAAD2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207</TotalTime>
  <Words>595</Words>
  <Application>Microsoft Office PowerPoint</Application>
  <PresentationFormat>Экран (4:3)</PresentationFormat>
  <Paragraphs>59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Arial Black</vt:lpstr>
      <vt:lpstr>Calibri</vt:lpstr>
      <vt:lpstr>Times New Roman</vt:lpstr>
      <vt:lpstr>Verdana</vt:lpstr>
      <vt:lpstr>Wingdings</vt:lpstr>
      <vt:lpstr>Тема3</vt:lpstr>
      <vt:lpstr>Краткосрочный проект по  взаимодействию педагогов  с родителями  «Куклы из бабушкиного сундука»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Краткосрочный проект по  взаимодействию педагогов  с родителями  «Куклы из бабушкиного сундука»</dc:title>
  <dc:creator>Домашний</dc:creator>
  <cp:lastModifiedBy>пользователь</cp:lastModifiedBy>
  <cp:revision>12</cp:revision>
  <dcterms:created xsi:type="dcterms:W3CDTF">2017-03-21T13:09:14Z</dcterms:created>
  <dcterms:modified xsi:type="dcterms:W3CDTF">2026-04-05T09:08:29Z</dcterms:modified>
</cp:coreProperties>
</file>