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302" r:id="rId2"/>
    <p:sldId id="309" r:id="rId3"/>
    <p:sldId id="310" r:id="rId4"/>
    <p:sldId id="332" r:id="rId5"/>
    <p:sldId id="314" r:id="rId6"/>
    <p:sldId id="316" r:id="rId7"/>
    <p:sldId id="340" r:id="rId8"/>
    <p:sldId id="341" r:id="rId9"/>
    <p:sldId id="334" r:id="rId10"/>
    <p:sldId id="335" r:id="rId11"/>
    <p:sldId id="336" r:id="rId12"/>
    <p:sldId id="337" r:id="rId13"/>
    <p:sldId id="338" r:id="rId14"/>
    <p:sldId id="33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D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56" autoAdjust="0"/>
    <p:restoredTop sz="85765" autoAdjust="0"/>
  </p:normalViewPr>
  <p:slideViewPr>
    <p:cSldViewPr>
      <p:cViewPr varScale="1">
        <p:scale>
          <a:sx n="72" d="100"/>
          <a:sy n="72" d="100"/>
        </p:scale>
        <p:origin x="1862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55CA07-9AFA-4D41-A484-5E9E5570B795}" type="datetimeFigureOut">
              <a:rPr lang="ru-RU" smtClean="0"/>
              <a:pPr/>
              <a:t>22.12.2025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49CAA3-B63B-4722-925F-CCAA8D84BD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723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9CAA3-B63B-4722-925F-CCAA8D84BD04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3791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9CAA3-B63B-4722-925F-CCAA8D84BD04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6545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1 - жилой дом; 2 -цветник; 3 – теплица,4 – баня; 5 - бак с водой; 6 - огород для овощей; 7 - плодово-ягодные кустарники.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656CB-461D-4666-9695-E996E59DFD00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9877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1 - жилой дом; 2 -цветник; 3 –теплица;4 – баня; 5 - бак с водой; 6 - огород для овощей;7 - плодово-ягодные кустарники;.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656CB-461D-4666-9695-E996E59DFD00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8896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656CB-461D-4666-9695-E996E59DFD00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903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fnkaa.ru/wp-content/uploads/2018/02/empty12.jpg"/>
          <p:cNvPicPr>
            <a:picLocks noChangeAspect="1" noChangeArrowheads="1"/>
          </p:cNvPicPr>
          <p:nvPr userDrawn="1"/>
        </p:nvPicPr>
        <p:blipFill>
          <a:blip r:embed="rId2" cstate="print"/>
          <a:srcRect l="8897" r="9513"/>
          <a:stretch>
            <a:fillRect/>
          </a:stretch>
        </p:blipFill>
        <p:spPr bwMode="auto">
          <a:xfrm>
            <a:off x="-147272" y="0"/>
            <a:ext cx="9291272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 userDrawn="1"/>
        </p:nvSpPr>
        <p:spPr>
          <a:xfrm>
            <a:off x="0" y="5805264"/>
            <a:ext cx="4788024" cy="9361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Каратанова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Марина Николаевна</a:t>
            </a:r>
          </a:p>
          <a:p>
            <a:pPr algn="ctr"/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МКОУ СОШ №256</a:t>
            </a:r>
            <a:r>
              <a:rPr lang="ru-RU" b="1" baseline="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ГО ЗАТО г.Фокино</a:t>
            </a:r>
          </a:p>
          <a:p>
            <a:pPr algn="ctr"/>
            <a:r>
              <a:rPr lang="ru-RU" b="1" baseline="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Приморского края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4211960" y="188640"/>
            <a:ext cx="4788024" cy="936104"/>
          </a:xfrm>
          <a:prstGeom prst="rect">
            <a:avLst/>
          </a:prstGeom>
          <a:solidFill>
            <a:srgbClr val="FFCDCD"/>
          </a:solidFill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ОГЭ</a:t>
            </a:r>
            <a:r>
              <a:rPr lang="ru-RU" sz="6600" b="1" baseline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6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4211960" y="1268760"/>
            <a:ext cx="4788024" cy="93610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4211960" y="2348880"/>
            <a:ext cx="4788024" cy="93610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508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Задания №1 - №5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6DE92-BC64-4360-9651-63D1410B8D21}" type="datetimeFigureOut">
              <a:rPr lang="ru-RU" smtClean="0"/>
              <a:pPr/>
              <a:t>22.12.2025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5AC7C-13CC-452A-A2D7-E6AFC20C07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6DE92-BC64-4360-9651-63D1410B8D21}" type="datetimeFigureOut">
              <a:rPr lang="ru-RU" smtClean="0"/>
              <a:pPr/>
              <a:t>22.12.2025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5AC7C-13CC-452A-A2D7-E6AFC20C07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6DE92-BC64-4360-9651-63D1410B8D21}" type="datetimeFigureOut">
              <a:rPr lang="ru-RU" smtClean="0"/>
              <a:pPr/>
              <a:t>22.12.2025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5AC7C-13CC-452A-A2D7-E6AFC20C07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6DE92-BC64-4360-9651-63D1410B8D21}" type="datetimeFigureOut">
              <a:rPr lang="ru-RU" smtClean="0"/>
              <a:pPr/>
              <a:t>22.12.2025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5AC7C-13CC-452A-A2D7-E6AFC20C07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5AE98-E5C0-4B88-9353-C2300521B1D2}" type="datetime1">
              <a:rPr lang="ru-RU" smtClean="0"/>
              <a:pPr/>
              <a:t>22.12.2025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математики Саламаха Н.С. МБОУ СОШ №85 г. Краснодар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066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6DE92-BC64-4360-9651-63D1410B8D21}" type="datetimeFigureOut">
              <a:rPr lang="ru-RU" smtClean="0"/>
              <a:pPr/>
              <a:t>22.12.2025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5AC7C-13CC-452A-A2D7-E6AFC20C079F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2050" name="Picture 2" descr="http://www.baskistan.com/blog/wp-content/uploads/2019/08/8227e25182f2a7d67579acc8d7f05144bd73a749.jpeg"/>
          <p:cNvPicPr>
            <a:picLocks noChangeAspect="1" noChangeArrowheads="1"/>
          </p:cNvPicPr>
          <p:nvPr userDrawn="1"/>
        </p:nvPicPr>
        <p:blipFill>
          <a:blip r:embed="rId2" cstate="print"/>
          <a:srcRect l="3563" t="556" r="21197" b="-102"/>
          <a:stretch>
            <a:fillRect/>
          </a:stretch>
        </p:blipFill>
        <p:spPr bwMode="auto">
          <a:xfrm>
            <a:off x="-1" y="0"/>
            <a:ext cx="9218045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 userDrawn="1"/>
        </p:nvSpPr>
        <p:spPr>
          <a:xfrm>
            <a:off x="179512" y="188640"/>
            <a:ext cx="8856984" cy="6480720"/>
          </a:xfrm>
          <a:prstGeom prst="rect">
            <a:avLst/>
          </a:prstGeom>
          <a:solidFill>
            <a:schemeClr val="bg1">
              <a:alpha val="73000"/>
            </a:schemeClr>
          </a:solidFill>
          <a:ln w="825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 descr="image2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1196752"/>
            <a:ext cx="8712968" cy="54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 userDrawn="1"/>
        </p:nvSpPr>
        <p:spPr>
          <a:xfrm>
            <a:off x="251520" y="260648"/>
            <a:ext cx="8712968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6588224" y="4149080"/>
            <a:ext cx="2376264" cy="24482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6DE92-BC64-4360-9651-63D1410B8D21}" type="datetimeFigureOut">
              <a:rPr lang="ru-RU" smtClean="0"/>
              <a:pPr/>
              <a:t>22.12.2025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5AC7C-13CC-452A-A2D7-E6AFC20C079F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2050" name="Picture 2" descr="http://www.baskistan.com/blog/wp-content/uploads/2019/08/8227e25182f2a7d67579acc8d7f05144bd73a749.jpeg"/>
          <p:cNvPicPr>
            <a:picLocks noChangeAspect="1" noChangeArrowheads="1"/>
          </p:cNvPicPr>
          <p:nvPr userDrawn="1"/>
        </p:nvPicPr>
        <p:blipFill>
          <a:blip r:embed="rId2" cstate="print"/>
          <a:srcRect l="3563" t="556" r="21197" b="-102"/>
          <a:stretch>
            <a:fillRect/>
          </a:stretch>
        </p:blipFill>
        <p:spPr bwMode="auto">
          <a:xfrm>
            <a:off x="-1" y="0"/>
            <a:ext cx="9218045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 userDrawn="1"/>
        </p:nvSpPr>
        <p:spPr>
          <a:xfrm>
            <a:off x="179512" y="188640"/>
            <a:ext cx="8856984" cy="6480720"/>
          </a:xfrm>
          <a:prstGeom prst="rect">
            <a:avLst/>
          </a:prstGeom>
          <a:solidFill>
            <a:schemeClr val="bg1">
              <a:alpha val="73000"/>
            </a:schemeClr>
          </a:solidFill>
          <a:ln w="825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6DE92-BC64-4360-9651-63D1410B8D21}" type="datetimeFigureOut">
              <a:rPr lang="ru-RU" smtClean="0"/>
              <a:pPr/>
              <a:t>22.12.2025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5AC7C-13CC-452A-A2D7-E6AFC20C079F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2050" name="Picture 2" descr="http://www.baskistan.com/blog/wp-content/uploads/2019/08/8227e25182f2a7d67579acc8d7f05144bd73a749.jpeg"/>
          <p:cNvPicPr>
            <a:picLocks noChangeAspect="1" noChangeArrowheads="1"/>
          </p:cNvPicPr>
          <p:nvPr userDrawn="1"/>
        </p:nvPicPr>
        <p:blipFill>
          <a:blip r:embed="rId2" cstate="print"/>
          <a:srcRect l="3563" t="556" r="21197" b="-102"/>
          <a:stretch>
            <a:fillRect/>
          </a:stretch>
        </p:blipFill>
        <p:spPr bwMode="auto">
          <a:xfrm>
            <a:off x="-1" y="0"/>
            <a:ext cx="9218045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 userDrawn="1"/>
        </p:nvSpPr>
        <p:spPr>
          <a:xfrm>
            <a:off x="179512" y="188640"/>
            <a:ext cx="8856984" cy="6480720"/>
          </a:xfrm>
          <a:prstGeom prst="rect">
            <a:avLst/>
          </a:prstGeom>
          <a:solidFill>
            <a:schemeClr val="bg1">
              <a:alpha val="73000"/>
            </a:schemeClr>
          </a:solidFill>
          <a:ln w="825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 descr="image2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1196752"/>
            <a:ext cx="8712968" cy="54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6DE92-BC64-4360-9651-63D1410B8D21}" type="datetimeFigureOut">
              <a:rPr lang="ru-RU" smtClean="0"/>
              <a:pPr/>
              <a:t>22.12.2025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5AC7C-13CC-452A-A2D7-E6AFC20C07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6DE92-BC64-4360-9651-63D1410B8D21}" type="datetimeFigureOut">
              <a:rPr lang="ru-RU" smtClean="0"/>
              <a:pPr/>
              <a:t>22.12.2025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5AC7C-13CC-452A-A2D7-E6AFC20C07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6DE92-BC64-4360-9651-63D1410B8D21}" type="datetimeFigureOut">
              <a:rPr lang="ru-RU" smtClean="0"/>
              <a:pPr/>
              <a:t>22.12.2025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5AC7C-13CC-452A-A2D7-E6AFC20C07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6DE92-BC64-4360-9651-63D1410B8D21}" type="datetimeFigureOut">
              <a:rPr lang="ru-RU" smtClean="0"/>
              <a:pPr/>
              <a:t>22.12.2025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5AC7C-13CC-452A-A2D7-E6AFC20C07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6DE92-BC64-4360-9651-63D1410B8D21}" type="datetimeFigureOut">
              <a:rPr lang="ru-RU" smtClean="0"/>
              <a:pPr/>
              <a:t>22.12.2025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5AC7C-13CC-452A-A2D7-E6AFC20C07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46DE92-BC64-4360-9651-63D1410B8D21}" type="datetimeFigureOut">
              <a:rPr lang="ru-RU" smtClean="0"/>
              <a:pPr/>
              <a:t>22.12.2025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15AC7C-13CC-452A-A2D7-E6AFC20C07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6707088" cy="1143000"/>
          </a:xfrm>
        </p:spPr>
        <p:txBody>
          <a:bodyPr>
            <a:noAutofit/>
          </a:bodyPr>
          <a:lstStyle/>
          <a:p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492896"/>
            <a:ext cx="8229600" cy="160835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b="1" i="1" dirty="0">
                <a:solidFill>
                  <a:srgbClr val="C00000"/>
                </a:solidFill>
                <a:latin typeface="+mj-lt"/>
              </a:rPr>
              <a:t>«Методические рекомендации по решению практико-ориентированных задач </a:t>
            </a:r>
            <a:endParaRPr lang="ru-RU" b="1" i="1" dirty="0" smtClean="0">
              <a:solidFill>
                <a:srgbClr val="C00000"/>
              </a:solidFill>
              <a:latin typeface="+mj-lt"/>
            </a:endParaRPr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C00000"/>
                </a:solidFill>
                <a:latin typeface="+mj-lt"/>
              </a:rPr>
              <a:t>  </a:t>
            </a:r>
            <a:r>
              <a:rPr lang="ru-RU" b="1" i="1" dirty="0">
                <a:solidFill>
                  <a:srgbClr val="C00000"/>
                </a:solidFill>
                <a:latin typeface="+mj-lt"/>
              </a:rPr>
              <a:t>№ 1-5 ОГЭ по математике</a:t>
            </a:r>
            <a:r>
              <a:rPr lang="ru-RU" b="1" i="1" dirty="0" smtClean="0">
                <a:solidFill>
                  <a:srgbClr val="C00000"/>
                </a:solidFill>
                <a:latin typeface="+mj-lt"/>
              </a:rPr>
              <a:t>»</a:t>
            </a:r>
            <a:endParaRPr lang="ru-RU" sz="2400" b="1" i="1" dirty="0">
              <a:solidFill>
                <a:srgbClr val="C0000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4642552"/>
            <a:ext cx="49788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err="1" smtClean="0">
                <a:solidFill>
                  <a:srgbClr val="002060"/>
                </a:solidFill>
              </a:rPr>
              <a:t>Пермякова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>
                <a:solidFill>
                  <a:srgbClr val="002060"/>
                </a:solidFill>
              </a:rPr>
              <a:t>Т.В., учитель </a:t>
            </a:r>
            <a:r>
              <a:rPr lang="ru-RU" sz="2000" dirty="0" smtClean="0">
                <a:solidFill>
                  <a:srgbClr val="002060"/>
                </a:solidFill>
              </a:rPr>
              <a:t>математики </a:t>
            </a:r>
            <a:r>
              <a:rPr lang="ru-RU" altLang="ru-RU" sz="2000" dirty="0">
                <a:solidFill>
                  <a:srgbClr val="002060"/>
                </a:solidFill>
              </a:rPr>
              <a:t>высшей квалификационной категории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8" name="Picture 2" descr="C:\Documents and Settings\User\Рабочий стол\картинки\d0099ff9a62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368569"/>
            <a:ext cx="1822450" cy="196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8533" y="4844426"/>
            <a:ext cx="1005927" cy="1012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46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3011486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Arial Black" pitchFamily="34" charset="0"/>
              </a:rPr>
              <a:t/>
            </a:r>
            <a:br>
              <a:rPr lang="ru-RU" sz="1800" dirty="0" smtClean="0">
                <a:latin typeface="Arial Black" pitchFamily="34" charset="0"/>
              </a:rPr>
            </a:br>
            <a:endParaRPr lang="ru-RU" sz="1800" dirty="0">
              <a:latin typeface="Arial Black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4876" y="0"/>
            <a:ext cx="4429124" cy="385762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2600" b="1" dirty="0" smtClean="0"/>
              <a:t>На плане изображен дачный участок по адресу: СНТ Рассвет, ул. Морская, 7 (сторона каждой клетки на плане равна 2 м). </a:t>
            </a:r>
            <a:r>
              <a:rPr lang="ru-RU" sz="2600" b="1" u="sng" dirty="0" smtClean="0">
                <a:solidFill>
                  <a:srgbClr val="009900"/>
                </a:solidFill>
              </a:rPr>
              <a:t>Участок имеет прямоугольную форму</a:t>
            </a:r>
            <a:r>
              <a:rPr lang="ru-RU" sz="2600" b="1" dirty="0" smtClean="0"/>
              <a:t>. Въезд и выезд осуществляется через единственные ворота. </a:t>
            </a:r>
          </a:p>
          <a:p>
            <a:pPr marL="0" indent="0">
              <a:buNone/>
            </a:pPr>
            <a:r>
              <a:rPr lang="ru-RU" sz="2600" b="1" u="sng" dirty="0" smtClean="0">
                <a:solidFill>
                  <a:srgbClr val="009900"/>
                </a:solidFill>
              </a:rPr>
              <a:t>Площадь, занятая жилым домом, равна 64 кв. м</a:t>
            </a:r>
            <a:r>
              <a:rPr lang="ru-RU" sz="2600" b="1" dirty="0" smtClean="0"/>
              <a:t>. Помимо жилого дома, </a:t>
            </a:r>
            <a:r>
              <a:rPr lang="ru-RU" sz="2600" b="1" dirty="0" smtClean="0">
                <a:solidFill>
                  <a:srgbClr val="009900"/>
                </a:solidFill>
              </a:rPr>
              <a:t>на участке есть баня</a:t>
            </a:r>
            <a:r>
              <a:rPr lang="ru-RU" sz="2600" b="1" dirty="0" smtClean="0"/>
              <a:t>, к которой ведет дорожка, выложенная специальным садовым покрытием. </a:t>
            </a:r>
            <a:r>
              <a:rPr lang="ru-RU" sz="2600" b="1" u="sng" dirty="0" smtClean="0">
                <a:solidFill>
                  <a:srgbClr val="009900"/>
                </a:solidFill>
              </a:rPr>
              <a:t>Между жилым домом и баней находится цветник с теплицей. Теплица отмечена на плане цифрой 3</a:t>
            </a:r>
            <a:r>
              <a:rPr lang="ru-RU" sz="2600" b="1" dirty="0" smtClean="0"/>
              <a:t>. </a:t>
            </a:r>
            <a:endParaRPr lang="ru-RU" sz="2600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723777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214282" y="3786190"/>
            <a:ext cx="871543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prstClr val="black"/>
                </a:solidFill>
              </a:rPr>
              <a:t> </a:t>
            </a:r>
            <a:r>
              <a:rPr lang="ru-RU" sz="2000" b="1" u="sng" dirty="0" smtClean="0">
                <a:solidFill>
                  <a:srgbClr val="009900"/>
                </a:solidFill>
              </a:rPr>
              <a:t>Напротив жилого дома находится бак с водой </a:t>
            </a:r>
            <a:r>
              <a:rPr lang="ru-RU" sz="2000" b="1" dirty="0" smtClean="0"/>
              <a:t>для полива растений, за ним плодово-ягодные кустарники. В глубине участка есть </a:t>
            </a:r>
            <a:r>
              <a:rPr lang="ru-RU" sz="2000" b="1" u="sng" dirty="0" smtClean="0">
                <a:solidFill>
                  <a:srgbClr val="009900"/>
                </a:solidFill>
              </a:rPr>
              <a:t>огород</a:t>
            </a:r>
            <a:r>
              <a:rPr lang="ru-RU" sz="2000" b="1" dirty="0" smtClean="0"/>
              <a:t> для выращивания овощей, </a:t>
            </a:r>
            <a:r>
              <a:rPr lang="ru-RU" sz="2000" b="1" u="sng" dirty="0" smtClean="0">
                <a:solidFill>
                  <a:srgbClr val="009900"/>
                </a:solidFill>
              </a:rPr>
              <a:t>отмеченный цифрой 6</a:t>
            </a:r>
            <a:r>
              <a:rPr lang="ru-RU" sz="2000" b="1" dirty="0" smtClean="0"/>
              <a:t>. </a:t>
            </a:r>
          </a:p>
          <a:p>
            <a:r>
              <a:rPr lang="ru-RU" sz="2000" b="1" dirty="0" smtClean="0"/>
              <a:t>Все </a:t>
            </a:r>
            <a:r>
              <a:rPr lang="ru-RU" sz="2000" b="1" u="sng" dirty="0" smtClean="0">
                <a:solidFill>
                  <a:srgbClr val="009900"/>
                </a:solidFill>
              </a:rPr>
              <a:t>дорожки </a:t>
            </a:r>
            <a:r>
              <a:rPr lang="ru-RU" sz="2000" b="1" dirty="0" smtClean="0"/>
              <a:t>внутри </a:t>
            </a:r>
            <a:r>
              <a:rPr lang="ru-RU" sz="2000" b="1" u="sng" dirty="0" smtClean="0">
                <a:solidFill>
                  <a:srgbClr val="009900"/>
                </a:solidFill>
              </a:rPr>
              <a:t>участка</a:t>
            </a:r>
            <a:r>
              <a:rPr lang="ru-RU" sz="2000" b="1" dirty="0" smtClean="0"/>
              <a:t> имеют </a:t>
            </a:r>
            <a:r>
              <a:rPr lang="ru-RU" sz="2000" b="1" u="sng" dirty="0" smtClean="0">
                <a:solidFill>
                  <a:srgbClr val="009900"/>
                </a:solidFill>
              </a:rPr>
              <a:t>ширину 1 м </a:t>
            </a:r>
            <a:r>
              <a:rPr lang="ru-RU" sz="2000" b="1" dirty="0" smtClean="0"/>
              <a:t>и застелены садовым покрытием, состоящим </a:t>
            </a:r>
            <a:r>
              <a:rPr lang="ru-RU" sz="2000" b="1" dirty="0" smtClean="0">
                <a:solidFill>
                  <a:srgbClr val="009900"/>
                </a:solidFill>
              </a:rPr>
              <a:t>из плит размером 1м </a:t>
            </a:r>
            <a:r>
              <a:rPr lang="ru-RU" sz="2000" b="1" dirty="0" err="1" smtClean="0">
                <a:solidFill>
                  <a:srgbClr val="009900"/>
                </a:solidFill>
              </a:rPr>
              <a:t>х</a:t>
            </a:r>
            <a:r>
              <a:rPr lang="ru-RU" sz="2000" b="1" dirty="0" smtClean="0">
                <a:solidFill>
                  <a:srgbClr val="009900"/>
                </a:solidFill>
              </a:rPr>
              <a:t> </a:t>
            </a:r>
            <a:r>
              <a:rPr lang="ru-RU" sz="2000" b="1" dirty="0" err="1" smtClean="0">
                <a:solidFill>
                  <a:srgbClr val="009900"/>
                </a:solidFill>
              </a:rPr>
              <a:t>1м</a:t>
            </a:r>
            <a:r>
              <a:rPr lang="ru-RU" sz="2000" b="1" dirty="0" smtClean="0"/>
              <a:t>. </a:t>
            </a:r>
            <a:r>
              <a:rPr lang="ru-RU" sz="2000" b="1" dirty="0" smtClean="0">
                <a:solidFill>
                  <a:srgbClr val="009900"/>
                </a:solidFill>
              </a:rPr>
              <a:t>Площадка вокруг дома выложена плитами такого же размера</a:t>
            </a:r>
            <a:r>
              <a:rPr lang="ru-RU" sz="2000" b="1" dirty="0" smtClean="0"/>
              <a:t>, но другой фактуры и цвета.</a:t>
            </a:r>
          </a:p>
          <a:p>
            <a:r>
              <a:rPr lang="ru-RU" sz="2000" b="1" dirty="0" smtClean="0"/>
              <a:t> К дачному участку проведено электричество. Имеется магистральное газоснабжение.</a:t>
            </a:r>
            <a:r>
              <a:rPr lang="ru-RU" sz="2800" dirty="0" smtClean="0">
                <a:solidFill>
                  <a:prstClr val="black"/>
                </a:solidFill>
              </a:rPr>
              <a:t> 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600" b="1" smtClean="0">
                <a:solidFill>
                  <a:schemeClr val="tx1"/>
                </a:solidFill>
              </a:rPr>
              <a:pPr/>
              <a:t>10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23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214290"/>
            <a:ext cx="8501122" cy="1785950"/>
          </a:xfrm>
          <a:noFill/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Для объектов, указанных в таблице, определите, </a:t>
            </a:r>
            <a:r>
              <a:rPr lang="ru-RU" sz="24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какими цифрами они обозначены на плане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Заполните таблицу, </a:t>
            </a:r>
            <a:r>
              <a:rPr lang="ru-RU" sz="24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в бланк ответов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перенесите последовательность </a:t>
            </a:r>
            <a:r>
              <a:rPr lang="ru-RU" sz="24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четырех цифр без пробелов, запятых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других дополнительных символов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596" y="3571876"/>
            <a:ext cx="2143140" cy="42862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Ответ :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1254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20" y="2214554"/>
          <a:ext cx="8501125" cy="12801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214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01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573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716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573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Объекты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Жилой дом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Цветник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Бак с водой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Баня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Цифры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Содержимое 3"/>
          <p:cNvSpPr txBox="1">
            <a:spLocks/>
          </p:cNvSpPr>
          <p:nvPr/>
        </p:nvSpPr>
        <p:spPr>
          <a:xfrm>
            <a:off x="357158" y="4000504"/>
            <a:ext cx="8358246" cy="12858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spcBef>
                <a:spcPct val="20000"/>
              </a:spcBef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Плиты для садовых дорожек продаются </a:t>
            </a:r>
            <a:r>
              <a:rPr lang="ru-RU" sz="24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в упаковке по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24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штук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Сколько упаковок плит понадобилось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чтобы выложить </a:t>
            </a:r>
            <a:r>
              <a:rPr lang="ru-RU" sz="24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все дорожки и площадку вокруг дома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3"/>
          <p:cNvSpPr txBox="1">
            <a:spLocks/>
          </p:cNvSpPr>
          <p:nvPr/>
        </p:nvSpPr>
        <p:spPr>
          <a:xfrm>
            <a:off x="214282" y="5143512"/>
            <a:ext cx="8929718" cy="1714488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kumimoji="0" lang="ru-RU" sz="9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Решение:   </a:t>
            </a:r>
            <a:r>
              <a:rPr kumimoji="0" lang="ru-RU" sz="8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дорожка от дома до бани имеет 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22 плитки , дорожка от дома кустарников – 8 плиток,  площадка вокруг дома –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14 ∙ 11 – 8∙ 8 = 154-64 = 90 . Итого: 30 + 90 =120 плиток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120:6 = 20 упаковок</a:t>
            </a:r>
          </a:p>
          <a:p>
            <a:pPr marL="342900" lvl="0" indent="-342900">
              <a:spcBef>
                <a:spcPct val="20000"/>
              </a:spcBef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9" name="Содержимое 3"/>
          <p:cNvSpPr txBox="1">
            <a:spLocks/>
          </p:cNvSpPr>
          <p:nvPr/>
        </p:nvSpPr>
        <p:spPr>
          <a:xfrm>
            <a:off x="6572264" y="6143644"/>
            <a:ext cx="2143140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Ответ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20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600" b="1" smtClean="0">
                <a:solidFill>
                  <a:schemeClr val="bg1">
                    <a:lumMod val="65000"/>
                  </a:schemeClr>
                </a:solidFill>
              </a:rPr>
              <a:pPr/>
              <a:t>11</a:t>
            </a:fld>
            <a:endParaRPr lang="ru-RU" sz="1600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989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214290"/>
            <a:ext cx="8572560" cy="192882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Найдите </a:t>
            </a:r>
            <a:r>
              <a:rPr lang="ru-RU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площадь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бани. Ответ дайте в </a:t>
            </a:r>
            <a:r>
              <a:rPr lang="ru-RU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квадратных метрах.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 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baseline="30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ru-RU" b="1" dirty="0" smtClean="0">
                <a:solidFill>
                  <a:srgbClr val="0070C0"/>
                </a:solidFill>
              </a:rPr>
              <a:t>∙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–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площадь квадрата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 кл=2м, значит </a:t>
            </a:r>
            <a:r>
              <a:rPr lang="ru-RU" sz="2400" b="1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а=</a:t>
            </a:r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6м</a:t>
            </a: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baseline="-25000" dirty="0" err="1" smtClean="0">
                <a:latin typeface="Times New Roman" pitchFamily="18" charset="0"/>
                <a:cs typeface="Times New Roman" pitchFamily="18" charset="0"/>
              </a:rPr>
              <a:t>бани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6</a:t>
            </a:r>
            <a:r>
              <a:rPr lang="ru-RU" b="1" dirty="0" smtClean="0"/>
              <a:t> </a:t>
            </a:r>
            <a:r>
              <a:rPr lang="ru-RU" b="1" dirty="0" err="1" smtClean="0"/>
              <a:t>х</a:t>
            </a:r>
            <a:r>
              <a:rPr lang="ru-RU" b="1" dirty="0" smtClean="0"/>
              <a:t> 6 =36 м</a:t>
            </a:r>
            <a:r>
              <a:rPr lang="ru-RU" b="1" baseline="30000" dirty="0" smtClean="0"/>
              <a:t>2</a:t>
            </a:r>
            <a:endParaRPr lang="ru-RU" baseline="30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85720" y="2786058"/>
            <a:ext cx="8643998" cy="335758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Найдите </a:t>
            </a:r>
            <a:r>
              <a:rPr lang="ru-RU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суммарную площадь плитки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прямоугольной площадке вокруг дома. </a:t>
            </a:r>
            <a:r>
              <a:rPr lang="ru-RU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дайте </a:t>
            </a:r>
            <a:r>
              <a:rPr lang="ru-RU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в квадратных метрах.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S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ru-RU" b="1" dirty="0" smtClean="0">
                <a:solidFill>
                  <a:srgbClr val="0070C0"/>
                </a:solidFill>
              </a:rPr>
              <a:t>∙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–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площадь прямоугольника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 кл=2м ;1 кл=2плиткам по 1м, значит </a:t>
            </a:r>
            <a:r>
              <a:rPr lang="ru-RU" sz="2400" b="1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а=</a:t>
            </a:r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14м, </a:t>
            </a:r>
            <a:r>
              <a:rPr lang="en-US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= 11м, 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дом –квадрат, сторона = 4∙2м=8м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площадки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= 14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11 - 8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8 = 90 м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r="75804" b="72341"/>
          <a:stretch>
            <a:fillRect/>
          </a:stretch>
        </p:blipFill>
        <p:spPr bwMode="auto">
          <a:xfrm>
            <a:off x="7000892" y="66922"/>
            <a:ext cx="1857388" cy="1509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3"/>
          <p:cNvSpPr txBox="1">
            <a:spLocks/>
          </p:cNvSpPr>
          <p:nvPr/>
        </p:nvSpPr>
        <p:spPr>
          <a:xfrm>
            <a:off x="5500694" y="1643050"/>
            <a:ext cx="2143140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Ответ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36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 t="57446" r="62193" b="10639"/>
          <a:stretch>
            <a:fillRect/>
          </a:stretch>
        </p:blipFill>
        <p:spPr bwMode="auto">
          <a:xfrm>
            <a:off x="0" y="5000636"/>
            <a:ext cx="2738407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Содержимое 3"/>
          <p:cNvSpPr txBox="1">
            <a:spLocks/>
          </p:cNvSpPr>
          <p:nvPr/>
        </p:nvSpPr>
        <p:spPr>
          <a:xfrm>
            <a:off x="5715008" y="5929330"/>
            <a:ext cx="2143140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Ответ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90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600" b="1" smtClean="0">
                <a:solidFill>
                  <a:schemeClr val="bg1">
                    <a:lumMod val="65000"/>
                  </a:schemeClr>
                </a:solidFill>
              </a:rPr>
              <a:pPr/>
              <a:t>12</a:t>
            </a:fld>
            <a:endParaRPr lang="ru-RU" sz="1600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02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"/>
            <a:ext cx="8501122" cy="185736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Хозяин участка планирует установить в жилом доме </a:t>
            </a:r>
            <a:r>
              <a:rPr lang="ru-RU" sz="24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систему отопления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Он рассматривает два варианта: </a:t>
            </a:r>
            <a:r>
              <a:rPr lang="ru-RU" sz="24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электрическое и газовое отопление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Цены на оборудование  и стоимость его установки, данные о расходе газа, электроэнергии и их стоимости даны в таблице.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85720" y="5143512"/>
            <a:ext cx="8329642" cy="14287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Обдумав оба варианта, хозяин решил установить газовое оборудование. </a:t>
            </a:r>
            <a:r>
              <a:rPr lang="ru-RU" sz="2200" b="1" u="sng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Через сколько часов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непрерывной работы отопления экономия от использования газа вместо электричества </a:t>
            </a:r>
            <a:r>
              <a:rPr lang="ru-RU" sz="2200" b="1" u="sng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компенсирует разницу в стоимости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установки газового и электрического оборудования?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28596" y="1785926"/>
          <a:ext cx="8501125" cy="32613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002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01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716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716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573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Отопление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Нагрева</a:t>
                      </a:r>
                    </a:p>
                    <a:p>
                      <a:pPr algn="ctr"/>
                      <a:r>
                        <a:rPr lang="ru-RU" sz="2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тель</a:t>
                      </a:r>
                      <a:endParaRPr lang="ru-RU" sz="2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(котел)</a:t>
                      </a:r>
                    </a:p>
                    <a:p>
                      <a:pPr algn="ctr"/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Прочее </a:t>
                      </a:r>
                      <a:r>
                        <a:rPr lang="ru-RU" sz="2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оборудова</a:t>
                      </a:r>
                      <a:endParaRPr lang="ru-RU" sz="2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ние</a:t>
                      </a:r>
                      <a:endParaRPr lang="ru-RU" sz="2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 монтаж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Средн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расход газа/ </a:t>
                      </a: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средн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потребл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мощность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Стоимость газа/ </a:t>
                      </a:r>
                      <a:r>
                        <a:rPr lang="ru-RU" sz="2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электро</a:t>
                      </a:r>
                      <a:endParaRPr lang="ru-RU" sz="2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энергии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Газовое отопление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 тыс. руб.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16412 руб.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1,3 куб. м/ч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4,4 руб./</a:t>
                      </a: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куб. м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Электр.</a:t>
                      </a: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отопление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 тыс. руб.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12000 руб.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4,7 кВт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4,2 руб./</a:t>
                      </a: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(кВт ∙ ч)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0400" y="6286520"/>
            <a:ext cx="2133600" cy="365125"/>
          </a:xfrm>
        </p:spPr>
        <p:txBody>
          <a:bodyPr/>
          <a:lstStyle/>
          <a:p>
            <a:fld id="{725C68B6-61C2-468F-89AB-4B9F7531AA68}" type="slidenum">
              <a:rPr lang="ru-RU" sz="1600" b="1" smtClean="0">
                <a:solidFill>
                  <a:schemeClr val="tx1"/>
                </a:solidFill>
              </a:rPr>
              <a:pPr/>
              <a:t>13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42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14282" y="3571876"/>
            <a:ext cx="8929718" cy="350046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стоимость оборудования и монтажа: 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22000 +16412= 38412 руб. - газ ; 18000 + 12000 = 30000 руб.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электр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отоп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2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Разница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между стоимостью установки: 38412 – 30000 = </a:t>
            </a:r>
            <a:r>
              <a:rPr lang="ru-RU" sz="2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8412 руб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200" b="1" u="sng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Расход 1 часа обогрева </a:t>
            </a:r>
            <a:r>
              <a:rPr lang="ru-RU" sz="2200" dirty="0" smtClean="0"/>
              <a:t>: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1,3 куб. м/ч ∙ 4,4 руб./ куб. м =5,72 руб./ч –газ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4,7 руб./ куб. м ∙ 4,2 руб./(кВт ∙ ч) = 19,74 руб./ч  - электриче</a:t>
            </a:r>
            <a:r>
              <a:rPr lang="ru-RU" sz="2200" dirty="0" smtClean="0"/>
              <a:t>с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тво</a:t>
            </a:r>
          </a:p>
          <a:p>
            <a:pPr>
              <a:buNone/>
            </a:pPr>
            <a:r>
              <a:rPr lang="ru-RU" sz="22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Разница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между стоимостью потребления </a:t>
            </a:r>
            <a:r>
              <a:rPr lang="ru-RU" sz="2200" b="1" u="sng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за 1 час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: 19,74 - 5,72 = </a:t>
            </a:r>
            <a:r>
              <a:rPr lang="ru-RU" sz="2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14,02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руб./ч 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Через сколько часов экономия от использования газа компенсирует затраты: 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8412 руб. : 14,02 руб./ч  = 600ч</a:t>
            </a:r>
            <a:endParaRPr lang="ru-RU" sz="22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20" y="285728"/>
          <a:ext cx="8501125" cy="32613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002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01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716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716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573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Отопление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Нагрева</a:t>
                      </a:r>
                    </a:p>
                    <a:p>
                      <a:pPr algn="ctr"/>
                      <a:r>
                        <a:rPr lang="ru-RU" sz="2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тель</a:t>
                      </a:r>
                      <a:endParaRPr lang="ru-RU" sz="2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(котел)</a:t>
                      </a:r>
                    </a:p>
                    <a:p>
                      <a:pPr algn="ctr"/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Прочее </a:t>
                      </a:r>
                      <a:r>
                        <a:rPr lang="ru-RU" sz="2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оборудова</a:t>
                      </a:r>
                      <a:endParaRPr lang="ru-RU" sz="2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ние</a:t>
                      </a:r>
                      <a:endParaRPr lang="ru-RU" sz="2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 монтаж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Средн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расход газа/ </a:t>
                      </a: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средн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потребл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мощность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Стоимость газа/ </a:t>
                      </a:r>
                      <a:r>
                        <a:rPr lang="ru-RU" sz="2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электро</a:t>
                      </a:r>
                      <a:endParaRPr lang="ru-RU" sz="2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энергии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Газовое отопление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22тыс. руб.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16412 руб.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1,3 куб. м/ч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4,4 руб./</a:t>
                      </a: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куб. м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Электр.</a:t>
                      </a: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отопление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 тыс. руб.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12000 руб.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4,7 кВт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4,2 руб./</a:t>
                      </a: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(кВт ∙ ч)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Содержимое 3"/>
          <p:cNvSpPr txBox="1">
            <a:spLocks/>
          </p:cNvSpPr>
          <p:nvPr/>
        </p:nvSpPr>
        <p:spPr>
          <a:xfrm>
            <a:off x="6286512" y="6215082"/>
            <a:ext cx="2143140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Ответ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600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725C68B6-61C2-468F-89AB-4B9F7531AA68}" type="slidenum">
              <a:rPr lang="ru-RU" sz="1600" b="1" smtClean="0">
                <a:solidFill>
                  <a:schemeClr val="tx1"/>
                </a:solidFill>
              </a:rPr>
              <a:pPr/>
              <a:t>14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204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11760" y="404664"/>
            <a:ext cx="4320479" cy="5953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203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6600" dirty="0" smtClean="0">
                <a:solidFill>
                  <a:srgbClr val="C00000"/>
                </a:solidFill>
              </a:rPr>
              <a:t>ФИПИ</a:t>
            </a:r>
            <a:endParaRPr lang="ru-RU" sz="6600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211" y="1556792"/>
            <a:ext cx="8665577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78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3568" y="274676"/>
            <a:ext cx="7903066" cy="6320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49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332656"/>
            <a:ext cx="6131024" cy="70609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Что нужно уметь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033066"/>
            <a:ext cx="8712968" cy="5492278"/>
          </a:xfrm>
        </p:spPr>
        <p:txBody>
          <a:bodyPr>
            <a:noAutofit/>
          </a:bodyPr>
          <a:lstStyle/>
          <a:p>
            <a:pPr marL="0" indent="0"/>
            <a:r>
              <a:rPr lang="ru-RU" sz="20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Выделять ключевые фразы и основные вопросы из текста заданий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Уметь выполнять арифметические действия с натуральными числами, десятичными и обыкновенными дробями, производить возведение числа в степень, извлекать арифметический квадратный корень из числа.</a:t>
            </a:r>
          </a:p>
          <a:p>
            <a:pPr marL="0" indent="0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Уметь переводить единицы измерения.</a:t>
            </a:r>
          </a:p>
          <a:p>
            <a:pPr marL="0" indent="0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Уметь округлять числа.</a:t>
            </a:r>
          </a:p>
          <a:p>
            <a:pPr marL="0" indent="0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Уметь находить число от процента и проценты от числа. </a:t>
            </a:r>
          </a:p>
          <a:p>
            <a:pPr marL="0" indent="0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Уметь находить часть от числа и число по его части.</a:t>
            </a:r>
          </a:p>
          <a:p>
            <a:pPr marL="0" indent="0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Применять основное свойство пропорции.</a:t>
            </a:r>
          </a:p>
          <a:p>
            <a:pPr marL="0" indent="0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Уметь решать уравнения, неравенства.</a:t>
            </a:r>
          </a:p>
          <a:p>
            <a:pPr marL="0" indent="0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Разбираться в изображениях рисунков, планов и масштабе фигур на рисунках.</a:t>
            </a:r>
          </a:p>
          <a:p>
            <a:pPr marL="0" indent="0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Анализировать и пользоваться информацией  из таблиц.</a:t>
            </a:r>
          </a:p>
          <a:p>
            <a:pPr marL="0" indent="0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Анализировать и пользоваться заданными графиками.</a:t>
            </a:r>
            <a:endParaRPr lang="en-US" sz="2000" b="1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707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Что нужно знать 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latin typeface="Arial Black" pitchFamily="34" charset="0"/>
              </a:rPr>
              <a:t>Формулы </a:t>
            </a:r>
            <a:r>
              <a:rPr lang="ru-RU" b="1" dirty="0" smtClean="0">
                <a:latin typeface="Arial Black" pitchFamily="34" charset="0"/>
              </a:rPr>
              <a:t>:</a:t>
            </a:r>
            <a:endParaRPr lang="ru-RU" b="1" dirty="0">
              <a:latin typeface="Arial Black" pitchFamily="34" charset="0"/>
            </a:endParaRPr>
          </a:p>
          <a:p>
            <a:pPr>
              <a:buNone/>
            </a:pPr>
            <a:r>
              <a:rPr lang="ru-RU" b="1" dirty="0">
                <a:latin typeface="Arial Black" pitchFamily="34" charset="0"/>
              </a:rPr>
              <a:t>Периметр прямоугольника: Р=</a:t>
            </a:r>
            <a:r>
              <a:rPr lang="en-US" b="1" dirty="0">
                <a:latin typeface="Arial Black" pitchFamily="34" charset="0"/>
              </a:rPr>
              <a:t>2</a:t>
            </a:r>
            <a:r>
              <a:rPr lang="ru-RU" b="1" dirty="0">
                <a:latin typeface="Arial Black" pitchFamily="34" charset="0"/>
              </a:rPr>
              <a:t>(а +</a:t>
            </a:r>
            <a:r>
              <a:rPr lang="en-US" b="1" dirty="0">
                <a:latin typeface="Arial Black" pitchFamily="34" charset="0"/>
              </a:rPr>
              <a:t>b)</a:t>
            </a:r>
          </a:p>
          <a:p>
            <a:pPr>
              <a:buNone/>
            </a:pPr>
            <a:r>
              <a:rPr lang="ru-RU" b="1" dirty="0">
                <a:latin typeface="Arial Black" pitchFamily="34" charset="0"/>
              </a:rPr>
              <a:t>Периметр квадрата: Р =4а</a:t>
            </a:r>
          </a:p>
          <a:p>
            <a:pPr>
              <a:buNone/>
            </a:pPr>
            <a:r>
              <a:rPr lang="ru-RU" b="1" dirty="0">
                <a:latin typeface="Arial Black" pitchFamily="34" charset="0"/>
              </a:rPr>
              <a:t>Длину окружности: С= 2П</a:t>
            </a:r>
            <a:r>
              <a:rPr lang="en-US" b="1" dirty="0">
                <a:latin typeface="Arial Black" pitchFamily="34" charset="0"/>
              </a:rPr>
              <a:t>R</a:t>
            </a:r>
          </a:p>
          <a:p>
            <a:pPr>
              <a:buNone/>
            </a:pPr>
            <a:r>
              <a:rPr lang="ru-RU" b="1" dirty="0">
                <a:latin typeface="Arial Black" pitchFamily="34" charset="0"/>
              </a:rPr>
              <a:t>Объем параллелепипеда</a:t>
            </a:r>
            <a:r>
              <a:rPr lang="en-US" b="1" dirty="0">
                <a:latin typeface="Arial Black" pitchFamily="34" charset="0"/>
              </a:rPr>
              <a:t>:</a:t>
            </a:r>
            <a:r>
              <a:rPr lang="ru-RU" b="1" dirty="0">
                <a:latin typeface="Arial Black" pitchFamily="34" charset="0"/>
              </a:rPr>
              <a:t> </a:t>
            </a:r>
            <a:r>
              <a:rPr lang="en-US" b="1" dirty="0">
                <a:latin typeface="Arial Black" pitchFamily="34" charset="0"/>
              </a:rPr>
              <a:t>V= </a:t>
            </a:r>
            <a:r>
              <a:rPr lang="en-US" b="1" dirty="0" err="1">
                <a:latin typeface="Arial Black" pitchFamily="34" charset="0"/>
              </a:rPr>
              <a:t>abc</a:t>
            </a:r>
            <a:endParaRPr lang="ru-RU" b="1" dirty="0">
              <a:latin typeface="Arial Black" pitchFamily="34" charset="0"/>
            </a:endParaRPr>
          </a:p>
          <a:p>
            <a:pPr>
              <a:buNone/>
            </a:pPr>
            <a:r>
              <a:rPr lang="ru-RU" b="1" i="1" dirty="0">
                <a:latin typeface="Arial Black" pitchFamily="34" charset="0"/>
              </a:rPr>
              <a:t>Площади фигур: </a:t>
            </a:r>
          </a:p>
          <a:p>
            <a:pPr>
              <a:buNone/>
            </a:pPr>
            <a:r>
              <a:rPr lang="ru-RU" b="1" i="1" dirty="0">
                <a:latin typeface="Arial Black" pitchFamily="34" charset="0"/>
              </a:rPr>
              <a:t>Площадь прямоугольника: </a:t>
            </a:r>
            <a:r>
              <a:rPr lang="en-US" b="1" i="1" dirty="0">
                <a:latin typeface="Arial Black" pitchFamily="34" charset="0"/>
              </a:rPr>
              <a:t>S = ab</a:t>
            </a:r>
          </a:p>
          <a:p>
            <a:pPr>
              <a:buNone/>
            </a:pPr>
            <a:r>
              <a:rPr lang="ru-RU" b="1" i="1" dirty="0">
                <a:latin typeface="Arial Black" pitchFamily="34" charset="0"/>
              </a:rPr>
              <a:t>Площадь квадрата: </a:t>
            </a:r>
            <a:r>
              <a:rPr lang="en-US" b="1" i="1" dirty="0">
                <a:latin typeface="Arial Black" pitchFamily="34" charset="0"/>
              </a:rPr>
              <a:t>S</a:t>
            </a:r>
            <a:r>
              <a:rPr lang="ru-RU" b="1" i="1" dirty="0">
                <a:latin typeface="Arial Black" pitchFamily="34" charset="0"/>
              </a:rPr>
              <a:t> =</a:t>
            </a:r>
            <a:r>
              <a:rPr lang="en-US" b="1" i="1" dirty="0">
                <a:latin typeface="Arial Black" pitchFamily="34" charset="0"/>
              </a:rPr>
              <a:t> </a:t>
            </a:r>
            <a:r>
              <a:rPr lang="ru-RU" b="1" i="1" dirty="0">
                <a:latin typeface="Arial Black" pitchFamily="34" charset="0"/>
              </a:rPr>
              <a:t>а</a:t>
            </a:r>
            <a:r>
              <a:rPr lang="en-US" b="1" i="1" baseline="30000" dirty="0">
                <a:latin typeface="Arial Black" pitchFamily="34" charset="0"/>
              </a:rPr>
              <a:t>2</a:t>
            </a:r>
            <a:endParaRPr lang="ru-RU" b="1" i="1" baseline="30000" dirty="0">
              <a:latin typeface="Arial Black" pitchFamily="34" charset="0"/>
            </a:endParaRPr>
          </a:p>
          <a:p>
            <a:pPr>
              <a:buNone/>
            </a:pPr>
            <a:r>
              <a:rPr lang="ru-RU" b="1" i="1" dirty="0">
                <a:latin typeface="Arial Black" pitchFamily="34" charset="0"/>
              </a:rPr>
              <a:t>Площадь круга: </a:t>
            </a:r>
            <a:r>
              <a:rPr lang="en-US" b="1" i="1" dirty="0">
                <a:latin typeface="Arial Black" pitchFamily="34" charset="0"/>
              </a:rPr>
              <a:t>S </a:t>
            </a:r>
            <a:r>
              <a:rPr lang="ru-RU" b="1" i="1" dirty="0">
                <a:latin typeface="Arial Black" pitchFamily="34" charset="0"/>
              </a:rPr>
              <a:t>= П</a:t>
            </a:r>
            <a:r>
              <a:rPr lang="en-US" b="1" i="1" dirty="0">
                <a:latin typeface="Arial Black" pitchFamily="34" charset="0"/>
              </a:rPr>
              <a:t>R</a:t>
            </a:r>
            <a:r>
              <a:rPr lang="en-US" b="1" i="1" baseline="30000" dirty="0">
                <a:latin typeface="Arial Black" pitchFamily="34" charset="0"/>
              </a:rPr>
              <a:t>2</a:t>
            </a:r>
          </a:p>
          <a:p>
            <a:pPr>
              <a:buNone/>
            </a:pPr>
            <a:r>
              <a:rPr lang="ru-RU" dirty="0">
                <a:latin typeface="Arial Black" pitchFamily="34" charset="0"/>
              </a:rPr>
              <a:t>теорему Пифагора</a:t>
            </a:r>
            <a:r>
              <a:rPr lang="en-US" dirty="0">
                <a:latin typeface="Arial Black" pitchFamily="34" charset="0"/>
              </a:rPr>
              <a:t>: c</a:t>
            </a:r>
            <a:r>
              <a:rPr lang="en-US" baseline="30000" dirty="0">
                <a:latin typeface="Arial Black" pitchFamily="34" charset="0"/>
              </a:rPr>
              <a:t>2</a:t>
            </a:r>
            <a:r>
              <a:rPr lang="en-US" dirty="0">
                <a:latin typeface="Arial Black" pitchFamily="34" charset="0"/>
              </a:rPr>
              <a:t>= a</a:t>
            </a:r>
            <a:r>
              <a:rPr lang="en-US" baseline="30000" dirty="0">
                <a:latin typeface="Arial Black" pitchFamily="34" charset="0"/>
              </a:rPr>
              <a:t>2</a:t>
            </a:r>
            <a:r>
              <a:rPr lang="en-US" dirty="0">
                <a:latin typeface="Arial Black" pitchFamily="34" charset="0"/>
              </a:rPr>
              <a:t> + b</a:t>
            </a:r>
            <a:r>
              <a:rPr lang="en-US" baseline="30000" dirty="0">
                <a:latin typeface="Arial Black" pitchFamily="34" charset="0"/>
              </a:rPr>
              <a:t>2</a:t>
            </a:r>
            <a:endParaRPr lang="ru-RU" baseline="30000" dirty="0">
              <a:latin typeface="Arial Black" pitchFamily="34" charset="0"/>
            </a:endParaRPr>
          </a:p>
          <a:p>
            <a:pPr marL="0" indent="0">
              <a:buNone/>
            </a:pPr>
            <a:r>
              <a:rPr lang="ru-RU" b="1" dirty="0">
                <a:latin typeface="Arial Black" pitchFamily="34" charset="0"/>
              </a:rPr>
              <a:t>Формулы синуса, косинуса, тангенса острого угла в прямоугольном треугольнике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7900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Листы формата А</a:t>
            </a:r>
            <a:endParaRPr lang="ru-RU" dirty="0"/>
          </a:p>
        </p:txBody>
      </p:sp>
      <p:pic>
        <p:nvPicPr>
          <p:cNvPr id="5" name="Рисунок 4"/>
          <p:cNvPicPr/>
          <p:nvPr/>
        </p:nvPicPr>
        <p:blipFill rotWithShape="1">
          <a:blip r:embed="rId3"/>
          <a:srcRect l="37520" t="20524" r="32656" b="51866"/>
          <a:stretch/>
        </p:blipFill>
        <p:spPr bwMode="auto">
          <a:xfrm>
            <a:off x="457200" y="1600200"/>
            <a:ext cx="8363272" cy="43490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667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 rotWithShape="1">
          <a:blip r:embed="rId2"/>
          <a:srcRect l="37520" t="20524" r="32656" b="17522"/>
          <a:stretch/>
        </p:blipFill>
        <p:spPr bwMode="auto">
          <a:xfrm>
            <a:off x="2635333" y="1600200"/>
            <a:ext cx="3873334" cy="45259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7023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Задачи о дачном участке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725C68B6-61C2-468F-89AB-4B9F7531AA68}" type="slidenum">
              <a:rPr lang="ru-RU" sz="1600" b="1" smtClean="0">
                <a:solidFill>
                  <a:schemeClr val="tx1"/>
                </a:solidFill>
              </a:rPr>
              <a:pPr/>
              <a:t>9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5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1103</TotalTime>
  <Words>1023</Words>
  <Application>Microsoft Office PowerPoint</Application>
  <PresentationFormat>Экран (4:3)</PresentationFormat>
  <Paragraphs>143</Paragraphs>
  <Slides>14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Arial Black</vt:lpstr>
      <vt:lpstr>Calibri</vt:lpstr>
      <vt:lpstr>Times New Roman</vt:lpstr>
      <vt:lpstr>Тема Office</vt:lpstr>
      <vt:lpstr>Презентация PowerPoint</vt:lpstr>
      <vt:lpstr>Презентация PowerPoint</vt:lpstr>
      <vt:lpstr>ФИПИ</vt:lpstr>
      <vt:lpstr>Презентация PowerPoint</vt:lpstr>
      <vt:lpstr>Что нужно уметь </vt:lpstr>
      <vt:lpstr>Что нужно знать </vt:lpstr>
      <vt:lpstr>Листы формата А</vt:lpstr>
      <vt:lpstr>Презентация PowerPoint</vt:lpstr>
      <vt:lpstr>Задачи о дачном участке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KarMaN</dc:creator>
  <cp:lastModifiedBy>User</cp:lastModifiedBy>
  <cp:revision>114</cp:revision>
  <dcterms:created xsi:type="dcterms:W3CDTF">2019-09-07T22:13:13Z</dcterms:created>
  <dcterms:modified xsi:type="dcterms:W3CDTF">2025-12-22T13:42:57Z</dcterms:modified>
</cp:coreProperties>
</file>