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presProps.xml" ContentType="application/vnd.openxmlformats-officedocument.presentationml.presPro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9638DA-819D-434C-A15D-E31F085D8D3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B0EEF5-A7E5-4355-8C29-534A685AA47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213138-44B9-4772-8739-F268FDF706F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CCB0D60-E0D5-4B5A-A12E-088D673071A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18C2DF8-EEA5-4812-A05A-B5EE8805D02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D0E04A0-B7D9-401A-9B75-6B834ADF4F4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B995B41-FB92-4560-BEF9-4DB2EE72FC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BBC4F92-DCC3-4240-85D0-BC599DA9D2F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B55EDCA-142D-4A05-8F1E-D2B030D8923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C0DD84E-D8ED-457E-871E-EDD8B428C90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5A014B0-FD75-47E9-A82D-6A43EE238E6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424652-D230-4CCF-9075-EDBED828636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8D9FD5F-01E2-40AA-9798-5A3505A3F7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931216F-8D9B-4478-8B67-53BE70D7F9B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2F733C5-8C30-49B3-856F-81272FA3886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FAC9A2C-4360-4595-B085-E84AE9AA96C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F633ECB-AF9F-4200-8E60-E0765C084AA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7EE51BE-7487-4CBC-B282-E1DF8D14250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AA99E9B-2D28-43AF-8068-12C96E80CE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811DC8E-E6E4-4CF6-B38D-D1491D753E1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9DF1B9A-0843-441E-AE92-07026CCFD1E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BB9EF31-4973-415E-B41F-2F60460DC10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81A33E-5E53-42E6-8C25-DFE2BABD49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B308B07-DC97-4F06-8E2F-270FA1A5FDD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F4CE20C-5FA9-4083-A5DF-8FF6A40D7C6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2D8DE21-ED82-4955-B4D6-264331AB2E0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44774CD-40CD-4594-8060-E08CFA0E8C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47BD7FC-616C-47EE-9BBF-6010F5E9147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80D6E5D-53DE-4E44-B9BB-892265CF2C6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B6C7656-8198-4341-AEF9-4C2676D4DCC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A3AC39-B2DF-42DE-80DF-D429400FC88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FD8D53-DC21-441C-8976-E6C403B56A5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A263475-2084-48CD-BABE-9F68B8E7EA6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280D55-CF0F-4064-9F05-830173C6F0B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87ADBC-464C-418B-898A-AE0AC62EB3B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3D47870-FFBF-4ADD-86C7-63E89E40F39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1D53DBE-4774-4A89-AEEA-E1C5699E7AF1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B14C48E-8517-42DD-9270-B644B49342E8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6FB8AE5-495A-4358-BFE9-6CD9E98F94CF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714240" y="500040"/>
            <a:ext cx="7772040" cy="3099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8000" spc="-1" strike="noStrike">
                <a:solidFill>
                  <a:srgbClr val="000000"/>
                </a:solidFill>
                <a:latin typeface="Times New Roman"/>
              </a:rPr>
              <a:t>Урок-игра </a:t>
            </a:r>
            <a:endParaRPr b="0" lang="ru-RU" sz="8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714240" y="6429240"/>
            <a:ext cx="7786440" cy="45360"/>
          </a:xfrm>
          <a:prstGeom prst="rect">
            <a:avLst/>
          </a:prstGeom>
          <a:noFill/>
          <a:ln w="0">
            <a:noFill/>
          </a:ln>
        </p:spPr>
        <p:txBody>
          <a:bodyPr tIns="22680" bIns="22680" anchor="t">
            <a:norm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142920"/>
            <a:ext cx="8229240" cy="999720"/>
          </a:xfrm>
          <a:prstGeom prst="rect">
            <a:avLst/>
          </a:prstGeom>
          <a:noFill/>
          <a:ln w="0">
            <a:solidFill>
              <a:srgbClr val="eeece1"/>
            </a:solidFill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ff0000"/>
                </a:solidFill>
                <a:latin typeface="Times New Roman"/>
              </a:rPr>
              <a:t>Правила техники безопасности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143000"/>
            <a:ext cx="8229240" cy="5571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5000"/>
          </a:bodyPr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Вот послушайте, друзья,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Что на химии нельзя.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 </a:t>
            </a: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Есть и пить, мечтать, играть,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Реактивы разливать.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Всё мешать в одной пробирке,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Прожигать на парте дырки.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На спиртовку дуть не смей,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Колпачком туши скорей.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Слушай, что учитель скажет,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И смотри, что он покажет.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1020"/>
              </a:spcBef>
              <a:buNone/>
              <a:tabLst>
                <a:tab algn="l" pos="0"/>
              </a:tabLst>
            </a:pPr>
            <a:r>
              <a:rPr b="1" lang="ru-RU" sz="5100" spc="-1" strike="noStrike">
                <a:solidFill>
                  <a:srgbClr val="000000"/>
                </a:solidFill>
                <a:latin typeface="Times New Roman"/>
              </a:rPr>
              <a:t> </a:t>
            </a:r>
            <a:endParaRPr b="0" lang="ru-RU" sz="51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010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ff0000"/>
                </a:solidFill>
                <a:latin typeface="Times New Roman"/>
              </a:rPr>
              <a:t>Правила техники безопасности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blipFill rotWithShape="0">
            <a:blip r:embed="rId1"/>
            <a:tile/>
          </a:blipFill>
          <a:ln w="0">
            <a:noFill/>
          </a:ln>
        </p:spPr>
        <p:txBody>
          <a:bodyPr anchor="t">
            <a:normAutofit fontScale="88000"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Руки ловкие имейте,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Воду в кислоту не лейте,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Ведь такой эксперимент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Покалечит вас в момент.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 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 общем, будь ты осторожен.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Опыт может быть не сложен,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Но небрежностью своей,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Не пугай своих друзей.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800" spc="-1" strike="noStrike">
                <a:solidFill>
                  <a:srgbClr val="7030a0"/>
                </a:solidFill>
                <a:latin typeface="Times New Roman"/>
              </a:rPr>
              <a:t>Эксперимент и описание процесса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900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Ведущий проводит демонстрацию опытов, задача команд –написать молекулярное, полное ионное и сокращенное ионное уравнения данных реакций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154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9600" spc="-1" strike="noStrike">
                <a:solidFill>
                  <a:srgbClr val="c00000"/>
                </a:solidFill>
                <a:latin typeface="Times New Roman"/>
              </a:rPr>
              <a:t>ИТОГИ</a:t>
            </a:r>
            <a:endParaRPr b="0" lang="ru-RU" sz="9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68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</a:rPr>
              <a:t>Обобщение знаний по теме «Электролитическая диссоциация. Ионные уравнения»</a:t>
            </a:r>
            <a:r>
              <a:rPr b="1" lang="en-US" sz="4400" spc="-1" strike="noStrike">
                <a:solidFill>
                  <a:srgbClr val="002060"/>
                </a:solidFill>
                <a:latin typeface="Times New Roman"/>
              </a:rPr>
              <a:t> 9 </a:t>
            </a:r>
            <a:r>
              <a:rPr b="1" lang="ru-RU" sz="4400" spc="-1" strike="noStrike">
                <a:solidFill>
                  <a:srgbClr val="002060"/>
                </a:solidFill>
                <a:latin typeface="Times New Roman"/>
              </a:rPr>
              <a:t>класс</a:t>
            </a:r>
            <a:br>
              <a:rPr sz="4400"/>
            </a:b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6000" spc="-1" strike="noStrike">
                <a:solidFill>
                  <a:srgbClr val="632523"/>
                </a:solidFill>
                <a:latin typeface="Times New Roman"/>
              </a:rPr>
              <a:t>Разминка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961"/>
              </a:spcBef>
              <a:buNone/>
              <a:tabLst>
                <a:tab algn="l" pos="0"/>
              </a:tabLst>
            </a:pP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Каждая команда придумывает свой девиз, в котором должно звучать название команды</a:t>
            </a:r>
            <a:r>
              <a:rPr b="1" lang="en-US" sz="4800" spc="-1" strike="noStrike">
                <a:solidFill>
                  <a:srgbClr val="000000"/>
                </a:solidFill>
                <a:latin typeface="Times New Roman"/>
              </a:rPr>
              <a:t>:</a:t>
            </a:r>
            <a:r>
              <a:rPr b="1" lang="ru-RU" sz="4800" spc="-1" strike="noStrike">
                <a:solidFill>
                  <a:srgbClr val="000000"/>
                </a:solidFill>
                <a:latin typeface="Times New Roman"/>
              </a:rPr>
              <a:t> «Катионы», «Анионы», «Электролиты»</a:t>
            </a:r>
            <a:endParaRPr b="0" lang="ru-RU" sz="4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5400" spc="-1" strike="noStrike">
                <a:solidFill>
                  <a:srgbClr val="17375e"/>
                </a:solidFill>
                <a:latin typeface="Times New Roman"/>
              </a:rPr>
              <a:t>«Найди свой дом»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000"/>
          </a:bodyPr>
          <a:p>
            <a:pPr marL="343080" indent="-343080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    </a:t>
            </a: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Каждой команде выдаются 10 карточек с формулами веществ, командам необходимо их назвать и разложить по конвертам с названиями: «Кислоты», «Основания», «Оксиды», «Соли».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6000" spc="-1" strike="noStrike">
                <a:solidFill>
                  <a:srgbClr val="17375e"/>
                </a:solidFill>
                <a:latin typeface="Times New Roman"/>
              </a:rPr>
              <a:t>Конкурс эрудитов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4000"/>
          </a:bodyPr>
          <a:p>
            <a:pPr marL="343080" indent="-343080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0" lang="ru-RU" sz="4400" spc="-1" strike="noStrike">
                <a:solidFill>
                  <a:srgbClr val="403152"/>
                </a:solidFill>
                <a:latin typeface="Times New Roman"/>
              </a:rPr>
              <a:t>  </a:t>
            </a:r>
            <a:r>
              <a:rPr b="1" lang="ru-RU" sz="4400" spc="-1" strike="noStrike">
                <a:solidFill>
                  <a:srgbClr val="403152"/>
                </a:solidFill>
                <a:latin typeface="Times New Roman"/>
              </a:rPr>
              <a:t>По три представителя от каждой команды выходят вперед и по очереди вытягивают листок с вопросом, на который они должны в течение 30 секунд дать правильный ответ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9000"/>
          </a:bodyPr>
          <a:p>
            <a:pPr algn="ctr">
              <a:lnSpc>
                <a:spcPct val="100000"/>
              </a:lnSpc>
              <a:buNone/>
            </a:pPr>
            <a:r>
              <a:rPr b="1" lang="ru-RU" sz="5400" spc="-1" strike="noStrike">
                <a:solidFill>
                  <a:srgbClr val="10243e"/>
                </a:solidFill>
                <a:latin typeface="Times New Roman"/>
              </a:rPr>
              <a:t>Правило обмена</a:t>
            </a:r>
            <a:r>
              <a:rPr b="1" lang="en-US" sz="5400" spc="-1" strike="noStrike">
                <a:solidFill>
                  <a:srgbClr val="10243e"/>
                </a:solidFill>
                <a:latin typeface="Times New Roman"/>
              </a:rPr>
              <a:t> (</a:t>
            </a:r>
            <a:r>
              <a:rPr b="1" lang="ru-RU" sz="5400" spc="-1" strike="noStrike">
                <a:solidFill>
                  <a:srgbClr val="10243e"/>
                </a:solidFill>
                <a:latin typeface="Times New Roman"/>
              </a:rPr>
              <a:t>Бертолле)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900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1000"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Если выделится газ - это раз;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И получится вода - это два;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А еще - нерастворимый 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Осаждается продукт…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"Есть осадок" - говорим мы.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Это третий важный пункт.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Химик правила обмена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Не забудет никогда: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 результате - непременно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Будет газ или вода, 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Выпадет осадок - 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    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Вот тогда - порядок!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1785960"/>
            <a:ext cx="8229240" cy="31428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5400" spc="-1" strike="noStrike">
                <a:solidFill>
                  <a:srgbClr val="558ed5"/>
                </a:solidFill>
                <a:latin typeface="Times New Roman"/>
              </a:rPr>
              <a:t>Конкурс «Фантастическая история…»</a:t>
            </a:r>
            <a:endParaRPr b="0" lang="ru-RU" sz="5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blipFill rotWithShape="0">
            <a:blip r:embed="rId2"/>
            <a:tile/>
          </a:blip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rgbClr val="10243e"/>
                </a:solidFill>
                <a:latin typeface="Times New Roman"/>
              </a:rPr>
              <a:t>Фантастическая история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971600"/>
          </a:xfrm>
          <a:prstGeom prst="rect">
            <a:avLst/>
          </a:prstGeom>
          <a:blipFill rotWithShape="0">
            <a:blip r:embed="rId3"/>
            <a:tile/>
          </a:blipFill>
          <a:ln w="0">
            <a:noFill/>
          </a:ln>
        </p:spPr>
        <p:txBody>
          <a:bodyPr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Ваша задача написать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1.Химическую формулу героя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2. Класс главного героя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3. Тип химической связи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4. Неэлектролит, электролит (какой?)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5. Процессы, описанные в истории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4400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Жил-был кристалл поваренной соли. И был он страшно противоречив, как будто в нем уживались две сущности  (положительная и отрицательная). Будучи строгих правил, очень сдержанным, он скрывал свои истинные фантазии и желания в глубине кристаллической структуры.</a:t>
            </a:r>
            <a:br>
              <a:rPr sz="2400"/>
            </a:b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Но однажды за ним прилетел некий летательный аппарат (в форме ложки из нержавеющей стали) и забрал его на борт. Полет был недолгим и вскоре наш герой окунулся в прекрасные пресные воды какого-то водоема. О! Чудо! Кристалл почувствовал, как его  окружают миловидные диполи воды и буквально растаскивают на части. Вот он – выход его противоречиям, его плюсам и минусам. Обе его сущности, подхваченные дружеской гидратированной помощью диполей,  понеслись в свободном плавании навстречу яркому будущему…</a:t>
            </a:r>
            <a:br>
              <a:rPr sz="2400"/>
            </a:b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Application>LibreOffice/7.3.7.2$Linux_X86_64 LibreOffice_project/30$Build-2</Application>
  <AppVersion>15.0000</AppVersion>
  <Words>266</Words>
  <Paragraphs>45</Paragraphs>
  <Company>Grizli777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2014-03-14T11:33:42Z</dcterms:created>
  <dc:creator>Ostap I. Bender</dc:creator>
  <dc:description/>
  <dc:language>ru-RU</dc:language>
  <cp:lastModifiedBy/>
  <dcterms:modified xsi:type="dcterms:W3CDTF">2024-09-21T14:52:39Z</dcterms:modified>
  <cp:revision>42</cp:revision>
  <dc:subject/>
  <dc:title>Урок-игра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13</vt:i4>
  </property>
</Properties>
</file>