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3"/>
  </p:notesMasterIdLst>
  <p:sldIdLst>
    <p:sldId id="256" r:id="rId2"/>
    <p:sldId id="257" r:id="rId3"/>
    <p:sldId id="258" r:id="rId4"/>
    <p:sldId id="260" r:id="rId5"/>
    <p:sldId id="266" r:id="rId6"/>
    <p:sldId id="267" r:id="rId7"/>
    <p:sldId id="261" r:id="rId8"/>
    <p:sldId id="300" r:id="rId9"/>
    <p:sldId id="262" r:id="rId10"/>
    <p:sldId id="263" r:id="rId11"/>
    <p:sldId id="264" r:id="rId12"/>
    <p:sldId id="301" r:id="rId13"/>
    <p:sldId id="302" r:id="rId14"/>
    <p:sldId id="268" r:id="rId15"/>
    <p:sldId id="269" r:id="rId16"/>
    <p:sldId id="270" r:id="rId17"/>
    <p:sldId id="286" r:id="rId18"/>
    <p:sldId id="303" r:id="rId19"/>
    <p:sldId id="304" r:id="rId20"/>
    <p:sldId id="305" r:id="rId21"/>
    <p:sldId id="306" r:id="rId22"/>
    <p:sldId id="307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308" r:id="rId34"/>
    <p:sldId id="281" r:id="rId35"/>
    <p:sldId id="295" r:id="rId36"/>
    <p:sldId id="296" r:id="rId37"/>
    <p:sldId id="291" r:id="rId38"/>
    <p:sldId id="309" r:id="rId39"/>
    <p:sldId id="310" r:id="rId40"/>
    <p:sldId id="292" r:id="rId41"/>
    <p:sldId id="311" r:id="rId42"/>
    <p:sldId id="294" r:id="rId43"/>
    <p:sldId id="313" r:id="rId44"/>
    <p:sldId id="314" r:id="rId45"/>
    <p:sldId id="315" r:id="rId46"/>
    <p:sldId id="316" r:id="rId47"/>
    <p:sldId id="317" r:id="rId48"/>
    <p:sldId id="318" r:id="rId49"/>
    <p:sldId id="299" r:id="rId50"/>
    <p:sldId id="312" r:id="rId51"/>
    <p:sldId id="319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2975" autoAdjust="0"/>
  </p:normalViewPr>
  <p:slideViewPr>
    <p:cSldViewPr>
      <p:cViewPr varScale="1">
        <p:scale>
          <a:sx n="34" d="100"/>
          <a:sy n="34" d="100"/>
        </p:scale>
        <p:origin x="-12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A1A15-3B7B-4F20-A7C8-7CA815E9C08F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B718F-47C6-4772-A6D9-E89C128C4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B718F-47C6-4772-A6D9-E89C128C47CF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B9EFC3-A3E5-4C09-B81B-98E34CEE7C3C}" type="datetimeFigureOut">
              <a:rPr lang="ru-RU" smtClean="0"/>
              <a:pPr/>
              <a:t>18.02.2023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82DAA1-794F-49A8-9794-59B1AF26FC0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//upload.wikimedia.org/wikipedia/commons/f/f4/Wga_12c_illuminated_manuscripts_Mary_Magdalen_announcing_the_resurrection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1.photographer.ru/nonstop/picture.htm?id=69492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ru.wikipedia.org/wiki/%D0%98%D0%B7%D0%BE%D0%B1%D1%80%D0%B0%D0%B6%D0%B5%D0%BD%D0%B8%D0%B5:Paskhakustodiev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0%BA%D0%B0%D1%80%D1%82%D0%B8%D0%BD%D0%BA%D0%B8%20%D0%BA%20%D0%9F%D0%B0%D1%81%D1%85%D0%B5&amp;rpt=simage&amp;img_url=img13.nnm.ru/imagez/gallery/4/8/e/7/6/48e76ec87d3993020650eca2beb00423_full.jpg&amp;p=5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83887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4824"/>
          </a:xfrm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960018"/>
                </a:solidFill>
                <a:latin typeface="Georgia" pitchFamily="18" charset="0"/>
                <a:ea typeface="Times New Roman" pitchFamily="18" charset="0"/>
                <a:cs typeface="Tahoma" pitchFamily="34" charset="0"/>
              </a:rPr>
              <a:t>Мария Магдалина и другие женщины пришли рано утром ко гробу…</a:t>
            </a:r>
            <a:r>
              <a:rPr lang="ru-RU" dirty="0" smtClean="0">
                <a:latin typeface="Arial" charset="0"/>
                <a:ea typeface="Times New Roman" pitchFamily="18" charset="0"/>
                <a:cs typeface="Tahoma" pitchFamily="34" charset="0"/>
              </a:rPr>
              <a:t/>
            </a:r>
            <a:br>
              <a:rPr lang="ru-RU" dirty="0" smtClean="0">
                <a:latin typeface="Arial" charset="0"/>
                <a:ea typeface="Times New Roman" pitchFamily="18" charset="0"/>
                <a:cs typeface="Tahoma" pitchFamily="34" charset="0"/>
              </a:rPr>
            </a:br>
            <a:endParaRPr lang="ru-RU" dirty="0"/>
          </a:p>
        </p:txBody>
      </p:sp>
      <p:pic>
        <p:nvPicPr>
          <p:cNvPr id="4" name="Рисунок 15" descr="http://www.paskha.ru/kids/shapes/img/sm_ev_obr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500174"/>
            <a:ext cx="663157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0801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Христос </a:t>
            </a:r>
            <a:r>
              <a:rPr lang="ru-RU" sz="2800" b="1" dirty="0" err="1" smtClean="0">
                <a:solidFill>
                  <a:srgbClr val="C00000"/>
                </a:solidFill>
              </a:rPr>
              <a:t>воскресе</a:t>
            </a:r>
            <a:r>
              <a:rPr lang="ru-RU" sz="2800" b="1" dirty="0" smtClean="0">
                <a:solidFill>
                  <a:srgbClr val="C00000"/>
                </a:solidFill>
              </a:rPr>
              <a:t> из мертвых, </a:t>
            </a:r>
            <a:r>
              <a:rPr lang="ru-RU" sz="2800" b="1" dirty="0" err="1" smtClean="0">
                <a:solidFill>
                  <a:srgbClr val="C00000"/>
                </a:solidFill>
              </a:rPr>
              <a:t>смертию</a:t>
            </a:r>
            <a:r>
              <a:rPr lang="ru-RU" sz="2800" b="1" dirty="0" smtClean="0">
                <a:solidFill>
                  <a:srgbClr val="C00000"/>
                </a:solidFill>
              </a:rPr>
              <a:t> смерть поправ и сущим во гробах живот даровав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Пасхальная молитва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Света\Мои документы\Мои рисунки\пасха\Изображение 0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677" t="3532" r="2151"/>
          <a:stretch>
            <a:fillRect/>
          </a:stretch>
        </p:blipFill>
        <p:spPr>
          <a:xfrm>
            <a:off x="1357290" y="1412776"/>
            <a:ext cx="6643734" cy="5112568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Мария Магдалина рассказывает апостолам об явлении ей Христа и его воскрешении</a:t>
            </a:r>
            <a:endParaRPr lang="ru-RU" sz="3200" dirty="0"/>
          </a:p>
        </p:txBody>
      </p:sp>
      <p:pic>
        <p:nvPicPr>
          <p:cNvPr id="5" name="Picture 2" descr="File:Wga 12c illuminated manuscripts Mary Magdalen announcing the resurrection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846270" y="1935163"/>
            <a:ext cx="3451460" cy="4389437"/>
          </a:xfrm>
          <a:prstGeom prst="rect">
            <a:avLst/>
          </a:prstGeom>
          <a:noFill/>
        </p:spPr>
      </p:pic>
      <p:pic>
        <p:nvPicPr>
          <p:cNvPr id="4" name="Picture 2" descr="File:Wga 12c illuminated manuscripts Mary Magdalen announcing the resurrection.jpg">
            <a:hlinkClick r:id="rId2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1556792"/>
            <a:ext cx="6715172" cy="49685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«Мир Вам – обратился Спаситель к ним»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Пасха история праздни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00808"/>
            <a:ext cx="6429420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И убогая хата и палаты богача приводились в порядок</a:t>
            </a:r>
          </a:p>
        </p:txBody>
      </p:sp>
      <p:pic>
        <p:nvPicPr>
          <p:cNvPr id="4" name="Picture 4" descr="http://s56.radikal.ru/i152/0904/f9/a3b7838f7f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772816"/>
            <a:ext cx="671517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Чистый четверг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986" b="20642"/>
          <a:stretch>
            <a:fillRect/>
          </a:stretch>
        </p:blipFill>
        <p:spPr bwMode="auto">
          <a:xfrm>
            <a:off x="1357290" y="1556792"/>
            <a:ext cx="635798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Дарение яйца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1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268760"/>
            <a:ext cx="650085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Мария Магдалина и римский император Тиберий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View" descr="http://pics.photographer.ru/nonstop/pics/pictures/694/694921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428728" y="1700808"/>
            <a:ext cx="6429420" cy="475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Пасха- самый светлый, самый радостный , самый любимый христианами праздник.</a:t>
            </a: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Picture 6" descr="C:\Documents and Settings\Света\Мои документы\Мои рисунки\пасха\Изображение 0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196752"/>
            <a:ext cx="671517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Пасхальные символы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В ночь на  воскресенье  после первого весеннего  полнолуния начинается  празднование Пасхи . В православных храмах идет торжественное богослужение. До самого утра не смолкают песнопения, молитвы и троекратные радостные  возвещения : « Христос </a:t>
            </a:r>
            <a:r>
              <a:rPr lang="ru-RU" dirty="0" err="1" smtClean="0"/>
              <a:t>Воскресе</a:t>
            </a:r>
            <a:r>
              <a:rPr lang="ru-RU" dirty="0" smtClean="0"/>
              <a:t>!»Длится Пасха семь дней , и называется это время  Светлой седмицей .А еще люди обмениваются  друг  с другом  традиционными пасхальными  угощениями . Это кулич, пасха и крашеные куриные яйца.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79cdff19af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"/>
            <a:ext cx="7772400" cy="6400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Кулич</a:t>
            </a:r>
            <a:endParaRPr lang="ru-RU" dirty="0"/>
          </a:p>
        </p:txBody>
      </p:sp>
      <p:pic>
        <p:nvPicPr>
          <p:cNvPr id="4" name="Picture 7" descr="C:\Documents and Settings\Света\Мои документы\Мои рисунки\пасха\Изображение 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1484784"/>
            <a:ext cx="6858048" cy="5040560"/>
          </a:xfrm>
          <a:prstGeom prst="round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Пасха</a:t>
            </a:r>
            <a:endParaRPr lang="ru-RU" dirty="0"/>
          </a:p>
        </p:txBody>
      </p:sp>
      <p:pic>
        <p:nvPicPr>
          <p:cNvPr id="4" name="Содержимое 3" descr="http://100dorog.ru/upload/images/pasha2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85852" y="1412776"/>
            <a:ext cx="6572296" cy="496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Пасхальное яйцо</a:t>
            </a:r>
            <a:endParaRPr lang="ru-RU" dirty="0"/>
          </a:p>
        </p:txBody>
      </p:sp>
      <p:pic>
        <p:nvPicPr>
          <p:cNvPr id="4" name="Содержимое 3" descr="Урок Пасх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00200"/>
            <a:ext cx="7072362" cy="48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Крашение яиц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eaLnBrk="0" hangingPunct="0"/>
            <a:r>
              <a:rPr lang="ru-RU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Крашенки</a:t>
            </a:r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  <a:t>от слова красить. Красить яйца можно по-разному. Раньше яйца красили по-особому: обматывали их сухими листьями дуба, березы, крапивы, перевязывали нитками и варили. Получались красивые «мраморные» яйца. </a:t>
            </a:r>
            <a:b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</a:br>
            <a:endParaRPr lang="ru-RU" sz="280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4" name="Рисунок 5" descr="http://paskha.ru/kids/traditions/img/krashe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34" y="4265712"/>
            <a:ext cx="407196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Крашение яиц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7" descr="http://paskha.ru/kids/traditions/img/krapank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00530" y="4121696"/>
            <a:ext cx="464347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484784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Крапанки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от украинского слова «крапать», то есть покрывать каплями. </a:t>
            </a:r>
          </a:p>
          <a:p>
            <a:pPr eaLnBrk="0" hangingPunct="0"/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Сначала яйцо красят одним цветом, затем, когда оно высохнет и остынет, на него наносят капли горячего воска. Как только воск остынет, яйцо кладут в раствор другого цвета. После высыхания краски яйцо опускают в горячую воду. Воск тает, и выходит очень забавное яйцо. Воск можно и аккуратно скоблить</a:t>
            </a:r>
            <a:endParaRPr lang="ru-RU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Драпанки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  <a:t>    Для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драпанки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  <a:t>лучше брать яйца коричневого оттенка. Скорлупа таких яиц прочнее, чем белых.  Сначала яйца варят, затем красят в какой-нибудь цвет потемнее, потом сушат. Узор наносят на скорлупу острым предметом.</a:t>
            </a:r>
            <a:b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</a:br>
            <a:endParaRPr lang="ru-RU" sz="2800" b="1" dirty="0" smtClean="0">
              <a:solidFill>
                <a:srgbClr val="002060"/>
              </a:solidFill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http://paskha.ru/kids/traditions/img/drapa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54" y="3761656"/>
            <a:ext cx="4786346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 smtClean="0">
                <a:solidFill>
                  <a:srgbClr val="C00000"/>
                </a:solidFill>
              </a:rPr>
              <a:t>Писанки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52736"/>
            <a:ext cx="7929618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это искусно расписанные пасхальные яйца. Украинские </a:t>
            </a:r>
            <a:r>
              <a:rPr lang="ru-RU" sz="2400" b="1" dirty="0" err="1" smtClean="0">
                <a:solidFill>
                  <a:srgbClr val="002060"/>
                </a:solidFill>
                <a:cs typeface="Arial" pitchFamily="34" charset="0"/>
              </a:rPr>
              <a:t>писанки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 - настоящие произведения народного творчества.  Для рисунка </a:t>
            </a:r>
            <a:r>
              <a:rPr lang="ru-RU" sz="2400" b="1" dirty="0" err="1" smtClean="0">
                <a:solidFill>
                  <a:srgbClr val="002060"/>
                </a:solidFill>
                <a:cs typeface="Arial" pitchFamily="34" charset="0"/>
              </a:rPr>
              <a:t>писанки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 используют элементы растительного и животного мира, геометрические фигуры. В каждой области Украины был свой характерный орнамент и цвет. В Прикарпатье яйца красили в желтый, красный и черный цвета, на </a:t>
            </a:r>
            <a:r>
              <a:rPr lang="ru-RU" sz="2400" b="1" dirty="0" err="1" smtClean="0">
                <a:solidFill>
                  <a:srgbClr val="002060"/>
                </a:solidFill>
                <a:cs typeface="Arial" pitchFamily="34" charset="0"/>
              </a:rPr>
              <a:t>Черниговщине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 — в красный, черный и белый, на Полтавщине — в желтый, светло-зеленый, белый.</a:t>
            </a:r>
            <a:b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</a:br>
            <a:endParaRPr lang="ru-RU" sz="2400" dirty="0"/>
          </a:p>
        </p:txBody>
      </p:sp>
      <p:pic>
        <p:nvPicPr>
          <p:cNvPr id="6" name="Рисунок 8" descr="http://paskha.ru/kids/traditions/img/pisan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797152"/>
            <a:ext cx="300036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19256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Яйца-сувениры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484784"/>
            <a:ext cx="7786742" cy="483981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  <a:cs typeface="Arial" pitchFamily="34" charset="0"/>
              </a:rPr>
              <a:t>    </a:t>
            </a:r>
            <a:r>
              <a:rPr lang="ru-RU" sz="2800" b="1" dirty="0" smtClean="0">
                <a:solidFill>
                  <a:srgbClr val="002060"/>
                </a:solidFill>
                <a:cs typeface="Arial" pitchFamily="34" charset="0"/>
              </a:rPr>
              <a:t>Особое место среди работ известнейшего русского ювелира Карла Фаберже занимают драгоценные пасхальные яйца-сувениры, изготовленные для российской императорской семьи. XIX - начало ХХ века.</a:t>
            </a:r>
          </a:p>
          <a:p>
            <a:endParaRPr lang="ru-RU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4293096"/>
            <a:ext cx="3428429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365104"/>
            <a:ext cx="302433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>
            <a:noAutofit/>
          </a:bodyPr>
          <a:lstStyle/>
          <a:p>
            <a:pPr lvl="0"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Символы </a:t>
            </a:r>
            <a:r>
              <a:rPr lang="ru-RU" dirty="0">
                <a:solidFill>
                  <a:srgbClr val="C00000"/>
                </a:solidFill>
              </a:rPr>
              <a:t>«</a:t>
            </a:r>
            <a:r>
              <a:rPr lang="ru-RU" dirty="0" err="1">
                <a:solidFill>
                  <a:srgbClr val="C00000"/>
                </a:solidFill>
              </a:rPr>
              <a:t>писанки</a:t>
            </a:r>
            <a:r>
              <a:rPr lang="ru-RU" dirty="0">
                <a:solidFill>
                  <a:srgbClr val="C00000"/>
                </a:solidFill>
              </a:rPr>
              <a:t>»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Растения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24744"/>
            <a:ext cx="757242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Символы «</a:t>
            </a:r>
            <a:r>
              <a:rPr lang="ru-RU" dirty="0" err="1" smtClean="0">
                <a:solidFill>
                  <a:srgbClr val="C00000"/>
                </a:solidFill>
              </a:rPr>
              <a:t>писанки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Снежинки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00100" y="1268760"/>
            <a:ext cx="728667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Символы «</a:t>
            </a:r>
            <a:r>
              <a:rPr lang="ru-RU" dirty="0" err="1" smtClean="0">
                <a:solidFill>
                  <a:srgbClr val="C00000"/>
                </a:solidFill>
              </a:rPr>
              <a:t>писанки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Звездочк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52736"/>
            <a:ext cx="728667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4424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Символы «</a:t>
            </a:r>
            <a:r>
              <a:rPr lang="ru-RU" dirty="0" err="1" smtClean="0">
                <a:solidFill>
                  <a:srgbClr val="C00000"/>
                </a:solidFill>
              </a:rPr>
              <a:t>писанки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Бесконечник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68760"/>
            <a:ext cx="764386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Символы «</a:t>
            </a:r>
            <a:r>
              <a:rPr lang="ru-RU" dirty="0" err="1" smtClean="0">
                <a:solidFill>
                  <a:srgbClr val="C00000"/>
                </a:solidFill>
              </a:rPr>
              <a:t>писанки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/>
          </a:p>
        </p:txBody>
      </p:sp>
      <p:pic>
        <p:nvPicPr>
          <p:cNvPr id="4" name="Содержимое 3" descr="Символы солнц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836712"/>
            <a:ext cx="71438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Линии- символы движения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Рисунок 7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844824"/>
            <a:ext cx="7358114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Пасхальные яйца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" descr="1269903058_320x48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556792"/>
            <a:ext cx="3498752" cy="4525963"/>
          </a:xfrm>
          <a:prstGeom prst="rect">
            <a:avLst/>
          </a:prstGeom>
          <a:noFill/>
        </p:spPr>
      </p:pic>
      <p:pic>
        <p:nvPicPr>
          <p:cNvPr id="5" name="Picture 7" descr="easter_5_we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556792"/>
            <a:ext cx="3641628" cy="4464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Пасхальное приветствие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700808"/>
            <a:ext cx="628654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Христосование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4" descr="Б.Кустодиев Пасхальная открытка 1912">
            <a:hlinkClick r:id="rId2" tooltip="&quot;Б.Кустодиев Пасхальная открытка 1912&quot;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211960" y="1628800"/>
            <a:ext cx="4217692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askha.ru/celebrating/img/khristovani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628800"/>
            <a:ext cx="371319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Действия с крашеными яйцами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Содержимое 8" descr="Пасха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40768"/>
            <a:ext cx="714380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527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Пасхальная горка</a:t>
            </a:r>
            <a:endParaRPr lang="ru-RU" dirty="0"/>
          </a:p>
        </p:txBody>
      </p:sp>
      <p:pic>
        <p:nvPicPr>
          <p:cNvPr id="4" name="Рисунок 1" descr="http://www.paskha.ru/kids/traditions/img/gor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42976" y="1700808"/>
            <a:ext cx="678661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91264" cy="93610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Битье яиц</a:t>
            </a:r>
            <a:endParaRPr lang="ru-RU" dirty="0"/>
          </a:p>
        </p:txBody>
      </p:sp>
      <p:pic>
        <p:nvPicPr>
          <p:cNvPr id="4" name="Рисунок 2" descr="http://www.pravmir.ru/uploads/games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340768"/>
            <a:ext cx="6072230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4638"/>
            <a:ext cx="4762872" cy="1143000"/>
          </a:xfrm>
        </p:spPr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23928" y="1340768"/>
            <a:ext cx="4762872" cy="5256584"/>
          </a:xfrm>
        </p:spPr>
        <p:txBody>
          <a:bodyPr>
            <a:noAutofit/>
          </a:bodyPr>
          <a:lstStyle/>
          <a:p>
            <a:pPr lvl="0"/>
            <a:r>
              <a:rPr lang="ru-RU" sz="1600" b="1" dirty="0" smtClean="0"/>
              <a:t>Образовательные:</a:t>
            </a:r>
            <a:r>
              <a:rPr lang="ru-RU" sz="1400" dirty="0" smtClean="0"/>
              <a:t> знакомить с обычаями православной церкви- празднование Святой Пасхи. </a:t>
            </a:r>
            <a:r>
              <a:rPr lang="ru-RU" sz="1400" dirty="0"/>
              <a:t>Приобщение учащихся к утраченным традициям русских православных праздников путем знакомства с особенностями праздника Пасхи</a:t>
            </a:r>
            <a:r>
              <a:rPr lang="ru-RU" sz="1400" dirty="0" smtClean="0"/>
              <a:t>.</a:t>
            </a:r>
          </a:p>
          <a:p>
            <a:pPr>
              <a:buNone/>
            </a:pPr>
            <a:endParaRPr lang="ru-RU" sz="1400" dirty="0" smtClean="0"/>
          </a:p>
          <a:p>
            <a:r>
              <a:rPr lang="ru-RU" sz="1600" b="1" dirty="0" smtClean="0"/>
              <a:t>Развивающие:</a:t>
            </a:r>
            <a:r>
              <a:rPr lang="ru-RU" sz="1400" dirty="0" smtClean="0"/>
              <a:t> формирование художественно-эстетического вкуса, развитие творческих способностей. Формирование интереса и воспитание уважения к русским народным традициям, русской духовной культуре. Обучение элементам исследовательской деятельности, умению работать с дополнительной литературой, формирование и развитие творческих способностей и навыков коллективного труда у школьников</a:t>
            </a:r>
          </a:p>
          <a:p>
            <a:pPr>
              <a:buNone/>
            </a:pPr>
            <a:endParaRPr lang="ru-RU" sz="1400" dirty="0" smtClean="0"/>
          </a:p>
          <a:p>
            <a:pPr lvl="0"/>
            <a:r>
              <a:rPr lang="ru-RU" sz="1600" b="1" dirty="0" smtClean="0"/>
              <a:t>Воспитательные: </a:t>
            </a:r>
            <a:r>
              <a:rPr lang="ru-RU" sz="1400" dirty="0" smtClean="0"/>
              <a:t>воспитание любви к своей земле; к своему народу; приобщение к истокам культурных традиций</a:t>
            </a:r>
            <a:r>
              <a:rPr lang="ru-RU" sz="1400" dirty="0"/>
              <a:t> Приобщение учащихся к утраченным традициям русских православных праздников путем знакомства с особенностями праздника Пасхи.</a:t>
            </a:r>
          </a:p>
          <a:p>
            <a:pPr lvl="0"/>
            <a:endParaRPr lang="ru-RU" sz="1400" dirty="0"/>
          </a:p>
        </p:txBody>
      </p:sp>
      <p:pic>
        <p:nvPicPr>
          <p:cNvPr id="4" name="Picture 4" descr="otkritkirasha-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6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Поиск пасхальных яиц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http://www.pravmir.ru/uploads/games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700808"/>
            <a:ext cx="65722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Поиск яиц</a:t>
            </a:r>
            <a:endParaRPr lang="ru-RU" dirty="0"/>
          </a:p>
        </p:txBody>
      </p:sp>
      <p:pic>
        <p:nvPicPr>
          <p:cNvPr id="4" name="Picture 2" descr="D:\открытки праздники\масленица и пасха\e8853f37a7c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1000100" y="1484784"/>
            <a:ext cx="7143800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Катанье яиц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3" descr="D:\открытки праздники\масленица и пасха\4450519121c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142976" y="1340768"/>
            <a:ext cx="7072362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Празднование Пасхи в разных странах мира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10" descr="i?id=69805716-09-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48" y="1988840"/>
            <a:ext cx="4001668" cy="4320480"/>
          </a:xfrm>
          <a:noFill/>
          <a:ln/>
        </p:spPr>
      </p:pic>
      <p:pic>
        <p:nvPicPr>
          <p:cNvPr id="5" name="Picture 16" descr="%D0%BF%D0%B0%D1%81%D1%85%D0%B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9" y="2060848"/>
            <a:ext cx="3425603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Германия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46" descr="RTEmagicC_1983-b_bunn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851920" y="1412776"/>
            <a:ext cx="4577732" cy="5256584"/>
          </a:xfrm>
          <a:prstGeom prst="rect">
            <a:avLst/>
          </a:prstGeom>
          <a:noFill/>
        </p:spPr>
      </p:pic>
      <p:pic>
        <p:nvPicPr>
          <p:cNvPr id="5" name="Picture 49" descr="i?id=352884900-04-2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412776"/>
            <a:ext cx="3209580" cy="2807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0" descr="zai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000504"/>
            <a:ext cx="3138142" cy="266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Польша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9" descr="Пасха в Польш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62" y="1700808"/>
            <a:ext cx="4579442" cy="4608512"/>
          </a:xfrm>
          <a:noFill/>
          <a:ln/>
        </p:spPr>
      </p:pic>
      <p:pic>
        <p:nvPicPr>
          <p:cNvPr id="5" name="Picture 10" descr="92150cf8cc890db2e3e7ab29da069088_1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364088" y="1700808"/>
            <a:ext cx="3065564" cy="4608512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Франция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Picture 7" descr="ita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357290" y="1818209"/>
            <a:ext cx="6643734" cy="5039791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США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8" descr="Пасха в СШ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1604" y="1268760"/>
            <a:ext cx="6143668" cy="5112568"/>
          </a:xfrm>
          <a:noFill/>
          <a:ln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Великобритания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7" descr="Пасха в Ватикане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00166" y="1484784"/>
            <a:ext cx="6072230" cy="4824536"/>
          </a:xfrm>
          <a:noFill/>
          <a:ln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5"/>
            <a:ext cx="756084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Повсюду благовест гудит,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Из всех церквей народ валит.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Заря глядит уже с небес...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Христос воскрес!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Христос воскрес!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 полей уж снят покров снегов,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реки рвутся из оков,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зеленеет ближний лес...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Христос воскрес!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Христос воскрес!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Вот просыпается земля,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одеваются поля,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Весна идет, полна чудес!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Христос воскрес!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Христос воскрес!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       (А. Майков)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 Пасхе Христовой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Пасха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древнейший и главный христианский праздник. Установлен в честь Воскресения Иисуса Христа.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Именно в нем заключается основной смысл Православной веры - сам Бог стал человеком, умер за нас и, воскреснув, избавил людей от власти смерти и греха</a:t>
            </a:r>
          </a:p>
          <a:p>
            <a:pPr algn="just">
              <a:buNone/>
            </a:pPr>
            <a:endParaRPr lang="ru-RU" sz="2400" dirty="0"/>
          </a:p>
        </p:txBody>
      </p:sp>
      <p:pic>
        <p:nvPicPr>
          <p:cNvPr id="4" name="Picture 4" descr="D:\открытки праздники\пасха\0_1e7b9_16ace60a_XL.jpg"/>
          <p:cNvPicPr>
            <a:picLocks noChangeAspect="1" noChangeArrowheads="1"/>
          </p:cNvPicPr>
          <p:nvPr/>
        </p:nvPicPr>
        <p:blipFill>
          <a:blip r:embed="rId2" cstate="print"/>
          <a:srcRect l="5855" t="8922" r="6322" b="6322"/>
          <a:stretch>
            <a:fillRect/>
          </a:stretch>
        </p:blipFill>
        <p:spPr bwMode="auto">
          <a:xfrm>
            <a:off x="3500430" y="2857496"/>
            <a:ext cx="5143536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otkritkirasha-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:\Documents and Settings\Aida\Рабочий стол\PASKHA\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980728"/>
            <a:ext cx="5929354" cy="5309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cs typeface="Arial" pitchFamily="34" charset="0"/>
              </a:rPr>
              <a:t>Пасхой называют древний праздник, посвященный исходу израильтян из Египта. Так как Иисус был распят перед Пасхой, то это название сохранилось за праздником, посвященным другому событию – Воскресению Иисуса Христа. </a:t>
            </a:r>
            <a:br>
              <a:rPr lang="ru-RU" sz="2000" b="1" dirty="0" smtClean="0">
                <a:solidFill>
                  <a:srgbClr val="C00000"/>
                </a:solidFill>
                <a:cs typeface="Arial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cs typeface="Arial" pitchFamily="34" charset="0"/>
              </a:rPr>
              <a:t>В церкви накануне совершается пасхальная утреня и литургия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2" descr="lor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988840"/>
            <a:ext cx="3642768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 descr="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988840"/>
            <a:ext cx="356848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</a:rPr>
              <a:t> Велено кровью  </a:t>
            </a:r>
            <a:r>
              <a:rPr lang="ru-RU" dirty="0">
                <a:solidFill>
                  <a:srgbClr val="C00000"/>
                </a:solidFill>
              </a:rPr>
              <a:t>ягненка (агнца), помазать двери снаружи.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История празднования пасхи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844824"/>
            <a:ext cx="6643734" cy="439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Распятие Христа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img15_59237" descr="распятие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00166" y="1700808"/>
            <a:ext cx="6215106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58417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960018"/>
                </a:solidFill>
                <a:latin typeface="Georgia" pitchFamily="18" charset="0"/>
                <a:ea typeface="Times New Roman" pitchFamily="18" charset="0"/>
                <a:cs typeface="Tahoma" pitchFamily="34" charset="0"/>
              </a:rPr>
              <a:t>Тело Иисуса обвили чистою плащаницею и положили во гроб…</a:t>
            </a:r>
            <a:r>
              <a:rPr lang="ru-RU" dirty="0" smtClean="0">
                <a:latin typeface="Arial" charset="0"/>
                <a:ea typeface="Times New Roman" pitchFamily="18" charset="0"/>
                <a:cs typeface="Tahoma" pitchFamily="34" charset="0"/>
              </a:rPr>
              <a:t/>
            </a:r>
            <a:br>
              <a:rPr lang="ru-RU" dirty="0" smtClean="0">
                <a:latin typeface="Arial" charset="0"/>
                <a:ea typeface="Times New Roman" pitchFamily="18" charset="0"/>
                <a:cs typeface="Tahoma" pitchFamily="34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14" descr="http://www.paskha.ru/kids/shapes/img/sm_ev_ob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628800"/>
            <a:ext cx="6715172" cy="4657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476</TotalTime>
  <Words>679</Words>
  <Application>Microsoft Office PowerPoint</Application>
  <PresentationFormat>Экран (4:3)</PresentationFormat>
  <Paragraphs>76</Paragraphs>
  <Slides>51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Поток</vt:lpstr>
      <vt:lpstr>Слайд 1</vt:lpstr>
      <vt:lpstr>Слайд 2</vt:lpstr>
      <vt:lpstr>Слайд 3</vt:lpstr>
      <vt:lpstr>Задачи</vt:lpstr>
      <vt:lpstr>О Пасхе Христовой</vt:lpstr>
      <vt:lpstr>Пасхой называют древний праздник, посвященный исходу израильтян из Египта. Так как Иисус был распят перед Пасхой, то это название сохранилось за праздником, посвященным другому событию – Воскресению Иисуса Христа.  В церкви накануне совершается пасхальная утреня и литургия</vt:lpstr>
      <vt:lpstr>  Велено кровью  ягненка (агнца), помазать двери снаружи. </vt:lpstr>
      <vt:lpstr>Распятие Христа</vt:lpstr>
      <vt:lpstr>Тело Иисуса обвили чистою плащаницею и положили во гроб… </vt:lpstr>
      <vt:lpstr>Мария Магдалина и другие женщины пришли рано утром ко гробу… </vt:lpstr>
      <vt:lpstr>Христос воскресе из мертвых, смертию смерть поправ и сущим во гробах живот даровав Пасхальная молитва</vt:lpstr>
      <vt:lpstr>Мария Магдалина рассказывает апостолам об явлении ей Христа и его воскрешении</vt:lpstr>
      <vt:lpstr>«Мир Вам – обратился Спаситель к ним»</vt:lpstr>
      <vt:lpstr>И убогая хата и палаты богача приводились в порядок</vt:lpstr>
      <vt:lpstr>Чистый четверг</vt:lpstr>
      <vt:lpstr>Дарение яйца</vt:lpstr>
      <vt:lpstr>Мария Магдалина и римский император Тиберий </vt:lpstr>
      <vt:lpstr>Пасха- самый светлый, самый радостный , самый любимый христианами праздник. </vt:lpstr>
      <vt:lpstr>Пасхальные символы</vt:lpstr>
      <vt:lpstr>Кулич</vt:lpstr>
      <vt:lpstr>Пасха</vt:lpstr>
      <vt:lpstr>Пасхальное яйцо</vt:lpstr>
      <vt:lpstr>Крашение яиц</vt:lpstr>
      <vt:lpstr>Крашение яиц</vt:lpstr>
      <vt:lpstr>Драпанки</vt:lpstr>
      <vt:lpstr>Писанки</vt:lpstr>
      <vt:lpstr>Яйца-сувениры</vt:lpstr>
      <vt:lpstr> Символы «писанки» </vt:lpstr>
      <vt:lpstr> Символы «писанки» </vt:lpstr>
      <vt:lpstr> Символы «писанки» </vt:lpstr>
      <vt:lpstr> Символы «писанки» </vt:lpstr>
      <vt:lpstr> Символы «писанки» </vt:lpstr>
      <vt:lpstr>Линии- символы движения</vt:lpstr>
      <vt:lpstr>Пасхальные яйца</vt:lpstr>
      <vt:lpstr>Пасхальное приветствие</vt:lpstr>
      <vt:lpstr>Христосование</vt:lpstr>
      <vt:lpstr>Действия с крашеными яйцами</vt:lpstr>
      <vt:lpstr>Пасхальная горка</vt:lpstr>
      <vt:lpstr>Битье яиц</vt:lpstr>
      <vt:lpstr>Поиск пасхальных яиц</vt:lpstr>
      <vt:lpstr>Поиск яиц</vt:lpstr>
      <vt:lpstr>Катанье яиц</vt:lpstr>
      <vt:lpstr>Празднование Пасхи в разных странах мира</vt:lpstr>
      <vt:lpstr>Германия</vt:lpstr>
      <vt:lpstr>Польша</vt:lpstr>
      <vt:lpstr>Франция</vt:lpstr>
      <vt:lpstr>США</vt:lpstr>
      <vt:lpstr>Великобритания</vt:lpstr>
      <vt:lpstr>Слайд 49</vt:lpstr>
      <vt:lpstr>Слайд 50</vt:lpstr>
      <vt:lpstr>Слайд 51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Владимировна</dc:creator>
  <cp:lastModifiedBy>User</cp:lastModifiedBy>
  <cp:revision>127</cp:revision>
  <dcterms:created xsi:type="dcterms:W3CDTF">2013-02-26T18:05:43Z</dcterms:created>
  <dcterms:modified xsi:type="dcterms:W3CDTF">2023-02-18T18:53:43Z</dcterms:modified>
</cp:coreProperties>
</file>