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70" r:id="rId3"/>
    <p:sldId id="273" r:id="rId4"/>
    <p:sldId id="272" r:id="rId5"/>
    <p:sldId id="280" r:id="rId6"/>
    <p:sldId id="257" r:id="rId7"/>
    <p:sldId id="258" r:id="rId8"/>
    <p:sldId id="277" r:id="rId9"/>
    <p:sldId id="271" r:id="rId10"/>
    <p:sldId id="275" r:id="rId11"/>
    <p:sldId id="274" r:id="rId12"/>
    <p:sldId id="279" r:id="rId13"/>
    <p:sldId id="259" r:id="rId14"/>
    <p:sldId id="276" r:id="rId15"/>
    <p:sldId id="282" r:id="rId16"/>
    <p:sldId id="260" r:id="rId17"/>
    <p:sldId id="281" r:id="rId18"/>
    <p:sldId id="262" r:id="rId19"/>
    <p:sldId id="263" r:id="rId20"/>
    <p:sldId id="283" r:id="rId21"/>
    <p:sldId id="261" r:id="rId22"/>
    <p:sldId id="287" r:id="rId23"/>
    <p:sldId id="284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ED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87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2247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1990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7464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576558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53398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6079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997000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524245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452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5517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0294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262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9375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0082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7271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22850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7495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DAFE9B1-69FF-4861-A955-FC8E570A5195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190A1-9040-41A1-B931-0444F6BA3A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30789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instagram.com/belosnezhka19_sadik?utm_medium=copy_link" TargetMode="Externa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19ds.ru/" TargetMode="External"/><Relationship Id="rId5" Type="http://schemas.openxmlformats.org/officeDocument/2006/relationships/hyperlink" Target="https://vk.com/club184779334" TargetMode="External"/><Relationship Id="rId4" Type="http://schemas.openxmlformats.org/officeDocument/2006/relationships/hyperlink" Target="https://ok.ru/profile/578857769144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9433" y="0"/>
            <a:ext cx="11464119" cy="873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бюджетное дошкольное образовательное учреждение 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детский сад  комбинированного вида №19 « Белоснежка».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 descr="IMG-20200220-WA00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893" y="3181678"/>
            <a:ext cx="5143500" cy="3419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1643" y="1564352"/>
            <a:ext cx="7056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Творческий проект:</a:t>
            </a:r>
          </a:p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Патриотическое воспитание</a:t>
            </a:r>
          </a:p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детей  дошкольного возраста</a:t>
            </a:r>
          </a:p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средствами музыкального искусства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23393" y="4431328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Балух Ольга Миколаевна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музыкальный руководитель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высшей квалификационной категории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3393" y="5984428"/>
            <a:ext cx="1240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Батайск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2022г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201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1654" y="174955"/>
            <a:ext cx="3668120" cy="48908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318" y="174955"/>
            <a:ext cx="3237396" cy="415634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468" y="953444"/>
            <a:ext cx="2354413" cy="33338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54523" y="4040586"/>
            <a:ext cx="4722125" cy="26561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/>
          <a:srcRect l="7164" t="-597" r="-2875" b="2388"/>
          <a:stretch/>
        </p:blipFill>
        <p:spPr>
          <a:xfrm>
            <a:off x="6306754" y="4040586"/>
            <a:ext cx="4601921" cy="26561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8174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4677">
            <a:off x="8599598" y="431059"/>
            <a:ext cx="2699218" cy="38180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5609">
            <a:off x="331053" y="1240735"/>
            <a:ext cx="3375546" cy="25316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349" r="10398"/>
          <a:stretch/>
        </p:blipFill>
        <p:spPr>
          <a:xfrm rot="19659597">
            <a:off x="4219367" y="876611"/>
            <a:ext cx="3468446" cy="328228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06" y="3829298"/>
            <a:ext cx="3833387" cy="28736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410" y="3899679"/>
            <a:ext cx="4926842" cy="27328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658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1990" b="1"/>
          <a:stretch/>
        </p:blipFill>
        <p:spPr>
          <a:xfrm>
            <a:off x="1919784" y="309857"/>
            <a:ext cx="8043081" cy="6152358"/>
          </a:xfrm>
          <a:prstGeom prst="rect">
            <a:avLst/>
          </a:prstGeom>
          <a:ln>
            <a:solidFill>
              <a:srgbClr val="D7EDE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6237026" y="1992573"/>
            <a:ext cx="1228299" cy="30025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accent1"/>
                </a:solidFill>
              </a:rPr>
              <a:t>2020-2021</a:t>
            </a:r>
            <a:endParaRPr lang="ru-RU" sz="1600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952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127570"/>
            <a:ext cx="12037326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ru-RU" altLang="ru-RU" sz="16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Calibri" panose="020F0502020204030204" pitchFamily="34" charset="0"/>
              </a:rPr>
              <a:t>Основной этап. Срок – 01.11.2020г - 10.05.2021г</a:t>
            </a:r>
            <a:endParaRPr lang="ru-RU" altLang="ru-RU" sz="1600" b="1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eaLnBrk="0" hangingPunct="0"/>
            <a:r>
              <a:rPr lang="ru-RU" altLang="ru-RU" sz="1600" b="1" noProof="1">
                <a:latin typeface="Times New Roman" panose="02020603050405020304" pitchFamily="18" charset="0"/>
                <a:cs typeface="Calibri" panose="020F0502020204030204" pitchFamily="34" charset="0"/>
              </a:rPr>
              <a:t>Цель: реализация содержания проекта в различных видах музыкальной деятельности, создающих положительно-эмоциональный фон.</a:t>
            </a:r>
            <a:endParaRPr lang="ru-RU" altLang="ru-RU" noProof="1">
              <a:latin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/>
          <p:nvPr>
            <p:extLst>
              <p:ext uri="{D42A27DB-BD31-4B8C-83A1-F6EECF244321}">
                <p14:modId xmlns="" xmlns:p14="http://schemas.microsoft.com/office/powerpoint/2010/main" val="4244301535"/>
              </p:ext>
            </p:extLst>
          </p:nvPr>
        </p:nvGraphicFramePr>
        <p:xfrm>
          <a:off x="0" y="1052613"/>
          <a:ext cx="12037326" cy="5881587"/>
        </p:xfrm>
        <a:graphic>
          <a:graphicData uri="http://schemas.openxmlformats.org/drawingml/2006/table">
            <a:tbl>
              <a:tblPr/>
              <a:tblGrid>
                <a:gridCol w="1723853"/>
                <a:gridCol w="2274941"/>
                <a:gridCol w="5745707"/>
                <a:gridCol w="1351129"/>
                <a:gridCol w="941696"/>
              </a:tblGrid>
              <a:tr h="43843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Участники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и формы взаимодействия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altLang="en-US" sz="16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            Содержание</a:t>
                      </a:r>
                      <a:r>
                        <a:rPr lang="ru-RU" altLang="en-US" sz="1600" b="1" baseline="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деятельности.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Сроки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26524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Музыкальный </a:t>
                      </a:r>
                      <a:r>
                        <a:rPr sz="1600" b="1" dirty="0" err="1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</a:t>
                      </a: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Различные формы взаимодействия с детьми, рабочие совещания с коллегами и родителями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Восприятие музыки, исполнительство.</a:t>
                      </a:r>
                    </a:p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Музыкальные занятия, знакомство с музыкально-художественным репертуаром.</a:t>
                      </a:r>
                    </a:p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-Разучивание песен с детьми, слушание музыки</a:t>
                      </a:r>
                    </a:p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Уточнение представлений детей о роли музыки в жизни людей.</a:t>
                      </a:r>
                    </a:p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-- Консультации для родителей «Уроки гражданственности», «Как рассказать детям о Великой Отечественной войне»;</a:t>
                      </a:r>
                    </a:p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Совместное проведение музыкальных посиделок, экскурсий и бесед с детьми.</a:t>
                      </a: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</a:t>
                      </a: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altLang="en-US" sz="16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01.11-10.05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15345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Воспитатели</a:t>
                      </a:r>
                      <a:endParaRPr lang="ru-RU" sz="1600" b="1" dirty="0" smtClean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endParaRPr lang="ru-RU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</a:t>
                      </a:r>
                      <a:r>
                        <a:rPr sz="16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роведение</a:t>
                      </a:r>
                      <a:r>
                        <a:rPr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занятий с детьми </a:t>
                      </a:r>
                      <a:r>
                        <a:rPr sz="16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по</a:t>
                      </a: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познавательному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развитию, речевому развитию, Проведение дидактических, сюжетно-ролевых игр.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-Чтение художественной литературы детям (разучивание стихов, загадывание загадок по теме).</a:t>
                      </a:r>
                    </a:p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-Просмотр видеофильмов, мультфильмов и презентаций.</a:t>
                      </a:r>
                    </a:p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-Изготовление музыкальных подарков к празднику.</a:t>
                      </a: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Воспитатели</a:t>
                      </a:r>
                      <a:endParaRPr lang="ru-RU" sz="16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endParaRPr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altLang="en-US" sz="16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01.11-10.05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</a:tr>
              <a:tr h="13857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</a:t>
                      </a:r>
                      <a:endParaRPr lang="ru-RU" sz="1600" b="1" dirty="0" smtClean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Консультации, собеседования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Памятки наблюдения за самостоятельной творческой деятельность. </a:t>
                      </a:r>
                      <a:r>
                        <a:rPr sz="16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</a:t>
                      </a:r>
                      <a:r>
                        <a:rPr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дома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</a:t>
                      </a:r>
                      <a:endParaRPr lang="ru-RU" sz="16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01.11-10.05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14607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89" y="352775"/>
            <a:ext cx="3944206" cy="295815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269" b="48059"/>
          <a:stretch/>
        </p:blipFill>
        <p:spPr>
          <a:xfrm>
            <a:off x="5961157" y="320360"/>
            <a:ext cx="5185368" cy="29581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04" b="39701"/>
          <a:stretch/>
        </p:blipFill>
        <p:spPr>
          <a:xfrm>
            <a:off x="4394795" y="4249992"/>
            <a:ext cx="2468792" cy="22599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687" b="44278"/>
          <a:stretch/>
        </p:blipFill>
        <p:spPr>
          <a:xfrm>
            <a:off x="8060425" y="4244453"/>
            <a:ext cx="3086100" cy="22655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886" b="44080"/>
          <a:stretch/>
        </p:blipFill>
        <p:spPr>
          <a:xfrm>
            <a:off x="450589" y="4244454"/>
            <a:ext cx="3086100" cy="22655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129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910" b="39303"/>
          <a:stretch/>
        </p:blipFill>
        <p:spPr>
          <a:xfrm>
            <a:off x="868054" y="354840"/>
            <a:ext cx="3086100" cy="29342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286" y="354840"/>
            <a:ext cx="5022204" cy="29342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51" y="3628737"/>
            <a:ext cx="4051246" cy="28471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488" b="43880"/>
          <a:stretch/>
        </p:blipFill>
        <p:spPr>
          <a:xfrm>
            <a:off x="6538471" y="3628737"/>
            <a:ext cx="3785833" cy="2829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1069" y="67353"/>
            <a:ext cx="1200093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ru-RU" altLang="ru-RU" sz="16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Calibri" panose="020F0502020204030204" pitchFamily="34" charset="0"/>
              </a:rPr>
              <a:t>Итоговый </a:t>
            </a:r>
            <a:r>
              <a:rPr lang="ru-RU" altLang="ru-RU" sz="16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Calibri" panose="020F0502020204030204" pitchFamily="34" charset="0"/>
              </a:rPr>
              <a:t>этап</a:t>
            </a:r>
            <a:r>
              <a:rPr lang="ru-RU" altLang="ru-RU" sz="16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Calibri" panose="020F0502020204030204" pitchFamily="34" charset="0"/>
              </a:rPr>
              <a:t> -  </a:t>
            </a:r>
          </a:p>
          <a:p>
            <a:pPr eaLnBrk="0" hangingPunct="0"/>
            <a:r>
              <a:rPr lang="ru-RU" altLang="ru-RU" sz="16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Calibri" panose="020F0502020204030204" pitchFamily="34" charset="0"/>
              </a:rPr>
              <a:t>10.05.2021г-20.05.2021г</a:t>
            </a:r>
            <a:endParaRPr lang="ru-RU" altLang="ru-RU" sz="16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eaLnBrk="0" hangingPunct="0"/>
            <a:r>
              <a:rPr lang="ru-RU" altLang="ru-RU" sz="1600" b="1" noProof="1" smtClean="0">
                <a:latin typeface="Times New Roman" panose="02020603050405020304" pitchFamily="18" charset="0"/>
                <a:cs typeface="Calibri" panose="020F0502020204030204" pitchFamily="34" charset="0"/>
              </a:rPr>
              <a:t>Цель</a:t>
            </a:r>
            <a:r>
              <a:rPr lang="ru-RU" altLang="ru-RU" sz="1600" b="1" noProof="1">
                <a:latin typeface="Times New Roman" panose="02020603050405020304" pitchFamily="18" charset="0"/>
                <a:cs typeface="Calibri" panose="020F0502020204030204" pitchFamily="34" charset="0"/>
              </a:rPr>
              <a:t>: подведение итогов проекта, определение направлений в дальнейшей деятельности с учетом индивидуально-дифференцированного подхода</a:t>
            </a:r>
            <a:endParaRPr lang="ru-RU" altLang="ru-RU" noProof="1">
              <a:latin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/>
          <p:nvPr>
            <p:extLst>
              <p:ext uri="{D42A27DB-BD31-4B8C-83A1-F6EECF244321}">
                <p14:modId xmlns="" xmlns:p14="http://schemas.microsoft.com/office/powerpoint/2010/main" val="1928911660"/>
              </p:ext>
            </p:extLst>
          </p:nvPr>
        </p:nvGraphicFramePr>
        <p:xfrm>
          <a:off x="191069" y="1296156"/>
          <a:ext cx="11633509" cy="5436997"/>
        </p:xfrm>
        <a:graphic>
          <a:graphicData uri="http://schemas.openxmlformats.org/drawingml/2006/table">
            <a:tbl>
              <a:tblPr/>
              <a:tblGrid>
                <a:gridCol w="1689409"/>
                <a:gridCol w="2617787"/>
                <a:gridCol w="4454666"/>
                <a:gridCol w="1692323"/>
                <a:gridCol w="1179324"/>
              </a:tblGrid>
              <a:tr h="74337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Участники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и формы взаимодействия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altLang="en-US" sz="16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     Содержание</a:t>
                      </a:r>
                      <a:r>
                        <a:rPr lang="ru-RU" altLang="en-US" sz="1600" b="1" baseline="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деятельности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Сроки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9594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Музыкальный </a:t>
                      </a:r>
                      <a:r>
                        <a:rPr sz="1600" b="1" dirty="0" err="1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</a:t>
                      </a: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Координация действий всех участников при проведении праздника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altLang="en-US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Проведение</a:t>
                      </a:r>
                      <a:r>
                        <a:rPr lang="ru-RU" altLang="en-US" sz="16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 организация праздничных концертов, утренников, мероприятий. Разучивание и слушание песен, музыкальных произведений.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</a:t>
                      </a:r>
                      <a:r>
                        <a:rPr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altLang="en-US" sz="16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10.05.-20.05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138264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Воспитатели</a:t>
                      </a:r>
                      <a:endParaRPr lang="ru-RU" sz="1600" b="1" dirty="0" smtClean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Четкое выполнение  организационных поручений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altLang="en-US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Проведение</a:t>
                      </a:r>
                      <a:r>
                        <a:rPr lang="ru-RU" altLang="en-US" sz="16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познавательных бесед, участие в подготовке  к утренникам, разучивание стихов, песен.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Воспитатели</a:t>
                      </a:r>
                    </a:p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endParaRPr lang="ru-RU" altLang="en-US" sz="16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altLang="en-US" sz="16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10.05-20.05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</a:tr>
              <a:tr h="239658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</a:t>
                      </a:r>
                      <a:endParaRPr lang="ru-RU" sz="1600" b="1" dirty="0" smtClean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Настрой детей на ответственное выступление, 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Заинтересованность родителей как активных соучастников проекта.</a:t>
                      </a:r>
                    </a:p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-Побудить к необходимости посильного участия в совместной продуктивной деятельности. </a:t>
                      </a:r>
                    </a:p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-Проведение с детьми мероприятий о Российской Армии, о защитниках нашей Родины, ко Дню Великой Победы, День матери, Новый год, Рождество, Масленица.</a:t>
                      </a: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</a:t>
                      </a:r>
                      <a:endParaRPr lang="ru-RU" sz="16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10.05-20.05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7661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97" y="395172"/>
            <a:ext cx="4162564" cy="31219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228" y="628744"/>
            <a:ext cx="2058539" cy="27447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188" y="345723"/>
            <a:ext cx="4288456" cy="32163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374" t="37203" b="37126"/>
          <a:stretch/>
        </p:blipFill>
        <p:spPr>
          <a:xfrm>
            <a:off x="272543" y="3786428"/>
            <a:ext cx="4035908" cy="27168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8209" b="37512"/>
          <a:stretch/>
        </p:blipFill>
        <p:spPr>
          <a:xfrm>
            <a:off x="4643077" y="4086937"/>
            <a:ext cx="4650549" cy="24463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1829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8228">
            <a:off x="4663995" y="3757942"/>
            <a:ext cx="2521433" cy="23953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2511">
            <a:off x="7623947" y="3244442"/>
            <a:ext cx="4296350" cy="31028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8933">
            <a:off x="481310" y="3462784"/>
            <a:ext cx="3612108" cy="27090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894" r="13327"/>
          <a:stretch/>
        </p:blipFill>
        <p:spPr>
          <a:xfrm rot="20256383">
            <a:off x="426385" y="887913"/>
            <a:ext cx="2244438" cy="21391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9273">
            <a:off x="7588222" y="651254"/>
            <a:ext cx="2947182" cy="22103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" t="796" r="-349" b="27562"/>
          <a:stretch/>
        </p:blipFill>
        <p:spPr>
          <a:xfrm rot="20591581">
            <a:off x="3554031" y="817262"/>
            <a:ext cx="3500581" cy="18743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78198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859" y="1323832"/>
            <a:ext cx="2745759" cy="36610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762" b="25850"/>
          <a:stretch/>
        </p:blipFill>
        <p:spPr>
          <a:xfrm>
            <a:off x="3903259" y="3845363"/>
            <a:ext cx="4539889" cy="26509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29" y="1323832"/>
            <a:ext cx="2847187" cy="39510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164" y="573206"/>
            <a:ext cx="3794077" cy="28455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0396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4021" y="948690"/>
            <a:ext cx="1082267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				           </a:t>
            </a:r>
            <a:r>
              <a:rPr lang="ru-RU" b="1" dirty="0" smtClean="0"/>
              <a:t>Название проекта:</a:t>
            </a:r>
          </a:p>
          <a:p>
            <a:endParaRPr lang="ru-RU" dirty="0" smtClean="0"/>
          </a:p>
          <a:p>
            <a:pPr algn="ctr"/>
            <a:r>
              <a:rPr lang="ru-RU" dirty="0" smtClean="0"/>
              <a:t> «Патриотическое воспитание детей дошкольного возраста средствами музыкального искусства» </a:t>
            </a:r>
          </a:p>
          <a:p>
            <a:endParaRPr lang="ru-RU" dirty="0" smtClean="0"/>
          </a:p>
          <a:p>
            <a:r>
              <a:rPr lang="ru-RU" dirty="0" smtClean="0"/>
              <a:t>					</a:t>
            </a:r>
            <a:r>
              <a:rPr lang="ru-RU" b="1" dirty="0" smtClean="0"/>
              <a:t>Тема </a:t>
            </a:r>
            <a:r>
              <a:rPr lang="ru-RU" b="1" dirty="0"/>
              <a:t>проекта</a:t>
            </a:r>
            <a:r>
              <a:rPr lang="ru-RU" b="1" dirty="0" smtClean="0"/>
              <a:t>:</a:t>
            </a:r>
          </a:p>
          <a:p>
            <a:r>
              <a:rPr lang="ru-RU" dirty="0" smtClean="0"/>
              <a:t> Патриотическое </a:t>
            </a:r>
            <a:r>
              <a:rPr lang="ru-RU" dirty="0"/>
              <a:t>воспитание дошкольников на материале музыкальных традиций России и Ростовской области</a:t>
            </a:r>
            <a:r>
              <a:rPr lang="ru-RU" dirty="0" smtClean="0"/>
              <a:t>. « </a:t>
            </a:r>
            <a:r>
              <a:rPr lang="ru-RU" dirty="0"/>
              <a:t>Помнить прошлое – Беречь настоящее – Думать о будущем </a:t>
            </a:r>
            <a:r>
              <a:rPr lang="ru-RU" dirty="0" smtClean="0"/>
              <a:t>»</a:t>
            </a:r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smtClean="0"/>
              <a:t>				          </a:t>
            </a:r>
            <a:r>
              <a:rPr lang="ru-RU" b="1" dirty="0" smtClean="0"/>
              <a:t>Участники </a:t>
            </a:r>
            <a:r>
              <a:rPr lang="ru-RU" b="1" dirty="0"/>
              <a:t>проекта: </a:t>
            </a:r>
            <a:endParaRPr lang="ru-RU" b="1" dirty="0" smtClean="0"/>
          </a:p>
          <a:p>
            <a:r>
              <a:rPr lang="ru-RU" dirty="0" smtClean="0"/>
              <a:t>дети</a:t>
            </a:r>
            <a:r>
              <a:rPr lang="ru-RU" dirty="0"/>
              <a:t>, родители, </a:t>
            </a:r>
            <a:r>
              <a:rPr lang="ru-RU" dirty="0" smtClean="0"/>
              <a:t>воспитатели;</a:t>
            </a:r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smtClean="0"/>
              <a:t>					</a:t>
            </a:r>
            <a:r>
              <a:rPr lang="ru-RU" b="1" dirty="0" smtClean="0"/>
              <a:t>Вид </a:t>
            </a:r>
            <a:r>
              <a:rPr lang="ru-RU" b="1" dirty="0"/>
              <a:t>проекта</a:t>
            </a:r>
            <a:r>
              <a:rPr lang="ru-RU" b="1" dirty="0" smtClean="0"/>
              <a:t>:</a:t>
            </a:r>
          </a:p>
          <a:p>
            <a:r>
              <a:rPr lang="ru-RU" dirty="0" smtClean="0"/>
              <a:t> </a:t>
            </a:r>
            <a:r>
              <a:rPr lang="ru-RU" dirty="0"/>
              <a:t>творческий, информационный, развлекательный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smtClean="0"/>
              <a:t>				       </a:t>
            </a:r>
            <a:r>
              <a:rPr lang="ru-RU" b="1" dirty="0" smtClean="0"/>
              <a:t>Срок </a:t>
            </a:r>
            <a:r>
              <a:rPr lang="ru-RU" b="1" dirty="0"/>
              <a:t>реализации: </a:t>
            </a:r>
            <a:endParaRPr lang="ru-RU" b="1" dirty="0" smtClean="0"/>
          </a:p>
          <a:p>
            <a:endParaRPr lang="ru-RU" b="1" dirty="0" smtClean="0"/>
          </a:p>
          <a:p>
            <a:r>
              <a:rPr lang="ru-RU" dirty="0" smtClean="0"/>
              <a:t>проект </a:t>
            </a:r>
            <a:r>
              <a:rPr lang="ru-RU" dirty="0"/>
              <a:t>рассчитан с октября 2020 г. по май -2021 г.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30303" y="214531"/>
            <a:ext cx="4490113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ПАСПОРТ ПРОЕКТА: </a:t>
            </a:r>
          </a:p>
        </p:txBody>
      </p:sp>
    </p:spTree>
    <p:extLst>
      <p:ext uri="{BB962C8B-B14F-4D97-AF65-F5344CB8AC3E}">
        <p14:creationId xmlns="" xmlns:p14="http://schemas.microsoft.com/office/powerpoint/2010/main" val="403967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031" y="520503"/>
            <a:ext cx="4833255" cy="36249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7879" y="2504048"/>
            <a:ext cx="5270695" cy="39530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603010" y="177421"/>
            <a:ext cx="4572000" cy="584775"/>
          </a:xfrm>
          <a:prstGeom prst="rect">
            <a:avLst/>
          </a:prstGeom>
          <a:ln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b="1" noProof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  <a:cs typeface="Calibri" panose="020F0502020204030204" pitchFamily="34" charset="0"/>
              </a:rPr>
              <a:t>Рефлексивный этап</a:t>
            </a:r>
            <a:r>
              <a:rPr lang="ru-RU" altLang="ru-RU" sz="1600" b="1" noProof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  <a:cs typeface="Calibri" panose="020F0502020204030204" pitchFamily="34" charset="0"/>
              </a:rPr>
              <a:t>. </a:t>
            </a:r>
            <a:endParaRPr lang="ru-RU" altLang="ru-RU" sz="1800" b="1" noProof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503" y="922193"/>
            <a:ext cx="10053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Calibri" panose="020F0502020204030204" pitchFamily="34" charset="0"/>
              </a:rPr>
              <a:t>Срок –  по результатам прошедших </a:t>
            </a:r>
            <a:r>
              <a:rPr lang="ru-RU" altLang="ru-RU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Calibri" panose="020F0502020204030204" pitchFamily="34" charset="0"/>
              </a:rPr>
              <a:t>мероприятий</a:t>
            </a:r>
            <a:endParaRPr lang="ru-RU" altLang="ru-RU" b="1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spcBef>
                <a:spcPct val="0"/>
              </a:spcBef>
            </a:pPr>
            <a:r>
              <a:rPr lang="ru-RU" altLang="ru-RU" b="1" noProof="1" smtClean="0">
                <a:latin typeface="Times New Roman" panose="02020603050405020304" pitchFamily="18" charset="0"/>
                <a:cs typeface="Calibri" panose="020F0502020204030204" pitchFamily="34" charset="0"/>
              </a:rPr>
              <a:t>Цели:анализ </a:t>
            </a:r>
            <a:r>
              <a:rPr lang="ru-RU" altLang="ru-RU" b="1" noProof="1">
                <a:latin typeface="Times New Roman" panose="02020603050405020304" pitchFamily="18" charset="0"/>
                <a:cs typeface="Calibri" panose="020F0502020204030204" pitchFamily="34" charset="0"/>
              </a:rPr>
              <a:t>результатов реализации проекта</a:t>
            </a:r>
            <a:endParaRPr lang="ru-RU" altLang="ru-RU" b="1" noProof="1"/>
          </a:p>
        </p:txBody>
      </p:sp>
      <p:sp>
        <p:nvSpPr>
          <p:cNvPr id="5" name="TextBox 4"/>
          <p:cNvSpPr txBox="1"/>
          <p:nvPr/>
        </p:nvSpPr>
        <p:spPr>
          <a:xfrm>
            <a:off x="211015" y="1779687"/>
            <a:ext cx="1161991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dirty="0" smtClean="0"/>
              <a:t>		Результаты проведенной работы позволили сделать мне следующий вывод</a:t>
            </a:r>
            <a:r>
              <a:rPr lang="ru-RU" b="1" dirty="0" smtClean="0"/>
              <a:t>: </a:t>
            </a:r>
            <a:r>
              <a:rPr lang="ru-RU" dirty="0" smtClean="0"/>
              <a:t>воспитание чувства патриотизма у дошкольника - процесс сложный и длительный, требующий от педагогов большой убеждённости и вдохновения.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ru-RU" dirty="0" smtClean="0">
                <a:latin typeface="+mj-lt"/>
                <a:cs typeface="Arial" pitchFamily="34" charset="0"/>
              </a:rPr>
              <a:t>У детей развились чувства уважения и благодарности к воинам, защищавшим родную землю;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dirty="0" smtClean="0">
                <a:latin typeface="+mj-lt"/>
                <a:cs typeface="Arial" pitchFamily="34" charset="0"/>
              </a:rPr>
              <a:t> дети научились отражать свои чувства в продуктивной деятельности, составлении рассказов, чтении стихотворений, разных видах музыкальной деятельности;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dirty="0" smtClean="0">
                <a:latin typeface="+mj-lt"/>
                <a:cs typeface="Arial" pitchFamily="34" charset="0"/>
              </a:rPr>
              <a:t>Значительно повысилась заинтересованность родителей в формировании чувства патриотизма у детей.</a:t>
            </a:r>
            <a:r>
              <a:rPr lang="ru-RU" dirty="0" smtClean="0"/>
              <a:t>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dirty="0" smtClean="0"/>
              <a:t>		Успех развития патриотизма дошкольников зависит от всего педагогического коллектива и родителей, так как вне музыкальных занятий имеются иные возможности обогащения детей музыкальными впечатлениями, другие разнообразные формы осуществления музыкальной деятельности в повседневной жизни детского сада и в семье.  Поэтому, необходимо продолжать искать новые формы и методы работы с родителями, вовлекая их в совместную деятельность с детьми.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endParaRPr lang="ru-RU" dirty="0" smtClean="0">
              <a:latin typeface="+mj-lt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endParaRPr lang="ru-RU" dirty="0" smtClean="0">
              <a:latin typeface="+mj-lt"/>
              <a:cs typeface="Arial" pitchFamily="34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8125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лья\YandexDisk-coletvinova2012\Скриншоты\2021-11-11_16-04-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6007" y="993913"/>
            <a:ext cx="5750914" cy="377475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4872" y="1329820"/>
            <a:ext cx="58861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hlinkClick r:id="rId3"/>
              </a:rPr>
              <a:t>https://instagram.com/belosnezhka19_sadik?utm_medium=copy_link</a:t>
            </a:r>
            <a:endParaRPr lang="ru-RU" sz="2400" b="1" dirty="0" smtClean="0"/>
          </a:p>
          <a:p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>
                <a:hlinkClick r:id="rId4"/>
              </a:rPr>
              <a:t>https://ok.ru/profile/578857769144</a:t>
            </a:r>
            <a:endParaRPr lang="ru-RU" sz="2400" b="1" dirty="0" smtClean="0"/>
          </a:p>
          <a:p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>
                <a:hlinkClick r:id="rId5"/>
              </a:rPr>
              <a:t>https://vk.com/club184779334</a:t>
            </a:r>
            <a:endParaRPr lang="ru-RU" sz="2400" b="1" dirty="0" smtClean="0"/>
          </a:p>
          <a:p>
            <a:endParaRPr lang="ru-RU" sz="2400" b="1" dirty="0" smtClean="0"/>
          </a:p>
          <a:p>
            <a:r>
              <a:rPr lang="en-US" sz="2400" b="1" dirty="0" smtClean="0">
                <a:hlinkClick r:id="rId6"/>
              </a:rPr>
              <a:t>http://19ds.ru/</a:t>
            </a:r>
            <a:endParaRPr lang="ru-RU" sz="2400" b="1" dirty="0" smtClean="0"/>
          </a:p>
          <a:p>
            <a:endParaRPr lang="ru-RU" sz="24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66757" y="2602523"/>
            <a:ext cx="5524269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ВНИМАНИЕ!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686" y="1025923"/>
            <a:ext cx="11546006" cy="1492194"/>
          </a:xfrm>
        </p:spPr>
        <p:txBody>
          <a:bodyPr/>
          <a:lstStyle/>
          <a:p>
            <a:pPr algn="ctr"/>
            <a:r>
              <a:rPr lang="ru-RU" sz="1800" dirty="0" smtClean="0"/>
              <a:t> </a:t>
            </a:r>
            <a:r>
              <a:rPr lang="ru-RU" sz="1800" dirty="0"/>
              <a:t>слабая патриотическая направленность молодого поколения, донести до каждого ребенка, что в будущем он, являясь гражданином РФ, его почётной обязанностью будет защита Родины, охрана её спокойствия и безопасности. Воспитывать чувство гордости за свою армию и вызвать желание быть похожими на сильных, смелых российских воинов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Актуальность проекта:</a:t>
            </a:r>
            <a:endParaRPr lang="ru-RU" sz="7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93739" y="228179"/>
            <a:ext cx="2537874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Проблема: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3384" y="3070664"/>
            <a:ext cx="1183260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В Федеральном законе РФ. говорится – воспитание - деятельность, направленная на развитие личности, создание условий для самоопределения и социализации обучающихся на основе социокультурных, духовно – нравственных ценностей</a:t>
            </a:r>
            <a:r>
              <a:rPr lang="ru-RU" dirty="0" smtClean="0"/>
              <a:t>.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r>
              <a:rPr lang="ru-RU" dirty="0"/>
              <a:t>Федеральный государственный образовательный стандарт дошкольного образования направлен на решение ряда задач и одна из них: </a:t>
            </a:r>
            <a:br>
              <a:rPr lang="ru-RU" dirty="0"/>
            </a:br>
            <a:r>
              <a:rPr lang="ru-RU" dirty="0"/>
              <a:t>- объединение обучения и воспитания в целостный образовательный процесс, на основе духовно – нравственных и социокультурных ценностей.</a:t>
            </a:r>
            <a:br>
              <a:rPr lang="ru-RU" dirty="0"/>
            </a:br>
            <a:r>
              <a:rPr lang="ru-RU" dirty="0"/>
              <a:t>- формирование общей культуры личности.</a:t>
            </a:r>
          </a:p>
        </p:txBody>
      </p:sp>
    </p:spTree>
    <p:extLst>
      <p:ext uri="{BB962C8B-B14F-4D97-AF65-F5344CB8AC3E}">
        <p14:creationId xmlns="" xmlns:p14="http://schemas.microsoft.com/office/powerpoint/2010/main" val="393978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81693" y="296418"/>
            <a:ext cx="1420582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Цель: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05686" y="2345586"/>
            <a:ext cx="3672800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Задачи проекта</a:t>
            </a:r>
            <a:r>
              <a:rPr lang="ru-RU" sz="3200" dirty="0"/>
              <a:t>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6709" y="3135078"/>
            <a:ext cx="1083054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 1</a:t>
            </a:r>
            <a:r>
              <a:rPr lang="ru-RU" sz="2400" dirty="0" smtClean="0"/>
              <a:t>) </a:t>
            </a:r>
            <a:r>
              <a:rPr lang="ru-RU" sz="2400" dirty="0"/>
              <a:t>Развивать умение выразительно исполнять </a:t>
            </a:r>
            <a:r>
              <a:rPr lang="ru-RU" sz="2400" dirty="0" smtClean="0"/>
              <a:t>народные песни</a:t>
            </a:r>
          </a:p>
          <a:p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ru-RU" sz="2400" dirty="0"/>
              <a:t>2) </a:t>
            </a:r>
            <a:r>
              <a:rPr lang="ru-RU" sz="2400" dirty="0" smtClean="0"/>
              <a:t>Приобщать </a:t>
            </a:r>
            <a:r>
              <a:rPr lang="ru-RU" sz="2400" dirty="0"/>
              <a:t>детей к отеческому наследию, воспитывать уважение, гордость за свою Родину; 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3) </a:t>
            </a:r>
            <a:r>
              <a:rPr lang="ru-RU" sz="2400" dirty="0"/>
              <a:t>Пополнить предметно-развивающую среду народными музыкальными инструментами: рубель, гармонь, бубны.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9828" y="984738"/>
            <a:ext cx="114792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воспитание чувства патриотизма у воспитанников через музыкальную культуру.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22538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4023" y="207058"/>
            <a:ext cx="5443124" cy="65275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Ожидаемые результаты:</a:t>
            </a:r>
            <a:endParaRPr lang="ru-RU" sz="3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1069" y="1317980"/>
            <a:ext cx="115596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</a:rPr>
              <a:t>	</a:t>
            </a:r>
          </a:p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19314" y="-312049"/>
            <a:ext cx="109728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- развитие у детей чувства уважения и благодарности к воинам, защищавшим родную землю;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- развитие у детей способности отражать свои чувства в продуктивной деятельности, составлении рассказов, чтении стихотворений, разных видах музыкальной деятельности;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- повышение заинтересованности родителей в формировании чувства патриотизма у детей.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140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35703631"/>
              </p:ext>
            </p:extLst>
          </p:nvPr>
        </p:nvGraphicFramePr>
        <p:xfrm>
          <a:off x="167641" y="118364"/>
          <a:ext cx="11795760" cy="6557666"/>
        </p:xfrm>
        <a:graphic>
          <a:graphicData uri="http://schemas.openxmlformats.org/drawingml/2006/table">
            <a:tbl>
              <a:tblPr/>
              <a:tblGrid>
                <a:gridCol w="3916679"/>
                <a:gridCol w="7879081"/>
              </a:tblGrid>
              <a:tr h="918866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Этапы проекта: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kumimoji="0" lang="ru-RU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1" marR="68571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Сроки</a:t>
                      </a:r>
                      <a:endParaRPr kumimoji="0" lang="ru-RU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1" marR="68571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814743">
                <a:tc>
                  <a:txBody>
                    <a:bodyPr/>
                    <a:lstStyle>
                      <a:lvl1pPr marL="342900" indent="-342900"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 Light" panose="020F0302020204030204" pitchFamily="34" charset="0"/>
                        <a:buAutoNum type="arabicPeriod"/>
                        <a:tabLst/>
                      </a:pPr>
                      <a:endParaRPr kumimoji="0" lang="ru-RU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 Light" panose="020F0302020204030204" pitchFamily="34" charset="0"/>
                        <a:buAutoNum type="arabicPeriod"/>
                        <a:tabLst/>
                      </a:pPr>
                      <a:r>
                        <a:rPr kumimoji="0" lang="ru-RU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Подготовительный.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kumimoji="0" lang="ru-RU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1" marR="6857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01.10.2020 г – 31.10.2020г.</a:t>
                      </a:r>
                      <a:endParaRPr kumimoji="0" lang="ru-RU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1" marR="68571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1094766">
                <a:tc>
                  <a:txBody>
                    <a:bodyPr/>
                    <a:lstStyle>
                      <a:lvl1pPr marL="342900" indent="-342900"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 Light" panose="020F0302020204030204" pitchFamily="34" charset="0"/>
                        <a:buAutoNum type="arabicPeriod"/>
                        <a:tabLst/>
                      </a:pPr>
                      <a:endParaRPr kumimoji="0" lang="ru-RU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 Light" panose="020F0302020204030204" pitchFamily="34" charset="0"/>
                        <a:buAutoNum type="arabicPeriod"/>
                        <a:tabLst/>
                      </a:pPr>
                      <a:endParaRPr kumimoji="0" lang="ru-RU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 Light" panose="020F0302020204030204" pitchFamily="34" charset="0"/>
                        <a:buNone/>
                        <a:tabLst/>
                      </a:pPr>
                      <a:r>
                        <a:rPr kumimoji="0" lang="en-US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kumimoji="0" lang="ru-RU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. Основной.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kumimoji="0" lang="ru-RU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1" marR="6857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01.11.2020г - 10.05.2021г.</a:t>
                      </a:r>
                      <a:endParaRPr kumimoji="0" lang="ru-RU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1" marR="68571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</a:tr>
              <a:tr h="1094766">
                <a:tc>
                  <a:txBody>
                    <a:bodyPr/>
                    <a:lstStyle>
                      <a:lvl1pPr marL="342900" indent="-342900"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 Light" panose="020F0302020204030204" pitchFamily="34" charset="0"/>
                        <a:buAutoNum type="arabicPeriod"/>
                        <a:tabLst/>
                      </a:pPr>
                      <a:endParaRPr kumimoji="0" lang="ru-RU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 Light" panose="020F0302020204030204" pitchFamily="34" charset="0"/>
                        <a:buAutoNum type="arabicPeriod"/>
                        <a:tabLst/>
                      </a:pPr>
                      <a:endParaRPr kumimoji="0" lang="ru-RU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 Light" panose="020F0302020204030204" pitchFamily="34" charset="0"/>
                        <a:buNone/>
                        <a:tabLst/>
                      </a:pPr>
                      <a:r>
                        <a:rPr kumimoji="0" lang="ru-RU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3. Итоговый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kumimoji="0" lang="ru-RU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1" marR="6857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10.05.2021г-20.05.2021г.</a:t>
                      </a:r>
                      <a:endParaRPr kumimoji="0" lang="ru-RU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1" marR="68571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1033808">
                <a:tc>
                  <a:txBody>
                    <a:bodyPr/>
                    <a:lstStyle>
                      <a:lvl1pPr marL="342900" indent="-342900"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 Light" panose="020F0302020204030204" pitchFamily="34" charset="0"/>
                        <a:buAutoNum type="arabicPeriod"/>
                        <a:tabLst/>
                      </a:pPr>
                      <a:endParaRPr kumimoji="0" lang="ru-RU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 Light" panose="020F0302020204030204" pitchFamily="34" charset="0"/>
                        <a:buNone/>
                        <a:tabLst/>
                      </a:pPr>
                      <a:r>
                        <a:rPr kumimoji="0" lang="ru-RU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4.Рефлексивный 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 Light" panose="020F0302020204030204" pitchFamily="34" charset="0"/>
                        <a:buNone/>
                        <a:tabLst/>
                      </a:pPr>
                      <a:r>
                        <a:rPr kumimoji="0" lang="ru-RU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(аналитический)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kumimoji="0" lang="ru-RU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1" marR="6857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 результатам прошедших мероприятий</a:t>
                      </a:r>
                      <a:endParaRPr kumimoji="0" lang="ru-RU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1" marR="68571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</a:tr>
              <a:tr h="1236438">
                <a:tc>
                  <a:txBody>
                    <a:bodyPr/>
                    <a:lstStyle>
                      <a:lvl1pPr marL="342900" indent="-342900"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 Light" panose="020F0302020204030204" pitchFamily="34" charset="0"/>
                        <a:buAutoNum type="arabicPeriod"/>
                        <a:tabLst/>
                      </a:pPr>
                      <a:endParaRPr kumimoji="0" lang="ru-RU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 Light" panose="020F0302020204030204" pitchFamily="34" charset="0"/>
                        <a:buNone/>
                        <a:tabLst/>
                      </a:pPr>
                      <a:r>
                        <a:rPr kumimoji="0" lang="ru-RU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5. Обобщение опыта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Calibri Light" panose="020F0302020204030204" pitchFamily="34" charset="0"/>
                        <a:buNone/>
                        <a:tabLst/>
                      </a:pPr>
                      <a:r>
                        <a:rPr kumimoji="0" lang="ru-RU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(презентация в СМИ, Интернете и др.).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kumimoji="0" lang="ru-RU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1" marR="6857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Участие в конкурсах, концертах,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родительских собраниях, фестивалях.</a:t>
                      </a:r>
                    </a:p>
                  </a:txBody>
                  <a:tcPr marL="68571" marR="68571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1467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91320" y="200530"/>
            <a:ext cx="881477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Calibri" panose="020F0502020204030204" pitchFamily="34" charset="0"/>
              </a:rPr>
              <a:t>Подготовительный этап. Срок </a:t>
            </a:r>
            <a:r>
              <a:rPr lang="ru-RU" altLang="ru-RU" sz="16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Calibri" panose="020F0502020204030204" pitchFamily="34" charset="0"/>
              </a:rPr>
              <a:t>–  </a:t>
            </a:r>
            <a:r>
              <a:rPr lang="ru-RU" altLang="ru-RU" sz="16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Calibri" panose="020F0502020204030204" pitchFamily="34" charset="0"/>
              </a:rPr>
              <a:t>01.10.2020 г – 31.10.2020г</a:t>
            </a:r>
            <a:r>
              <a:rPr lang="ru-RU" altLang="ru-RU" sz="16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ru-RU" altLang="ru-RU" sz="1600" b="1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noProof="1">
                <a:latin typeface="Times New Roman" panose="02020603050405020304" pitchFamily="18" charset="0"/>
                <a:cs typeface="Calibri" panose="020F0502020204030204" pitchFamily="34" charset="0"/>
              </a:rPr>
              <a:t>Цель: создание условий, обеспечивающих реализацию проекта.</a:t>
            </a:r>
            <a:endParaRPr lang="ru-RU" altLang="ru-RU" sz="1600" noProof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/>
          <p:nvPr>
            <p:extLst>
              <p:ext uri="{D42A27DB-BD31-4B8C-83A1-F6EECF244321}">
                <p14:modId xmlns="" xmlns:p14="http://schemas.microsoft.com/office/powerpoint/2010/main" val="2130482125"/>
              </p:ext>
            </p:extLst>
          </p:nvPr>
        </p:nvGraphicFramePr>
        <p:xfrm>
          <a:off x="1" y="822065"/>
          <a:ext cx="11768470" cy="5860088"/>
        </p:xfrm>
        <a:graphic>
          <a:graphicData uri="http://schemas.openxmlformats.org/drawingml/2006/table">
            <a:tbl>
              <a:tblPr/>
              <a:tblGrid>
                <a:gridCol w="1685350"/>
                <a:gridCol w="2038760"/>
                <a:gridCol w="5480069"/>
                <a:gridCol w="1674466"/>
                <a:gridCol w="889825"/>
              </a:tblGrid>
              <a:tr h="115334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Участники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и формы взаимодействия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altLang="en-US" sz="16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                 Содержание</a:t>
                      </a:r>
                      <a:r>
                        <a:rPr lang="ru-RU" altLang="en-US" sz="1600" b="1" baseline="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деятельности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Сроки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2197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Музыкальный </a:t>
                      </a:r>
                      <a:r>
                        <a:rPr sz="1600" b="1" dirty="0" err="1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</a:t>
                      </a:r>
                      <a:r>
                        <a:rPr sz="16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Анкетирование родителей, педагогов, беседы, консультации. Привлечение родителей для оказания разнообразной помощи педагогам.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1.Подбор музыкального репертуара для слушания и исполнительства.</a:t>
                      </a:r>
                    </a:p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2.Подбор материала об истории песен, композиторах, поэтах.</a:t>
                      </a:r>
                    </a:p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Диагностирование детей (начальное) выявление уровня знаний по теме. 1, 2 день (музыкальный зал)</a:t>
                      </a:r>
                    </a:p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Составление перспективного плана работы по проведению проекта.</a:t>
                      </a:r>
                    </a:p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Подбор и разработка необходимых материалов (тематических занятий, бесед).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</a:t>
                      </a: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altLang="en-US" sz="16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01.10-20-10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12449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Воспитатели</a:t>
                      </a:r>
                      <a:endParaRPr lang="ru-RU" sz="1600" b="1" dirty="0" smtClean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Рабочие совещания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Составление плана совместной работы с родителями, изготовление буклетов, оформление информационного стенда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Воспитатели</a:t>
                      </a:r>
                    </a:p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endParaRPr lang="ru-RU" altLang="en-US" sz="1600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altLang="en-US" sz="16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15.10-20.10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</a:tr>
              <a:tr h="6397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b="1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</a:t>
                      </a:r>
                      <a:endParaRPr lang="ru-RU" sz="1600" b="1" dirty="0" smtClean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консультации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Ознакомление с идеей проекта, приглашение к сотрудничеству 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sz="16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</a:t>
                      </a:r>
                      <a:r>
                        <a:rPr lang="ru-RU" altLang="en-US" sz="16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ts val="18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20.10-31.10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1663" marR="41663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1938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b="44478"/>
          <a:stretch/>
        </p:blipFill>
        <p:spPr>
          <a:xfrm>
            <a:off x="289841" y="777922"/>
            <a:ext cx="5480720" cy="59504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t="55124"/>
          <a:stretch/>
        </p:blipFill>
        <p:spPr>
          <a:xfrm>
            <a:off x="6733030" y="777922"/>
            <a:ext cx="5156999" cy="59504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06174" y="123869"/>
            <a:ext cx="7928774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/>
              <a:t>Перспективно-тематический план работы:</a:t>
            </a:r>
          </a:p>
        </p:txBody>
      </p:sp>
    </p:spTree>
    <p:extLst>
      <p:ext uri="{BB962C8B-B14F-4D97-AF65-F5344CB8AC3E}">
        <p14:creationId xmlns="" xmlns:p14="http://schemas.microsoft.com/office/powerpoint/2010/main" val="325215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61" t="-354" r="28557" b="354"/>
          <a:stretch/>
        </p:blipFill>
        <p:spPr>
          <a:xfrm rot="5400000">
            <a:off x="3305373" y="732983"/>
            <a:ext cx="5079544" cy="450083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467"/>
          <a:stretch/>
        </p:blipFill>
        <p:spPr>
          <a:xfrm>
            <a:off x="239245" y="337917"/>
            <a:ext cx="2228724" cy="29352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040" t="-3513" r="9584"/>
          <a:stretch/>
        </p:blipFill>
        <p:spPr>
          <a:xfrm rot="5400000">
            <a:off x="2770109" y="3858814"/>
            <a:ext cx="3280031" cy="22634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532" r="9453"/>
          <a:stretch/>
        </p:blipFill>
        <p:spPr>
          <a:xfrm rot="5400000">
            <a:off x="8866364" y="3725819"/>
            <a:ext cx="3357349" cy="24521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572" t="5305" r="22588" b="3419"/>
          <a:stretch/>
        </p:blipFill>
        <p:spPr>
          <a:xfrm rot="5400000">
            <a:off x="8990369" y="649914"/>
            <a:ext cx="2980889" cy="21303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88" r="7861"/>
          <a:stretch/>
        </p:blipFill>
        <p:spPr>
          <a:xfrm rot="5400000">
            <a:off x="-174493" y="4147933"/>
            <a:ext cx="3248797" cy="20361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323" t="6013" r="16816" b="2003"/>
          <a:stretch/>
        </p:blipFill>
        <p:spPr>
          <a:xfrm rot="5400000">
            <a:off x="5590889" y="3671960"/>
            <a:ext cx="3357349" cy="25598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4720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1179</TotalTime>
  <Words>709</Words>
  <Application>Microsoft Office PowerPoint</Application>
  <PresentationFormat>Произвольный</PresentationFormat>
  <Paragraphs>183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Ион</vt:lpstr>
      <vt:lpstr>Слайд 1</vt:lpstr>
      <vt:lpstr>Слайд 2</vt:lpstr>
      <vt:lpstr> слабая патриотическая направленность молодого поколения, донести до каждого ребенка, что в будущем он, являясь гражданином РФ, его почётной обязанностью будет защита Родины, охрана её спокойствия и безопасности. Воспитывать чувство гордости за свою армию и вызвать желание быть похожими на сильных, смелых российских воинов.   Актуальность проекта:</vt:lpstr>
      <vt:lpstr>Слайд 4</vt:lpstr>
      <vt:lpstr>Ожидаемые результаты: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Наталья</cp:lastModifiedBy>
  <cp:revision>83</cp:revision>
  <dcterms:created xsi:type="dcterms:W3CDTF">2021-10-19T13:10:01Z</dcterms:created>
  <dcterms:modified xsi:type="dcterms:W3CDTF">2022-03-16T14:17:13Z</dcterms:modified>
</cp:coreProperties>
</file>