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9" r:id="rId3"/>
    <p:sldId id="261" r:id="rId4"/>
    <p:sldId id="262" r:id="rId5"/>
    <p:sldId id="269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071546"/>
            <a:ext cx="9644130" cy="1472184"/>
          </a:xfrm>
        </p:spPr>
        <p:txBody>
          <a:bodyPr>
            <a:noAutofit/>
          </a:bodyPr>
          <a:lstStyle/>
          <a:p>
            <a:r>
              <a:rPr lang="en-US" sz="6000" b="0" dirty="0" smtClean="0">
                <a:solidFill>
                  <a:srgbClr val="002060"/>
                </a:solidFill>
                <a:latin typeface="Cooper Black" pitchFamily="18" charset="0"/>
              </a:rPr>
              <a:t>Hello, boys and girls!</a:t>
            </a:r>
            <a:endParaRPr lang="ru-RU" sz="6000" b="0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im3-tub-ru.yandex.net/i?id=81038530-57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14686"/>
            <a:ext cx="3714776" cy="2628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/>
              <a:t>Я сегодня узнал, что…</a:t>
            </a:r>
          </a:p>
          <a:p>
            <a:pPr>
              <a:buNone/>
            </a:pPr>
            <a:r>
              <a:rPr lang="ru-RU" sz="5400" b="1" i="1" dirty="0" smtClean="0"/>
              <a:t>Мне было интересно….</a:t>
            </a:r>
          </a:p>
          <a:p>
            <a:pPr>
              <a:buNone/>
            </a:pPr>
            <a:endParaRPr lang="ru-RU" sz="5400" b="1" i="1" dirty="0"/>
          </a:p>
        </p:txBody>
      </p:sp>
      <p:pic>
        <p:nvPicPr>
          <p:cNvPr id="22530" name="Picture 2" descr="http://rusvideochat.ru/$userfiles/full_size_5169_10820_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71876"/>
            <a:ext cx="3345389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642918"/>
            <a:ext cx="7498080" cy="11430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</a:rPr>
              <a:t>H/t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285992"/>
            <a:ext cx="7498080" cy="48006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WB ex.1,2,p.27</a:t>
            </a:r>
            <a:endParaRPr lang="ru-RU" sz="6000" b="1" dirty="0"/>
          </a:p>
        </p:txBody>
      </p:sp>
      <p:pic>
        <p:nvPicPr>
          <p:cNvPr id="4" name="Picture 2" descr="http://im2-tub-ru.yandex.net/i?id=419761398-2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714752"/>
            <a:ext cx="3836697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sz="4800" dirty="0" smtClean="0"/>
              <a:t>[ </a:t>
            </a:r>
            <a:r>
              <a:rPr lang="en-US" sz="4800" dirty="0" smtClean="0">
                <a:solidFill>
                  <a:srgbClr val="FF0000"/>
                </a:solidFill>
              </a:rPr>
              <a:t>e</a:t>
            </a:r>
            <a:r>
              <a:rPr lang="en-US" sz="4800" dirty="0" smtClean="0"/>
              <a:t> ] – br</a:t>
            </a:r>
            <a:r>
              <a:rPr lang="en-US" sz="4800" dirty="0" smtClean="0">
                <a:solidFill>
                  <a:srgbClr val="FF0000"/>
                </a:solidFill>
              </a:rPr>
              <a:t>ea</a:t>
            </a:r>
            <a:r>
              <a:rPr lang="en-US" sz="4800" dirty="0" smtClean="0"/>
              <a:t>d, br</a:t>
            </a:r>
            <a:r>
              <a:rPr lang="en-US" sz="4800" dirty="0" smtClean="0">
                <a:solidFill>
                  <a:srgbClr val="FF0000"/>
                </a:solidFill>
              </a:rPr>
              <a:t>ea</a:t>
            </a:r>
            <a:r>
              <a:rPr lang="en-US" sz="4800" dirty="0" smtClean="0"/>
              <a:t>kfast, h</a:t>
            </a:r>
            <a:r>
              <a:rPr lang="en-US" sz="4800" dirty="0" smtClean="0">
                <a:solidFill>
                  <a:srgbClr val="FF0000"/>
                </a:solidFill>
              </a:rPr>
              <a:t>ea</a:t>
            </a:r>
            <a:r>
              <a:rPr lang="en-US" sz="4800" dirty="0" smtClean="0"/>
              <a:t>lthy</a:t>
            </a:r>
          </a:p>
          <a:p>
            <a:pPr>
              <a:buNone/>
            </a:pPr>
            <a:r>
              <a:rPr lang="en-US" sz="4800" dirty="0" smtClean="0"/>
              <a:t>[ </a:t>
            </a:r>
            <a:r>
              <a:rPr lang="ru-RU" sz="4800" dirty="0" err="1" smtClean="0">
                <a:solidFill>
                  <a:srgbClr val="002060"/>
                </a:solidFill>
              </a:rPr>
              <a:t>ɵ</a:t>
            </a:r>
            <a:r>
              <a:rPr lang="ru-RU" sz="4800" dirty="0" smtClean="0"/>
              <a:t> </a:t>
            </a:r>
            <a:r>
              <a:rPr lang="en-US" sz="4800" dirty="0" smtClean="0"/>
              <a:t>] – </a:t>
            </a:r>
            <a:r>
              <a:rPr lang="en-US" sz="4800" dirty="0" smtClean="0">
                <a:solidFill>
                  <a:srgbClr val="002060"/>
                </a:solidFill>
              </a:rPr>
              <a:t>th</a:t>
            </a:r>
            <a:r>
              <a:rPr lang="en-US" sz="4800" dirty="0" smtClean="0"/>
              <a:t>ree, </a:t>
            </a:r>
            <a:r>
              <a:rPr lang="en-US" sz="4800" dirty="0" smtClean="0">
                <a:solidFill>
                  <a:srgbClr val="002060"/>
                </a:solidFill>
              </a:rPr>
              <a:t>th</a:t>
            </a:r>
            <a:r>
              <a:rPr lang="en-US" sz="4800" dirty="0" smtClean="0"/>
              <a:t>ank you, mou</a:t>
            </a:r>
            <a:r>
              <a:rPr lang="en-US" sz="4800" dirty="0" smtClean="0">
                <a:solidFill>
                  <a:srgbClr val="002060"/>
                </a:solidFill>
              </a:rPr>
              <a:t>th</a:t>
            </a:r>
            <a:r>
              <a:rPr lang="en-US" sz="4800" dirty="0" smtClean="0"/>
              <a:t> tee</a:t>
            </a:r>
            <a:r>
              <a:rPr lang="en-US" sz="4800" dirty="0" smtClean="0">
                <a:solidFill>
                  <a:srgbClr val="002060"/>
                </a:solidFill>
              </a:rPr>
              <a:t>th, th</a:t>
            </a:r>
            <a:r>
              <a:rPr lang="en-US" sz="4800" dirty="0" smtClean="0"/>
              <a:t>ick</a:t>
            </a:r>
            <a:endParaRPr lang="en-US" sz="4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800" dirty="0" smtClean="0"/>
              <a:t>[ </a:t>
            </a:r>
            <a:r>
              <a:rPr lang="en-US" sz="4800" dirty="0" smtClean="0">
                <a:solidFill>
                  <a:srgbClr val="002060"/>
                </a:solidFill>
              </a:rPr>
              <a:t>w</a:t>
            </a:r>
            <a:r>
              <a:rPr lang="en-US" sz="4800" dirty="0" smtClean="0"/>
              <a:t> ] – </a:t>
            </a:r>
            <a:r>
              <a:rPr lang="en-US" sz="4800" dirty="0" smtClean="0">
                <a:solidFill>
                  <a:srgbClr val="002060"/>
                </a:solidFill>
              </a:rPr>
              <a:t>w</a:t>
            </a:r>
            <a:r>
              <a:rPr lang="en-US" sz="4800" dirty="0" smtClean="0"/>
              <a:t>ould, </a:t>
            </a:r>
            <a:r>
              <a:rPr lang="en-US" sz="4800" dirty="0" smtClean="0">
                <a:solidFill>
                  <a:srgbClr val="002060"/>
                </a:solidFill>
              </a:rPr>
              <a:t>w</a:t>
            </a:r>
            <a:r>
              <a:rPr lang="en-US" sz="4800" dirty="0" smtClean="0"/>
              <a:t>elcome, </a:t>
            </a:r>
            <a:r>
              <a:rPr lang="en-US" sz="4800" dirty="0" smtClean="0">
                <a:solidFill>
                  <a:srgbClr val="002060"/>
                </a:solidFill>
              </a:rPr>
              <a:t>wh</a:t>
            </a:r>
            <a:r>
              <a:rPr lang="en-US" sz="4800" dirty="0" smtClean="0"/>
              <a:t>at</a:t>
            </a:r>
          </a:p>
          <a:p>
            <a:pPr>
              <a:buNone/>
            </a:pPr>
            <a:r>
              <a:rPr lang="en-US" sz="4800" dirty="0" smtClean="0"/>
              <a:t>[ </a:t>
            </a:r>
            <a:r>
              <a:rPr lang="ru-RU" sz="4800" dirty="0" err="1" smtClean="0">
                <a:solidFill>
                  <a:srgbClr val="002060"/>
                </a:solidFill>
              </a:rPr>
              <a:t>ʧ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smtClean="0"/>
              <a:t>] - </a:t>
            </a:r>
            <a:r>
              <a:rPr lang="en-US" sz="4800" dirty="0" smtClean="0">
                <a:solidFill>
                  <a:srgbClr val="002060"/>
                </a:solidFill>
              </a:rPr>
              <a:t>ch</a:t>
            </a:r>
            <a:r>
              <a:rPr lang="en-US" sz="4800" dirty="0" smtClean="0"/>
              <a:t>eese, tea</a:t>
            </a:r>
            <a:r>
              <a:rPr lang="en-US" sz="4800" dirty="0" smtClean="0">
                <a:solidFill>
                  <a:srgbClr val="002060"/>
                </a:solidFill>
              </a:rPr>
              <a:t>ch</a:t>
            </a:r>
            <a:r>
              <a:rPr lang="en-US" sz="4800" dirty="0" smtClean="0"/>
              <a:t>er, mu</a:t>
            </a:r>
            <a:r>
              <a:rPr lang="en-US" sz="4800" dirty="0" smtClean="0">
                <a:solidFill>
                  <a:srgbClr val="002060"/>
                </a:solidFill>
              </a:rPr>
              <a:t>ch</a:t>
            </a:r>
          </a:p>
          <a:p>
            <a:pPr>
              <a:buNone/>
            </a:pPr>
            <a:r>
              <a:rPr lang="en-US" sz="4800" dirty="0" smtClean="0"/>
              <a:t>[ </a:t>
            </a:r>
            <a:r>
              <a:rPr lang="ru-RU" sz="4800" dirty="0" err="1" smtClean="0">
                <a:solidFill>
                  <a:srgbClr val="002060"/>
                </a:solidFill>
              </a:rPr>
              <a:t>ʤ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smtClean="0"/>
              <a:t> ] – </a:t>
            </a:r>
            <a:r>
              <a:rPr lang="en-US" sz="4800" dirty="0" smtClean="0">
                <a:solidFill>
                  <a:srgbClr val="002060"/>
                </a:solidFill>
              </a:rPr>
              <a:t>j</a:t>
            </a:r>
            <a:r>
              <a:rPr lang="en-US" sz="4800" dirty="0" smtClean="0"/>
              <a:t>am, </a:t>
            </a:r>
            <a:r>
              <a:rPr lang="en-US" sz="4800" dirty="0" smtClean="0">
                <a:solidFill>
                  <a:srgbClr val="002060"/>
                </a:solidFill>
              </a:rPr>
              <a:t>j</a:t>
            </a:r>
            <a:r>
              <a:rPr lang="en-US" sz="4800" dirty="0" smtClean="0"/>
              <a:t>uice, sandwi</a:t>
            </a:r>
            <a:r>
              <a:rPr lang="en-US" sz="4800" dirty="0" smtClean="0">
                <a:solidFill>
                  <a:srgbClr val="002060"/>
                </a:solidFill>
              </a:rPr>
              <a:t>ch</a:t>
            </a:r>
            <a:endParaRPr lang="ru-RU" sz="4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1736" y="357166"/>
            <a:ext cx="7498080" cy="1143000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rgbClr val="002060"/>
                </a:solidFill>
              </a:rPr>
              <a:t>Phonetic exercises: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               Let’s read!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4660" y="1428736"/>
            <a:ext cx="8219340" cy="48006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  <a:latin typeface="Comic Sans MS" pitchFamily="66" charset="0"/>
              </a:rPr>
              <a:t>Yellow</a:t>
            </a:r>
            <a:r>
              <a:rPr lang="en-US" sz="4000" b="1" dirty="0" smtClean="0">
                <a:latin typeface="Comic Sans MS" pitchFamily="66" charset="0"/>
              </a:rPr>
              <a:t> butter, </a:t>
            </a:r>
            <a:r>
              <a:rPr lang="en-US" sz="4000" b="1" dirty="0" smtClean="0">
                <a:solidFill>
                  <a:srgbClr val="990099"/>
                </a:solidFill>
                <a:latin typeface="Comic Sans MS" pitchFamily="66" charset="0"/>
              </a:rPr>
              <a:t>purple</a:t>
            </a:r>
            <a:r>
              <a:rPr lang="en-US" sz="4000" b="1" dirty="0" smtClean="0">
                <a:latin typeface="Comic Sans MS" pitchFamily="66" charset="0"/>
              </a:rPr>
              <a:t> jelly,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red</a:t>
            </a:r>
            <a:r>
              <a:rPr lang="en-US" sz="4000" b="1" dirty="0" smtClean="0">
                <a:latin typeface="Comic Sans MS" pitchFamily="66" charset="0"/>
              </a:rPr>
              <a:t> jam, black </a:t>
            </a:r>
            <a:r>
              <a:rPr lang="en-US" sz="4000" b="1" dirty="0" smtClean="0">
                <a:solidFill>
                  <a:srgbClr val="663300"/>
                </a:solidFill>
                <a:latin typeface="Comic Sans MS" pitchFamily="66" charset="0"/>
              </a:rPr>
              <a:t>bread.</a:t>
            </a:r>
            <a:r>
              <a:rPr lang="en-US" sz="4000" b="1" dirty="0" smtClean="0">
                <a:latin typeface="Comic Sans MS" pitchFamily="66" charset="0"/>
              </a:rPr>
              <a:t/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4000" b="1" dirty="0" smtClean="0">
                <a:solidFill>
                  <a:srgbClr val="FF3300"/>
                </a:solidFill>
                <a:latin typeface="Comic Sans MS" pitchFamily="66" charset="0"/>
              </a:rPr>
              <a:t>Spread </a:t>
            </a:r>
            <a:r>
              <a:rPr lang="en-US" sz="4000" b="1" dirty="0" smtClean="0">
                <a:latin typeface="Comic Sans MS" pitchFamily="66" charset="0"/>
              </a:rPr>
              <a:t>it </a:t>
            </a:r>
            <a:r>
              <a:rPr lang="en-US" sz="4000" b="1" dirty="0" smtClean="0">
                <a:solidFill>
                  <a:srgbClr val="002060"/>
                </a:solidFill>
                <a:latin typeface="Comic Sans MS" pitchFamily="66" charset="0"/>
              </a:rPr>
              <a:t>thick</a:t>
            </a:r>
            <a:r>
              <a:rPr lang="en-US" sz="4000" b="1" dirty="0" smtClean="0">
                <a:latin typeface="Comic Sans MS" pitchFamily="66" charset="0"/>
              </a:rPr>
              <a:t>, say it </a:t>
            </a:r>
            <a:r>
              <a:rPr lang="en-US" sz="4000" b="1" dirty="0" smtClean="0">
                <a:solidFill>
                  <a:srgbClr val="00B050"/>
                </a:solidFill>
                <a:latin typeface="Comic Sans MS" pitchFamily="66" charset="0"/>
              </a:rPr>
              <a:t>quick</a:t>
            </a:r>
            <a:r>
              <a:rPr lang="en-US" sz="4000" b="1" dirty="0" smtClean="0">
                <a:latin typeface="Comic Sans MS" pitchFamily="66" charset="0"/>
              </a:rPr>
              <a:t>!</a:t>
            </a:r>
          </a:p>
          <a:p>
            <a:r>
              <a:rPr lang="en-US" sz="4000" b="1" dirty="0" smtClean="0">
                <a:latin typeface="Comic Sans MS" pitchFamily="66" charset="0"/>
              </a:rPr>
              <a:t/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4000" b="1" dirty="0" smtClean="0">
                <a:solidFill>
                  <a:srgbClr val="FFC000"/>
                </a:solidFill>
                <a:latin typeface="Comic Sans MS" pitchFamily="66" charset="0"/>
              </a:rPr>
              <a:t>Yellow</a:t>
            </a:r>
            <a:r>
              <a:rPr lang="en-US" sz="4000" b="1" dirty="0" smtClean="0">
                <a:latin typeface="Comic Sans MS" pitchFamily="66" charset="0"/>
              </a:rPr>
              <a:t> butter, 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purple</a:t>
            </a:r>
            <a:r>
              <a:rPr lang="en-US" sz="4000" b="1" dirty="0" smtClean="0">
                <a:latin typeface="Comic Sans MS" pitchFamily="66" charset="0"/>
              </a:rPr>
              <a:t> jelly,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red</a:t>
            </a:r>
            <a:r>
              <a:rPr lang="en-US" sz="4000" b="1" dirty="0" smtClean="0">
                <a:latin typeface="Comic Sans MS" pitchFamily="66" charset="0"/>
              </a:rPr>
              <a:t> jam, black </a:t>
            </a:r>
            <a:r>
              <a:rPr lang="en-US" sz="4000" b="1" dirty="0" smtClean="0">
                <a:solidFill>
                  <a:srgbClr val="663300"/>
                </a:solidFill>
                <a:latin typeface="Comic Sans MS" pitchFamily="66" charset="0"/>
              </a:rPr>
              <a:t>bread.</a:t>
            </a:r>
            <a:r>
              <a:rPr lang="en-US" sz="4000" b="1" dirty="0" smtClean="0">
                <a:latin typeface="Comic Sans MS" pitchFamily="66" charset="0"/>
              </a:rPr>
              <a:t/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4000" b="1" dirty="0" smtClean="0">
                <a:solidFill>
                  <a:srgbClr val="FF3300"/>
                </a:solidFill>
                <a:latin typeface="Comic Sans MS" pitchFamily="66" charset="0"/>
              </a:rPr>
              <a:t>Spread </a:t>
            </a:r>
            <a:r>
              <a:rPr lang="en-US" sz="4000" b="1" dirty="0" smtClean="0">
                <a:latin typeface="Comic Sans MS" pitchFamily="66" charset="0"/>
              </a:rPr>
              <a:t>it </a:t>
            </a:r>
            <a:r>
              <a:rPr lang="en-US" sz="4000" b="1" dirty="0" smtClean="0">
                <a:solidFill>
                  <a:srgbClr val="002060"/>
                </a:solidFill>
                <a:latin typeface="Comic Sans MS" pitchFamily="66" charset="0"/>
              </a:rPr>
              <a:t>thicker</a:t>
            </a:r>
            <a:r>
              <a:rPr lang="en-US" sz="4000" b="1" dirty="0" smtClean="0">
                <a:latin typeface="Comic Sans MS" pitchFamily="66" charset="0"/>
              </a:rPr>
              <a:t>, say it </a:t>
            </a:r>
            <a:r>
              <a:rPr lang="en-US" sz="4000" b="1" dirty="0" smtClean="0">
                <a:solidFill>
                  <a:srgbClr val="00B050"/>
                </a:solidFill>
                <a:latin typeface="Comic Sans MS" pitchFamily="66" charset="0"/>
              </a:rPr>
              <a:t>quicker</a:t>
            </a:r>
            <a:r>
              <a:rPr lang="en-US" sz="4000" b="1" dirty="0" smtClean="0">
                <a:latin typeface="Comic Sans MS" pitchFamily="66" charset="0"/>
              </a:rPr>
              <a:t>!</a:t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4000" b="1" dirty="0" smtClean="0">
                <a:latin typeface="Comic Sans MS" pitchFamily="66" charset="0"/>
              </a:rPr>
              <a:t/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3600" b="1" dirty="0" smtClean="0"/>
              <a:t> </a:t>
            </a:r>
            <a:endParaRPr lang="ru-RU" sz="3600" b="1" dirty="0"/>
          </a:p>
        </p:txBody>
      </p:sp>
      <p:pic>
        <p:nvPicPr>
          <p:cNvPr id="4" name="Рисунок 3" descr="jam_raspberry.jpg"/>
          <p:cNvPicPr/>
          <p:nvPr/>
        </p:nvPicPr>
        <p:blipFill>
          <a:blip r:embed="rId2" cstate="print"/>
          <a:srcRect l="14336" r="17570"/>
          <a:stretch>
            <a:fillRect/>
          </a:stretch>
        </p:blipFill>
        <p:spPr>
          <a:xfrm>
            <a:off x="7572396" y="214290"/>
            <a:ext cx="1243012" cy="1285884"/>
          </a:xfrm>
          <a:prstGeom prst="rect">
            <a:avLst/>
          </a:prstGeom>
        </p:spPr>
      </p:pic>
      <p:pic>
        <p:nvPicPr>
          <p:cNvPr id="5" name="Рисунок 4" descr="hleb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28728" y="357166"/>
            <a:ext cx="131191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643306" y="0"/>
            <a:ext cx="1857388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FOOD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3" descr="hleb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857232"/>
            <a:ext cx="1785950" cy="1143008"/>
          </a:xfrm>
          <a:prstGeom prst="rect">
            <a:avLst/>
          </a:prstGeom>
        </p:spPr>
      </p:pic>
      <p:pic>
        <p:nvPicPr>
          <p:cNvPr id="6" name="Рисунок 5" descr="cheese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4942" y="1000108"/>
            <a:ext cx="1643074" cy="1143008"/>
          </a:xfrm>
          <a:prstGeom prst="rect">
            <a:avLst/>
          </a:prstGeom>
        </p:spPr>
      </p:pic>
      <p:pic>
        <p:nvPicPr>
          <p:cNvPr id="1026" name="Picture 2" descr="http://im4-tub-ru.yandex.net/i?id=341888861-0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1428760" cy="1071570"/>
          </a:xfrm>
          <a:prstGeom prst="rect">
            <a:avLst/>
          </a:prstGeom>
          <a:noFill/>
        </p:spPr>
      </p:pic>
      <p:pic>
        <p:nvPicPr>
          <p:cNvPr id="1028" name="Picture 4" descr="http://im1-tub-ru.yandex.net/i?id=78642138-41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428736"/>
            <a:ext cx="1333500" cy="1428750"/>
          </a:xfrm>
          <a:prstGeom prst="rect">
            <a:avLst/>
          </a:prstGeom>
          <a:noFill/>
        </p:spPr>
      </p:pic>
      <p:pic>
        <p:nvPicPr>
          <p:cNvPr id="1030" name="Picture 6" descr="http://allwomenstalk.com/wp-content/uploads/2010/04/10-foods-to-eat-to-lose-weight/high-fiber-cereals_foods-eat-lose-weigh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3857628"/>
            <a:ext cx="1619228" cy="1214421"/>
          </a:xfrm>
          <a:prstGeom prst="rect">
            <a:avLst/>
          </a:prstGeom>
          <a:noFill/>
        </p:spPr>
      </p:pic>
      <p:pic>
        <p:nvPicPr>
          <p:cNvPr id="1032" name="Picture 8" descr="http://forum.anticonceptionale.ro/uploads/18627_1089339-1152x864-cup-of-te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4429132"/>
            <a:ext cx="1619261" cy="1214446"/>
          </a:xfrm>
          <a:prstGeom prst="rect">
            <a:avLst/>
          </a:prstGeom>
          <a:noFill/>
        </p:spPr>
      </p:pic>
      <p:pic>
        <p:nvPicPr>
          <p:cNvPr id="1034" name="Picture 10" descr="http://im4-tub-ru.yandex.net/i?id=397676863-32-72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4071942"/>
            <a:ext cx="1547810" cy="116085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28662" y="235743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BREAD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88" y="292893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CARROT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29190" y="242886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CHEESE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072330" y="3071810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APPLE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14480" y="5929330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TEA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5572140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PORRIDGE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500826" y="5357826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SANDWICH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382" y="928670"/>
            <a:ext cx="79296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Сказать о том что предметов или веществ </a:t>
            </a:r>
            <a:r>
              <a:rPr lang="ru-RU" b="1" dirty="0" smtClean="0">
                <a:solidFill>
                  <a:srgbClr val="C00000"/>
                </a:solidFill>
              </a:rPr>
              <a:t>много </a:t>
            </a:r>
            <a:r>
              <a:rPr lang="ru-RU" b="1" dirty="0" smtClean="0">
                <a:solidFill>
                  <a:srgbClr val="002060"/>
                </a:solidFill>
              </a:rPr>
              <a:t>нам помогут слова: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571744"/>
            <a:ext cx="256038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many</a:t>
            </a:r>
          </a:p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much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929190" y="2786058"/>
            <a:ext cx="214314" cy="1714512"/>
          </a:xfrm>
          <a:prstGeom prst="rightBrace">
            <a:avLst/>
          </a:prstGeom>
          <a:ln w="920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928934"/>
            <a:ext cx="26869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 lot of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picsdesktop.net/drinks/640x480/PicsDesktop.net_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500306"/>
            <a:ext cx="2381267" cy="178595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85728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7200" dirty="0" smtClean="0"/>
              <a:t> </a:t>
            </a:r>
            <a:r>
              <a:rPr lang="en-US" sz="7200" b="1" dirty="0" smtClean="0">
                <a:latin typeface="Segoe UI Semibold" pitchFamily="34" charset="0"/>
              </a:rPr>
              <a:t>many       much</a:t>
            </a:r>
          </a:p>
          <a:p>
            <a:pPr>
              <a:buNone/>
            </a:pPr>
            <a:r>
              <a:rPr lang="en-US" sz="5400" b="1" dirty="0" smtClean="0">
                <a:latin typeface="Segoe UI Semibold" pitchFamily="34" charset="0"/>
              </a:rPr>
              <a:t>  </a:t>
            </a:r>
            <a:r>
              <a:rPr lang="en-US" sz="5400" b="1" dirty="0" smtClean="0">
                <a:solidFill>
                  <a:srgbClr val="0070C0"/>
                </a:solidFill>
                <a:latin typeface="Segoe UI Semibold" pitchFamily="34" charset="0"/>
              </a:rPr>
              <a:t>apple</a:t>
            </a:r>
            <a:r>
              <a:rPr lang="en-US" sz="5400" b="1" dirty="0" smtClean="0">
                <a:solidFill>
                  <a:srgbClr val="FF0000"/>
                </a:solidFill>
                <a:latin typeface="Segoe UI Semibold" pitchFamily="34" charset="0"/>
              </a:rPr>
              <a:t>s           </a:t>
            </a:r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  <a:latin typeface="Segoe UI Semibold" pitchFamily="34" charset="0"/>
              </a:rPr>
              <a:t>bread</a:t>
            </a:r>
          </a:p>
          <a:p>
            <a:pPr>
              <a:buNone/>
            </a:pPr>
            <a:endParaRPr lang="ru-RU" sz="5400" b="1" dirty="0">
              <a:solidFill>
                <a:schemeClr val="accent3">
                  <a:lumMod val="50000"/>
                </a:schemeClr>
              </a:solidFill>
              <a:latin typeface="Segoe UI Semibold" pitchFamily="34" charset="0"/>
            </a:endParaRPr>
          </a:p>
        </p:txBody>
      </p:sp>
      <p:pic>
        <p:nvPicPr>
          <p:cNvPr id="17410" name="Picture 2" descr="http://s010.radikal.ru/i314/1106/41/a756b2abbfb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214818"/>
            <a:ext cx="2357454" cy="2472669"/>
          </a:xfrm>
          <a:prstGeom prst="rect">
            <a:avLst/>
          </a:prstGeom>
          <a:noFill/>
        </p:spPr>
      </p:pic>
      <p:pic>
        <p:nvPicPr>
          <p:cNvPr id="17412" name="Picture 4" descr="http://portalik.flyfm.net/uploads/posts/2011-07/1310987776_1310926459_62883382_1282157400_022d66f536d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6419" y="2571744"/>
            <a:ext cx="1952640" cy="1464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64291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The Rule:</a:t>
            </a:r>
            <a:br>
              <a:rPr lang="en-US" sz="4800" b="1" dirty="0" smtClean="0">
                <a:solidFill>
                  <a:srgbClr val="002060"/>
                </a:solidFill>
              </a:rPr>
            </a:b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214422"/>
            <a:ext cx="749808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latin typeface="Corbel" pitchFamily="34" charset="0"/>
              </a:rPr>
              <a:t>1. </a:t>
            </a:r>
            <a:r>
              <a:rPr lang="en-US" b="1" dirty="0" smtClean="0">
                <a:solidFill>
                  <a:srgbClr val="FF0000"/>
                </a:solidFill>
              </a:rPr>
              <a:t>Many, much, a lot of </a:t>
            </a:r>
            <a:r>
              <a:rPr lang="ru-RU" dirty="0" smtClean="0"/>
              <a:t>обозначают </a:t>
            </a:r>
            <a:r>
              <a:rPr lang="ru-RU" b="1" dirty="0" smtClean="0">
                <a:solidFill>
                  <a:srgbClr val="FF0000"/>
                </a:solidFill>
              </a:rPr>
              <a:t>много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Many </a:t>
            </a:r>
            <a:r>
              <a:rPr lang="ru-RU" b="1" dirty="0" smtClean="0"/>
              <a:t>используется с названиями живых существ или предметов, которые можно </a:t>
            </a:r>
            <a:r>
              <a:rPr lang="ru-RU" b="1" dirty="0" smtClean="0"/>
              <a:t>посчитать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many</a:t>
            </a:r>
            <a:r>
              <a:rPr lang="en-US" b="1" dirty="0" smtClean="0"/>
              <a:t> </a:t>
            </a:r>
            <a:r>
              <a:rPr lang="en-US" b="1" dirty="0" smtClean="0"/>
              <a:t>sweet</a:t>
            </a:r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en-US" b="1" dirty="0" smtClean="0"/>
              <a:t>)</a:t>
            </a:r>
            <a:endParaRPr lang="ru-RU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Much</a:t>
            </a:r>
            <a:r>
              <a:rPr lang="en-US" b="1" dirty="0" smtClean="0"/>
              <a:t> </a:t>
            </a:r>
            <a:r>
              <a:rPr lang="ru-RU" b="1" dirty="0" smtClean="0"/>
              <a:t>используется с названиями предметов и веществ, которые нельзя </a:t>
            </a:r>
            <a:r>
              <a:rPr lang="ru-RU" b="1" dirty="0" smtClean="0"/>
              <a:t>посчитать</a:t>
            </a:r>
            <a:r>
              <a:rPr lang="ru-RU" b="1" dirty="0"/>
              <a:t>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much</a:t>
            </a:r>
            <a:r>
              <a:rPr lang="en-US" b="1" dirty="0" smtClean="0"/>
              <a:t> </a:t>
            </a:r>
            <a:r>
              <a:rPr lang="en-US" b="1" dirty="0" smtClean="0"/>
              <a:t>meat)</a:t>
            </a:r>
          </a:p>
          <a:p>
            <a:r>
              <a:rPr lang="en-US" b="1" dirty="0" smtClean="0"/>
              <a:t>2. </a:t>
            </a:r>
            <a:r>
              <a:rPr lang="ru-RU" b="1" dirty="0" smtClean="0"/>
              <a:t>В утвердительных предложениях вместо </a:t>
            </a:r>
            <a:r>
              <a:rPr lang="en-US" b="1" dirty="0" smtClean="0"/>
              <a:t>much/many </a:t>
            </a:r>
            <a:r>
              <a:rPr lang="ru-RU" b="1" dirty="0" smtClean="0"/>
              <a:t>используется </a:t>
            </a:r>
            <a:r>
              <a:rPr lang="en-US" b="1" dirty="0" smtClean="0">
                <a:solidFill>
                  <a:srgbClr val="FF0000"/>
                </a:solidFill>
              </a:rPr>
              <a:t>a lot </a:t>
            </a:r>
            <a:r>
              <a:rPr lang="en-US" b="1" dirty="0" smtClean="0">
                <a:solidFill>
                  <a:srgbClr val="FF0000"/>
                </a:solidFill>
              </a:rPr>
              <a:t>of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a </a:t>
            </a:r>
            <a:r>
              <a:rPr lang="en-US" b="1" dirty="0" smtClean="0">
                <a:solidFill>
                  <a:srgbClr val="FF0000"/>
                </a:solidFill>
              </a:rPr>
              <a:t>lot of </a:t>
            </a:r>
            <a:r>
              <a:rPr lang="en-US" b="1" dirty="0" smtClean="0"/>
              <a:t>books)</a:t>
            </a: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8279928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002060"/>
                </a:solidFill>
              </a:rPr>
              <a:t>   many         much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apples                  bread</a:t>
            </a:r>
          </a:p>
          <a:p>
            <a:r>
              <a:rPr lang="en-US" sz="4400" b="1" dirty="0" smtClean="0">
                <a:solidFill>
                  <a:srgbClr val="0070C0"/>
                </a:solidFill>
              </a:rPr>
              <a:t>oranges                juice</a:t>
            </a:r>
          </a:p>
          <a:p>
            <a:r>
              <a:rPr lang="en-US" sz="4400" b="1" dirty="0" smtClean="0">
                <a:solidFill>
                  <a:srgbClr val="0070C0"/>
                </a:solidFill>
              </a:rPr>
              <a:t>sandwiches           ham</a:t>
            </a:r>
          </a:p>
          <a:p>
            <a:r>
              <a:rPr lang="en-US" sz="4400" b="1" dirty="0" smtClean="0">
                <a:solidFill>
                  <a:srgbClr val="0070C0"/>
                </a:solidFill>
              </a:rPr>
              <a:t>nuts                    cheese</a:t>
            </a:r>
          </a:p>
          <a:p>
            <a:r>
              <a:rPr lang="en-US" sz="4400" b="1" dirty="0" smtClean="0">
                <a:solidFill>
                  <a:srgbClr val="0070C0"/>
                </a:solidFill>
              </a:rPr>
              <a:t>tomatoes               tea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Picture 2" descr="http://s010.radikal.ru/i314/1106/41/a756b2abbfb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572008"/>
            <a:ext cx="1880689" cy="1972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kazki-grimm.ru/wp-content/uploads/2009/12/velika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5" y="2071678"/>
            <a:ext cx="3571900" cy="435771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214678" y="571480"/>
            <a:ext cx="5572164" cy="2214578"/>
          </a:xfrm>
          <a:prstGeom prst="cloud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I’m hungry. I can eat a lot of apples. I can eat ...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30" name="Picture 6" descr="http://www.villagioclub.ru/_cacheroot/_cache_22/11285_1_______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3642697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251</TotalTime>
  <Words>209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Comic Sans MS</vt:lpstr>
      <vt:lpstr>Cooper Black</vt:lpstr>
      <vt:lpstr>Corbel</vt:lpstr>
      <vt:lpstr>Gill Sans MT</vt:lpstr>
      <vt:lpstr>Segoe UI Semibold</vt:lpstr>
      <vt:lpstr>Verdana</vt:lpstr>
      <vt:lpstr>Wingdings 2</vt:lpstr>
      <vt:lpstr>Солнцестояние</vt:lpstr>
      <vt:lpstr>Hello, boys and girls!</vt:lpstr>
      <vt:lpstr>Phonetic exercises:</vt:lpstr>
      <vt:lpstr>               Let’s read!</vt:lpstr>
      <vt:lpstr>FOOD</vt:lpstr>
      <vt:lpstr>Сказать о том что предметов или веществ много нам помогут слова:</vt:lpstr>
      <vt:lpstr>Презентация PowerPoint</vt:lpstr>
      <vt:lpstr>The Rule: </vt:lpstr>
      <vt:lpstr>   many         much</vt:lpstr>
      <vt:lpstr>Презентация PowerPoint</vt:lpstr>
      <vt:lpstr>Презентация PowerPoint</vt:lpstr>
      <vt:lpstr>H/t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Hello, boys and girls!</dc:title>
  <dc:creator>Anatoliy</dc:creator>
  <cp:lastModifiedBy>Пользователь Windows</cp:lastModifiedBy>
  <cp:revision>28</cp:revision>
  <dcterms:created xsi:type="dcterms:W3CDTF">2013-11-24T10:15:52Z</dcterms:created>
  <dcterms:modified xsi:type="dcterms:W3CDTF">2019-04-17T13:44:32Z</dcterms:modified>
</cp:coreProperties>
</file>