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5C6"/>
    <a:srgbClr val="CC975C"/>
    <a:srgbClr val="DCB890"/>
    <a:srgbClr val="EAD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96F08-523A-4A38-BE55-185EFBE3F0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297CE3-9F0D-49D1-B5F9-05594414E4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E208A6-9D37-4463-99D3-62DA68CE3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294376-F79D-4009-8A3C-6270DF617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71DF75-D996-41AE-9ADB-CC390A569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60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F488B4-3021-45F2-BD44-3E6420F19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F211707-986C-4D6B-A937-6FAA5E5C6C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4FC89E-189F-4C8E-9062-3DE25DA8F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D9C7E2-94C8-45B6-9A84-49B66BF8A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68541E-8B8A-45C6-8EA2-59C1C035B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075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D855FDB-37CD-4DBF-91BF-8CA47F1169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008D6C-EF7F-44D5-8584-DDB92D3145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392E1B-9E4C-433C-85C0-453BCF5E1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E48477-A067-443D-B874-01168ABD5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EDF125-CA73-4742-AE7A-7432DCD5D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13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2DF6D4-CB4C-4EE7-8EC0-FE2A5A975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6A5620-23E1-4B14-BD3B-3C6D70C198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B0780D-E570-44A6-AF58-3EBA503A6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91B0F0-3899-4A08-84DE-F0759BB2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26251C-4CC1-44B2-8C59-685993576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678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D7A006-8CE1-45E7-8D88-6B541ABA8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C14DF89-F4F1-43E0-A691-C97BF27FA4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C340C3-48AA-4B7D-9D23-91BDC09C1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E5A641-E454-4BE8-ADEE-260F501CD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8C1BDB-9B80-420C-B9AA-99A836CA0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475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8D4243-59A7-4437-B0F5-D0F05E742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BFD706-B43E-40B6-84E9-5197B5948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6A7287-5B3F-4A5D-B91F-C01F17E6C2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D58BCC-5E0B-4B53-A0FB-D10ACE0AC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FAC790-A0BC-4F99-BA65-5C1FE772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B2B2D6-A96F-44A5-AD58-0E7835A04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94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DCDFA0-4A5D-49FE-86D4-80D518D35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7432AB-2E1C-4389-B925-DAD499A74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5D3460-0757-4757-B7F2-03CCA504E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AF5F8BA-A8A8-46DB-A8D1-0D60C47B40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74D6181-649C-43F0-8043-7BD68C5880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02D8968-BBF9-42B0-AE2D-2BC8A38EB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C957158-693B-45FA-9E16-9E4E24164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1DBBC2-2875-4353-9B5B-F7A9B25B7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513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D15DE6-2793-4A52-9F93-A6D4B8956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A970F0A-36CD-409C-ABC3-95D73EF00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4C66BEA-A6F9-4534-894F-2034C8497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49ABF62-6F11-445A-80CD-A2F9CE2A8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27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CC96A29-93BE-4DF3-8F48-F7DD9B386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21931B1-D421-45C5-8C31-B56E84465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E9D0FF-F53D-4607-9415-7AC084A27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916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592ED-E36D-45E7-8B5C-7E79FF99D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93AD2D-6D8F-419D-9BAD-66A726DC1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E8043A-2AAD-4898-BC1C-99D5602DB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8E59A0D-20A2-47AE-B34C-1E0E9D13B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95B8A3-837D-4FA4-BB08-6E8150C8C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77E132-F08F-4BB9-9C46-7800B3F82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382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714F3-4A6E-47A6-B2ED-72548E0FD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5E7177C-F476-4A39-BDDF-2F6DBB08B3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7FB8B9-1F16-4661-8D7E-E9B4167678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168FE2-65F4-42A9-BAD7-9A97AFB7D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AEECD4-E000-412C-B712-7054FE37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972BF42-DDCD-4899-9A18-A42FF9B80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50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781162-BB60-42A8-8103-F243923B8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D12E70-313A-42CB-AAA2-B68703E6F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4EED21-E118-464D-9616-BECFC83B86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A6D03-80D2-46E7-B93E-394BE6197853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AFDB87-D3C1-4AC9-A644-82C47B49A8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7B101E-D42D-4525-BDED-9051C822CE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225DD-ADA9-4CF0-82ED-6D43C85F5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0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svg"/><Relationship Id="rId7" Type="http://schemas.openxmlformats.org/officeDocument/2006/relationships/image" Target="../media/image1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358454-47D4-45CC-ADD8-216DB1616A18}"/>
              </a:ext>
            </a:extLst>
          </p:cNvPr>
          <p:cNvSpPr/>
          <p:nvPr/>
        </p:nvSpPr>
        <p:spPr>
          <a:xfrm>
            <a:off x="0" y="0"/>
            <a:ext cx="4399722" cy="6858000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061B07-8C69-4F49-89E1-9750547FE3CB}"/>
              </a:ext>
            </a:extLst>
          </p:cNvPr>
          <p:cNvSpPr txBox="1"/>
          <p:nvPr/>
        </p:nvSpPr>
        <p:spPr>
          <a:xfrm>
            <a:off x="6437243" y="1961322"/>
            <a:ext cx="575475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11 сентября - </a:t>
            </a:r>
            <a:r>
              <a:rPr lang="ru-RU" sz="5400" dirty="0">
                <a:solidFill>
                  <a:srgbClr val="DCB8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Всероссийский день трезвости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B05078-7895-410F-A8BC-A730238C8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522" y="848139"/>
            <a:ext cx="5161722" cy="516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4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2A29DD8-C0DD-42CB-8D7D-1A6FA3393F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691F46-C26C-4604-B84D-A1C6328731E9}"/>
              </a:ext>
            </a:extLst>
          </p:cNvPr>
          <p:cNvSpPr/>
          <p:nvPr/>
        </p:nvSpPr>
        <p:spPr>
          <a:xfrm>
            <a:off x="662609" y="516834"/>
            <a:ext cx="5327374" cy="596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onstantia" panose="02030602050306030303" pitchFamily="18" charset="0"/>
              </a:rPr>
              <a:t>Почему ты начал(а) выпивать?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8A6D88-1510-431F-82D2-6E533F4952E0}"/>
              </a:ext>
            </a:extLst>
          </p:cNvPr>
          <p:cNvSpPr/>
          <p:nvPr/>
        </p:nvSpPr>
        <p:spPr>
          <a:xfrm>
            <a:off x="0" y="516833"/>
            <a:ext cx="490330" cy="596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Constantia" panose="02030602050306030303" pitchFamily="18" charset="0"/>
              </a:rPr>
              <a:t>?</a:t>
            </a:r>
          </a:p>
        </p:txBody>
      </p:sp>
      <p:pic>
        <p:nvPicPr>
          <p:cNvPr id="12" name="Рисунок 11" descr="Вино">
            <a:extLst>
              <a:ext uri="{FF2B5EF4-FFF2-40B4-BE49-F238E27FC236}">
                <a16:creationId xmlns:a16="http://schemas.microsoft.com/office/drawing/2014/main" id="{DCA6A8B6-881B-452D-A862-DAA6C7AD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62884" y="1943074"/>
            <a:ext cx="914400" cy="914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45A80E2-25D9-48BB-87D3-FF78DEE7B84D}"/>
              </a:ext>
            </a:extLst>
          </p:cNvPr>
          <p:cNvSpPr txBox="1"/>
          <p:nvPr/>
        </p:nvSpPr>
        <p:spPr>
          <a:xfrm>
            <a:off x="6870162" y="1943074"/>
            <a:ext cx="5321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Мне скучно, а когда я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выпиваю, настроение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поднимается</a:t>
            </a:r>
          </a:p>
        </p:txBody>
      </p:sp>
      <p:pic>
        <p:nvPicPr>
          <p:cNvPr id="16" name="Рисунок 15" descr="Мартини">
            <a:extLst>
              <a:ext uri="{FF2B5EF4-FFF2-40B4-BE49-F238E27FC236}">
                <a16:creationId xmlns:a16="http://schemas.microsoft.com/office/drawing/2014/main" id="{FE1DFD44-0536-4A39-AD11-3F74F3F5E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62884" y="4790312"/>
            <a:ext cx="914400" cy="9144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D3C884C-3130-41B3-996E-7C21640E1336}"/>
              </a:ext>
            </a:extLst>
          </p:cNvPr>
          <p:cNvSpPr txBox="1"/>
          <p:nvPr/>
        </p:nvSpPr>
        <p:spPr>
          <a:xfrm>
            <a:off x="6985162" y="4766428"/>
            <a:ext cx="4832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Употреблять алкоголь – это круто.</a:t>
            </a:r>
          </a:p>
        </p:txBody>
      </p:sp>
    </p:spTree>
    <p:extLst>
      <p:ext uri="{BB962C8B-B14F-4D97-AF65-F5344CB8AC3E}">
        <p14:creationId xmlns:p14="http://schemas.microsoft.com/office/powerpoint/2010/main" val="761752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691F46-C26C-4604-B84D-A1C6328731E9}"/>
              </a:ext>
            </a:extLst>
          </p:cNvPr>
          <p:cNvSpPr/>
          <p:nvPr/>
        </p:nvSpPr>
        <p:spPr>
          <a:xfrm>
            <a:off x="662609" y="516834"/>
            <a:ext cx="5327374" cy="596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onstantia" panose="02030602050306030303" pitchFamily="18" charset="0"/>
              </a:rPr>
              <a:t>Почему ты начал(а) выпивать?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8A6D88-1510-431F-82D2-6E533F4952E0}"/>
              </a:ext>
            </a:extLst>
          </p:cNvPr>
          <p:cNvSpPr/>
          <p:nvPr/>
        </p:nvSpPr>
        <p:spPr>
          <a:xfrm>
            <a:off x="0" y="516833"/>
            <a:ext cx="490330" cy="596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Constantia" panose="02030602050306030303" pitchFamily="18" charset="0"/>
              </a:rPr>
              <a:t>?</a:t>
            </a:r>
          </a:p>
        </p:txBody>
      </p:sp>
      <p:pic>
        <p:nvPicPr>
          <p:cNvPr id="12" name="Рисунок 11" descr="Вино">
            <a:extLst>
              <a:ext uri="{FF2B5EF4-FFF2-40B4-BE49-F238E27FC236}">
                <a16:creationId xmlns:a16="http://schemas.microsoft.com/office/drawing/2014/main" id="{DCA6A8B6-881B-452D-A862-DAA6C7AD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62884" y="1943074"/>
            <a:ext cx="914400" cy="914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45A80E2-25D9-48BB-87D3-FF78DEE7B84D}"/>
              </a:ext>
            </a:extLst>
          </p:cNvPr>
          <p:cNvSpPr txBox="1"/>
          <p:nvPr/>
        </p:nvSpPr>
        <p:spPr>
          <a:xfrm>
            <a:off x="6870162" y="1943074"/>
            <a:ext cx="5321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Мне скучно, а когда я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выпиваю, настроение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поднимается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3C884C-3130-41B3-996E-7C21640E1336}"/>
              </a:ext>
            </a:extLst>
          </p:cNvPr>
          <p:cNvSpPr txBox="1"/>
          <p:nvPr/>
        </p:nvSpPr>
        <p:spPr>
          <a:xfrm>
            <a:off x="6985162" y="4766428"/>
            <a:ext cx="4832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Употреблять алкоголь – это круто.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90637F-4B4B-4B95-A6B7-4AF4DD39BBE3}"/>
              </a:ext>
            </a:extLst>
          </p:cNvPr>
          <p:cNvSpPr txBox="1"/>
          <p:nvPr/>
        </p:nvSpPr>
        <p:spPr>
          <a:xfrm>
            <a:off x="291237" y="1819972"/>
            <a:ext cx="60701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onstantia" panose="02030602050306030303" pitchFamily="18" charset="0"/>
              </a:rPr>
              <a:t>Алкоголь доставляет не веселье, а кайф-эффект, который может привести к: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07BE16A-B3CF-4FA5-AA9C-D76F802E3C14}"/>
              </a:ext>
            </a:extLst>
          </p:cNvPr>
          <p:cNvSpPr/>
          <p:nvPr/>
        </p:nvSpPr>
        <p:spPr>
          <a:xfrm>
            <a:off x="384313" y="3225651"/>
            <a:ext cx="4822524" cy="427383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неадекватным поступкам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BD8A385-951F-413A-945F-08FDA0F81921}"/>
              </a:ext>
            </a:extLst>
          </p:cNvPr>
          <p:cNvSpPr/>
          <p:nvPr/>
        </p:nvSpPr>
        <p:spPr>
          <a:xfrm>
            <a:off x="384312" y="3804082"/>
            <a:ext cx="4822525" cy="427383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совершению преступлений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2C7BC83-8A3D-4F66-AA75-E5BD6EB77DD6}"/>
              </a:ext>
            </a:extLst>
          </p:cNvPr>
          <p:cNvSpPr/>
          <p:nvPr/>
        </p:nvSpPr>
        <p:spPr>
          <a:xfrm>
            <a:off x="384313" y="4387488"/>
            <a:ext cx="4822526" cy="427383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неконтролируемому поведению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091CF4-2068-4E97-93F4-A4F57013896D}"/>
              </a:ext>
            </a:extLst>
          </p:cNvPr>
          <p:cNvSpPr txBox="1"/>
          <p:nvPr/>
        </p:nvSpPr>
        <p:spPr>
          <a:xfrm>
            <a:off x="7244563" y="1819972"/>
            <a:ext cx="4313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onstantia" panose="02030602050306030303" pitchFamily="18" charset="0"/>
              </a:rPr>
              <a:t>Хотите веселья? Сходите: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AE1333A-A2B5-4A3F-905D-FEE38C9AB77A}"/>
              </a:ext>
            </a:extLst>
          </p:cNvPr>
          <p:cNvSpPr/>
          <p:nvPr/>
        </p:nvSpPr>
        <p:spPr>
          <a:xfrm>
            <a:off x="7361582" y="2349746"/>
            <a:ext cx="3114261" cy="49854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в аквапарк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C25A755-F8F6-4B18-B156-72D017F8BC57}"/>
              </a:ext>
            </a:extLst>
          </p:cNvPr>
          <p:cNvSpPr/>
          <p:nvPr/>
        </p:nvSpPr>
        <p:spPr>
          <a:xfrm>
            <a:off x="7361582" y="2940798"/>
            <a:ext cx="3114261" cy="49854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в кинотеатр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F1DCB0B-C12A-4CA0-93CC-9C6ED440A7F7}"/>
              </a:ext>
            </a:extLst>
          </p:cNvPr>
          <p:cNvSpPr/>
          <p:nvPr/>
        </p:nvSpPr>
        <p:spPr>
          <a:xfrm>
            <a:off x="7361581" y="3548704"/>
            <a:ext cx="3114261" cy="49854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погулять с друзьями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62CD910-15EB-4033-9C68-1A9C30EEF6E8}"/>
              </a:ext>
            </a:extLst>
          </p:cNvPr>
          <p:cNvSpPr/>
          <p:nvPr/>
        </p:nvSpPr>
        <p:spPr>
          <a:xfrm>
            <a:off x="7361580" y="4156611"/>
            <a:ext cx="3114261" cy="49854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погулять с питомцем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F4B515F-732E-4AF5-9717-A85F2DB8662A}"/>
              </a:ext>
            </a:extLst>
          </p:cNvPr>
          <p:cNvSpPr/>
          <p:nvPr/>
        </p:nvSpPr>
        <p:spPr>
          <a:xfrm>
            <a:off x="7361580" y="4764517"/>
            <a:ext cx="3114261" cy="49854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на выставку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84551A3-9393-4497-9296-8A9FD3975D86}"/>
              </a:ext>
            </a:extLst>
          </p:cNvPr>
          <p:cNvSpPr/>
          <p:nvPr/>
        </p:nvSpPr>
        <p:spPr>
          <a:xfrm>
            <a:off x="7361580" y="5372169"/>
            <a:ext cx="3114261" cy="49854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в музей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93F989A-559B-42B6-A8BC-E9C0F65E12DE}"/>
              </a:ext>
            </a:extLst>
          </p:cNvPr>
          <p:cNvSpPr/>
          <p:nvPr/>
        </p:nvSpPr>
        <p:spPr>
          <a:xfrm>
            <a:off x="7361580" y="5986449"/>
            <a:ext cx="3114261" cy="49854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на аттракционы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57E23F10-DAAE-415E-9B86-D7677471510C}"/>
              </a:ext>
            </a:extLst>
          </p:cNvPr>
          <p:cNvCxnSpPr>
            <a:cxnSpLocks/>
          </p:cNvCxnSpPr>
          <p:nvPr/>
        </p:nvCxnSpPr>
        <p:spPr>
          <a:xfrm>
            <a:off x="6276026" y="1799288"/>
            <a:ext cx="739254" cy="11088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2322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2A29DD8-C0DD-42CB-8D7D-1A6FA3393F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691F46-C26C-4604-B84D-A1C6328731E9}"/>
              </a:ext>
            </a:extLst>
          </p:cNvPr>
          <p:cNvSpPr/>
          <p:nvPr/>
        </p:nvSpPr>
        <p:spPr>
          <a:xfrm>
            <a:off x="662609" y="516834"/>
            <a:ext cx="5327374" cy="596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onstantia" panose="02030602050306030303" pitchFamily="18" charset="0"/>
              </a:rPr>
              <a:t>Почему ты начал(а) выпивать?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8A6D88-1510-431F-82D2-6E533F4952E0}"/>
              </a:ext>
            </a:extLst>
          </p:cNvPr>
          <p:cNvSpPr/>
          <p:nvPr/>
        </p:nvSpPr>
        <p:spPr>
          <a:xfrm>
            <a:off x="0" y="516833"/>
            <a:ext cx="490330" cy="596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Constantia" panose="02030602050306030303" pitchFamily="18" charset="0"/>
              </a:rPr>
              <a:t>?</a:t>
            </a:r>
          </a:p>
        </p:txBody>
      </p:sp>
      <p:pic>
        <p:nvPicPr>
          <p:cNvPr id="16" name="Рисунок 15" descr="Мартини">
            <a:extLst>
              <a:ext uri="{FF2B5EF4-FFF2-40B4-BE49-F238E27FC236}">
                <a16:creationId xmlns:a16="http://schemas.microsoft.com/office/drawing/2014/main" id="{FE1DFD44-0536-4A39-AD11-3F74F3F5E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62884" y="4790312"/>
            <a:ext cx="914400" cy="9144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D3C884C-3130-41B3-996E-7C21640E1336}"/>
              </a:ext>
            </a:extLst>
          </p:cNvPr>
          <p:cNvSpPr txBox="1"/>
          <p:nvPr/>
        </p:nvSpPr>
        <p:spPr>
          <a:xfrm>
            <a:off x="6985162" y="4766428"/>
            <a:ext cx="4832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Употреблять алкоголь – это круто.</a:t>
            </a:r>
          </a:p>
        </p:txBody>
      </p:sp>
    </p:spTree>
    <p:extLst>
      <p:ext uri="{BB962C8B-B14F-4D97-AF65-F5344CB8AC3E}">
        <p14:creationId xmlns:p14="http://schemas.microsoft.com/office/powerpoint/2010/main" val="166880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691F46-C26C-4604-B84D-A1C6328731E9}"/>
              </a:ext>
            </a:extLst>
          </p:cNvPr>
          <p:cNvSpPr/>
          <p:nvPr/>
        </p:nvSpPr>
        <p:spPr>
          <a:xfrm>
            <a:off x="662609" y="516834"/>
            <a:ext cx="5327374" cy="596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onstantia" panose="02030602050306030303" pitchFamily="18" charset="0"/>
              </a:rPr>
              <a:t>Почему ты начал(а) выпивать?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8A6D88-1510-431F-82D2-6E533F4952E0}"/>
              </a:ext>
            </a:extLst>
          </p:cNvPr>
          <p:cNvSpPr/>
          <p:nvPr/>
        </p:nvSpPr>
        <p:spPr>
          <a:xfrm>
            <a:off x="0" y="516833"/>
            <a:ext cx="490330" cy="596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Constantia" panose="02030602050306030303" pitchFamily="18" charset="0"/>
              </a:rPr>
              <a:t>?</a:t>
            </a:r>
          </a:p>
        </p:txBody>
      </p:sp>
      <p:pic>
        <p:nvPicPr>
          <p:cNvPr id="16" name="Рисунок 15" descr="Мартини">
            <a:extLst>
              <a:ext uri="{FF2B5EF4-FFF2-40B4-BE49-F238E27FC236}">
                <a16:creationId xmlns:a16="http://schemas.microsoft.com/office/drawing/2014/main" id="{FE1DFD44-0536-4A39-AD11-3F74F3F5E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62884" y="4790312"/>
            <a:ext cx="914400" cy="914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3753C3-E417-40F4-92BC-BA6779256594}"/>
              </a:ext>
            </a:extLst>
          </p:cNvPr>
          <p:cNvSpPr txBox="1"/>
          <p:nvPr/>
        </p:nvSpPr>
        <p:spPr>
          <a:xfrm>
            <a:off x="850864" y="2200748"/>
            <a:ext cx="72153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Constantia" panose="02030602050306030303" pitchFamily="18" charset="0"/>
              </a:rPr>
              <a:t>Употреблять алкоголь – это </a:t>
            </a:r>
            <a:r>
              <a:rPr lang="ru-RU" sz="3200" b="1" dirty="0">
                <a:latin typeface="Constantia" panose="02030602050306030303" pitchFamily="18" charset="0"/>
              </a:rPr>
              <a:t>не круто.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2C5F893-3A79-498F-AE06-FFDFB07468E2}"/>
              </a:ext>
            </a:extLst>
          </p:cNvPr>
          <p:cNvCxnSpPr>
            <a:cxnSpLocks/>
          </p:cNvCxnSpPr>
          <p:nvPr/>
        </p:nvCxnSpPr>
        <p:spPr>
          <a:xfrm>
            <a:off x="6250457" y="4595831"/>
            <a:ext cx="739254" cy="11088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0CFEBABA-3FDF-44AD-84D7-C7C73C28C738}"/>
              </a:ext>
            </a:extLst>
          </p:cNvPr>
          <p:cNvSpPr txBox="1"/>
          <p:nvPr/>
        </p:nvSpPr>
        <p:spPr>
          <a:xfrm>
            <a:off x="850864" y="2882764"/>
            <a:ext cx="99779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Constantia" panose="02030602050306030303" pitchFamily="18" charset="0"/>
              </a:rPr>
              <a:t>В настоящее время в моде </a:t>
            </a:r>
            <a:r>
              <a:rPr lang="ru-RU" sz="3200" b="1" dirty="0">
                <a:latin typeface="Constantia" panose="02030602050306030303" pitchFamily="18" charset="0"/>
              </a:rPr>
              <a:t>здоровый образ жизни, </a:t>
            </a:r>
          </a:p>
          <a:p>
            <a:r>
              <a:rPr lang="ru-RU" sz="3200" b="1" dirty="0">
                <a:latin typeface="Constantia" panose="02030602050306030303" pitchFamily="18" charset="0"/>
              </a:rPr>
              <a:t>спорт, самореализация.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E3AD16-E337-4AE5-8370-884DBA240620}"/>
              </a:ext>
            </a:extLst>
          </p:cNvPr>
          <p:cNvSpPr txBox="1"/>
          <p:nvPr/>
        </p:nvSpPr>
        <p:spPr>
          <a:xfrm>
            <a:off x="850864" y="4119219"/>
            <a:ext cx="50906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Constantia" panose="02030602050306030303" pitchFamily="18" charset="0"/>
              </a:rPr>
              <a:t>«Круче» смотрится человек с книжкой в руках, чем в бутылкой пива</a:t>
            </a:r>
          </a:p>
        </p:txBody>
      </p:sp>
    </p:spTree>
    <p:extLst>
      <p:ext uri="{BB962C8B-B14F-4D97-AF65-F5344CB8AC3E}">
        <p14:creationId xmlns:p14="http://schemas.microsoft.com/office/powerpoint/2010/main" val="2526429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C3EE15-0252-4CD6-A188-A5452DCCE9EE}"/>
              </a:ext>
            </a:extLst>
          </p:cNvPr>
          <p:cNvSpPr txBox="1"/>
          <p:nvPr/>
        </p:nvSpPr>
        <p:spPr>
          <a:xfrm>
            <a:off x="0" y="516835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Constantia" panose="02030602050306030303" pitchFamily="18" charset="0"/>
              </a:rPr>
              <a:t>Алкоголь</a:t>
            </a:r>
            <a:r>
              <a:rPr lang="ru-RU" sz="4000" dirty="0">
                <a:latin typeface="Constantia" panose="02030602050306030303" pitchFamily="18" charset="0"/>
              </a:rPr>
              <a:t> – это … </a:t>
            </a:r>
          </a:p>
          <a:p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1CB4919-1F7F-414C-8874-518EEB7104A8}"/>
              </a:ext>
            </a:extLst>
          </p:cNvPr>
          <p:cNvSpPr/>
          <p:nvPr/>
        </p:nvSpPr>
        <p:spPr>
          <a:xfrm>
            <a:off x="2630556" y="1183668"/>
            <a:ext cx="6930887" cy="63610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Constantia" panose="02030602050306030303" pitchFamily="18" charset="0"/>
              </a:rPr>
              <a:t>очень вредно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D65D55F-6216-466A-8EF7-7ED10802C393}"/>
              </a:ext>
            </a:extLst>
          </p:cNvPr>
          <p:cNvSpPr/>
          <p:nvPr/>
        </p:nvSpPr>
        <p:spPr>
          <a:xfrm>
            <a:off x="2630554" y="1896594"/>
            <a:ext cx="6930887" cy="63610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Constantia" panose="02030602050306030303" pitchFamily="18" charset="0"/>
              </a:rPr>
              <a:t>не круто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3693E66-1BFD-4F3E-BB80-D4E5D23621CF}"/>
              </a:ext>
            </a:extLst>
          </p:cNvPr>
          <p:cNvSpPr/>
          <p:nvPr/>
        </p:nvSpPr>
        <p:spPr>
          <a:xfrm>
            <a:off x="2630555" y="2609520"/>
            <a:ext cx="6930887" cy="63610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Constantia" panose="02030602050306030303" pitchFamily="18" charset="0"/>
              </a:rPr>
              <a:t>не способ с кем-то подружиться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B016823-A7E3-49A8-A198-E7D351D9E289}"/>
              </a:ext>
            </a:extLst>
          </p:cNvPr>
          <p:cNvSpPr/>
          <p:nvPr/>
        </p:nvSpPr>
        <p:spPr>
          <a:xfrm>
            <a:off x="2630553" y="3322446"/>
            <a:ext cx="6930887" cy="63610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Constantia" panose="02030602050306030303" pitchFamily="18" charset="0"/>
              </a:rPr>
              <a:t>не способ выделиться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A496CCD-2E0A-4B25-937A-AE76F659F41F}"/>
              </a:ext>
            </a:extLst>
          </p:cNvPr>
          <p:cNvSpPr/>
          <p:nvPr/>
        </p:nvSpPr>
        <p:spPr>
          <a:xfrm>
            <a:off x="2630552" y="4035372"/>
            <a:ext cx="6930887" cy="63610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Constantia" panose="02030602050306030303" pitchFamily="18" charset="0"/>
              </a:rPr>
              <a:t>не весело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CCE844-14CF-48DF-9466-28502B532EF4}"/>
              </a:ext>
            </a:extLst>
          </p:cNvPr>
          <p:cNvSpPr/>
          <p:nvPr/>
        </p:nvSpPr>
        <p:spPr>
          <a:xfrm>
            <a:off x="2630551" y="4752318"/>
            <a:ext cx="6930887" cy="636104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Constantia" panose="02030602050306030303" pitchFamily="18" charset="0"/>
              </a:rPr>
              <a:t>опасно</a:t>
            </a:r>
          </a:p>
        </p:txBody>
      </p:sp>
    </p:spTree>
    <p:extLst>
      <p:ext uri="{BB962C8B-B14F-4D97-AF65-F5344CB8AC3E}">
        <p14:creationId xmlns:p14="http://schemas.microsoft.com/office/powerpoint/2010/main" val="3709002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8154CB-5790-4D83-8D97-BA1B135D3F01}"/>
              </a:ext>
            </a:extLst>
          </p:cNvPr>
          <p:cNvSpPr txBox="1"/>
          <p:nvPr/>
        </p:nvSpPr>
        <p:spPr>
          <a:xfrm>
            <a:off x="0" y="2557669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onstantia" panose="02030602050306030303" pitchFamily="18" charset="0"/>
              </a:rPr>
              <a:t>Алкоголь приводит к алкоголизму, инвалидности или смерти</a:t>
            </a:r>
          </a:p>
          <a:p>
            <a:pPr algn="ctr"/>
            <a:endParaRPr lang="ru-RU" sz="3200" dirty="0">
              <a:latin typeface="Constantia" panose="02030602050306030303" pitchFamily="18" charset="0"/>
            </a:endParaRPr>
          </a:p>
          <a:p>
            <a:pPr algn="ctr"/>
            <a:r>
              <a:rPr lang="ru-RU" sz="3200" dirty="0">
                <a:latin typeface="Constantia" panose="02030602050306030303" pitchFamily="18" charset="0"/>
              </a:rPr>
              <a:t>Не рискуйте своей жизнью!</a:t>
            </a:r>
          </a:p>
        </p:txBody>
      </p:sp>
    </p:spTree>
    <p:extLst>
      <p:ext uri="{BB962C8B-B14F-4D97-AF65-F5344CB8AC3E}">
        <p14:creationId xmlns:p14="http://schemas.microsoft.com/office/powerpoint/2010/main" val="523505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C39216-5789-446F-9ECF-C1FEEF7AB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64626" cy="68646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CAF144-4FC2-4797-B36E-2DD0C5871EBD}"/>
              </a:ext>
            </a:extLst>
          </p:cNvPr>
          <p:cNvSpPr txBox="1"/>
          <p:nvPr/>
        </p:nvSpPr>
        <p:spPr>
          <a:xfrm>
            <a:off x="1575507" y="3075057"/>
            <a:ext cx="108266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Constantia" panose="02030602050306030303" pitchFamily="18" charset="0"/>
              </a:rPr>
              <a:t>Питайтесь правильно, </a:t>
            </a:r>
            <a:r>
              <a:rPr lang="ru-RU" sz="4000" dirty="0">
                <a:latin typeface="Constantia" panose="02030602050306030303" pitchFamily="18" charset="0"/>
              </a:rPr>
              <a:t>пробуйте новые блюда</a:t>
            </a:r>
          </a:p>
        </p:txBody>
      </p:sp>
    </p:spTree>
    <p:extLst>
      <p:ext uri="{BB962C8B-B14F-4D97-AF65-F5344CB8AC3E}">
        <p14:creationId xmlns:p14="http://schemas.microsoft.com/office/powerpoint/2010/main" val="1604013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4EF174-593C-4924-AEC7-173D13B09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733" y="0"/>
            <a:ext cx="5493267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B29844-D519-4E1D-886A-EFAFD35C1B2D}"/>
              </a:ext>
            </a:extLst>
          </p:cNvPr>
          <p:cNvSpPr txBox="1"/>
          <p:nvPr/>
        </p:nvSpPr>
        <p:spPr>
          <a:xfrm>
            <a:off x="1398086" y="3075057"/>
            <a:ext cx="107135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Constantia" panose="02030602050306030303" pitchFamily="18" charset="0"/>
              </a:rPr>
              <a:t>Занимайтесь спортом, </a:t>
            </a:r>
            <a:r>
              <a:rPr lang="ru-RU" sz="4000" dirty="0">
                <a:solidFill>
                  <a:schemeClr val="bg1"/>
                </a:solidFill>
                <a:latin typeface="Constantia" panose="02030602050306030303" pitchFamily="18" charset="0"/>
              </a:rPr>
              <a:t>пробуйте новые виды </a:t>
            </a:r>
            <a:br>
              <a:rPr lang="ru-RU" sz="40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Constantia" panose="02030602050306030303" pitchFamily="18" charset="0"/>
              </a:rPr>
              <a:t>спорта</a:t>
            </a:r>
            <a:endParaRPr lang="ru-RU" sz="4000" dirty="0">
              <a:latin typeface="Constantia" panose="020306020503060303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5CB23E-B40C-446B-89C3-BF3B1D410C91}"/>
              </a:ext>
            </a:extLst>
          </p:cNvPr>
          <p:cNvSpPr txBox="1"/>
          <p:nvPr/>
        </p:nvSpPr>
        <p:spPr>
          <a:xfrm>
            <a:off x="6676435" y="3565478"/>
            <a:ext cx="1771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Constantia" panose="02030602050306030303" pitchFamily="18" charset="0"/>
              </a:rPr>
              <a:t>спорта</a:t>
            </a:r>
          </a:p>
        </p:txBody>
      </p:sp>
    </p:spTree>
    <p:extLst>
      <p:ext uri="{BB962C8B-B14F-4D97-AF65-F5344CB8AC3E}">
        <p14:creationId xmlns:p14="http://schemas.microsoft.com/office/powerpoint/2010/main" val="2068449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950E9D-C008-4EDB-88D4-02545DCC3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9237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39BB50-A5A8-469F-964E-7ED3E100004E}"/>
              </a:ext>
            </a:extLst>
          </p:cNvPr>
          <p:cNvSpPr txBox="1"/>
          <p:nvPr/>
        </p:nvSpPr>
        <p:spPr>
          <a:xfrm>
            <a:off x="1607652" y="3075057"/>
            <a:ext cx="38847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Constantia" panose="02030602050306030303" pitchFamily="18" charset="0"/>
              </a:rPr>
              <a:t>Путешествуйте.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A9EA99-FED3-464C-BFB0-26BE525905DB}"/>
              </a:ext>
            </a:extLst>
          </p:cNvPr>
          <p:cNvSpPr txBox="1"/>
          <p:nvPr/>
        </p:nvSpPr>
        <p:spPr>
          <a:xfrm>
            <a:off x="5492370" y="3075057"/>
            <a:ext cx="7094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Constantia" panose="02030602050306030303" pitchFamily="18" charset="0"/>
              </a:rPr>
              <a:t>Небольшая поездка за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43F2C0-99E7-4341-A6D5-C9B0D9E398DB}"/>
              </a:ext>
            </a:extLst>
          </p:cNvPr>
          <p:cNvSpPr txBox="1"/>
          <p:nvPr/>
        </p:nvSpPr>
        <p:spPr>
          <a:xfrm>
            <a:off x="5492370" y="3429000"/>
            <a:ext cx="6220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Constantia" panose="02030602050306030303" pitchFamily="18" charset="0"/>
              </a:rPr>
              <a:t>город – тоже путешествие</a:t>
            </a:r>
          </a:p>
        </p:txBody>
      </p:sp>
    </p:spTree>
    <p:extLst>
      <p:ext uri="{BB962C8B-B14F-4D97-AF65-F5344CB8AC3E}">
        <p14:creationId xmlns:p14="http://schemas.microsoft.com/office/powerpoint/2010/main" val="3078788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E8E45B-1455-4351-86A5-6614700E6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3C540C-2173-4F92-B380-39C6B4DF65E2}"/>
              </a:ext>
            </a:extLst>
          </p:cNvPr>
          <p:cNvSpPr txBox="1"/>
          <p:nvPr/>
        </p:nvSpPr>
        <p:spPr>
          <a:xfrm>
            <a:off x="0" y="2650987"/>
            <a:ext cx="533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latin typeface="Constantia" panose="02030602050306030303" pitchFamily="18" charset="0"/>
              </a:rPr>
              <a:t>Проводите время с </a:t>
            </a:r>
            <a:br>
              <a:rPr lang="ru-RU" sz="4000" dirty="0">
                <a:latin typeface="Constantia" panose="02030602050306030303" pitchFamily="18" charset="0"/>
              </a:rPr>
            </a:br>
            <a:r>
              <a:rPr lang="ru-RU" sz="4000" dirty="0">
                <a:latin typeface="Constantia" panose="02030602050306030303" pitchFamily="18" charset="0"/>
              </a:rPr>
              <a:t>друзьями.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9E920C-1E4F-4D32-9FE0-B17CC37D45F9}"/>
              </a:ext>
            </a:extLst>
          </p:cNvPr>
          <p:cNvSpPr txBox="1"/>
          <p:nvPr/>
        </p:nvSpPr>
        <p:spPr>
          <a:xfrm>
            <a:off x="5333999" y="2650987"/>
            <a:ext cx="6407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Constantia" panose="02030602050306030303" pitchFamily="18" charset="0"/>
              </a:rPr>
              <a:t>Без алкоголя. Без курения. Без драк. </a:t>
            </a:r>
          </a:p>
        </p:txBody>
      </p:sp>
    </p:spTree>
    <p:extLst>
      <p:ext uri="{BB962C8B-B14F-4D97-AF65-F5344CB8AC3E}">
        <p14:creationId xmlns:p14="http://schemas.microsoft.com/office/powerpoint/2010/main" val="598788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AA57A7D-7828-4E5D-95A9-A070AF2EF3FB}"/>
              </a:ext>
            </a:extLst>
          </p:cNvPr>
          <p:cNvSpPr/>
          <p:nvPr/>
        </p:nvSpPr>
        <p:spPr>
          <a:xfrm>
            <a:off x="0" y="0"/>
            <a:ext cx="1417983" cy="6858000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CC7286-EF5A-442F-BCCD-8BC1FCAA3185}"/>
              </a:ext>
            </a:extLst>
          </p:cNvPr>
          <p:cNvSpPr/>
          <p:nvPr/>
        </p:nvSpPr>
        <p:spPr>
          <a:xfrm>
            <a:off x="1417983" y="758687"/>
            <a:ext cx="7699513" cy="5340626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E62DFE-3AA3-4C3F-BBBE-36B3A694E294}"/>
              </a:ext>
            </a:extLst>
          </p:cNvPr>
          <p:cNvSpPr txBox="1"/>
          <p:nvPr/>
        </p:nvSpPr>
        <p:spPr>
          <a:xfrm>
            <a:off x="1417984" y="2702304"/>
            <a:ext cx="7699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Constantia" panose="02030602050306030303" pitchFamily="18" charset="0"/>
              </a:rPr>
              <a:t>Трезвость</a:t>
            </a:r>
            <a:r>
              <a:rPr lang="ru-RU" sz="3600" dirty="0">
                <a:latin typeface="Constantia" panose="02030602050306030303" pitchFamily="18" charset="0"/>
              </a:rPr>
              <a:t> – это воздержание от алкогольных напитков.</a:t>
            </a:r>
          </a:p>
        </p:txBody>
      </p:sp>
    </p:spTree>
    <p:extLst>
      <p:ext uri="{BB962C8B-B14F-4D97-AF65-F5344CB8AC3E}">
        <p14:creationId xmlns:p14="http://schemas.microsoft.com/office/powerpoint/2010/main" val="956557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0806E7-1805-4E7B-A293-DDE381F1A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F645AB-256A-421C-BF55-F13A74056F6C}"/>
              </a:ext>
            </a:extLst>
          </p:cNvPr>
          <p:cNvSpPr txBox="1"/>
          <p:nvPr/>
        </p:nvSpPr>
        <p:spPr>
          <a:xfrm>
            <a:off x="642729" y="2650987"/>
            <a:ext cx="6215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bg1"/>
                </a:solidFill>
                <a:latin typeface="Constantia" panose="02030602050306030303" pitchFamily="18" charset="0"/>
              </a:rPr>
              <a:t>Пробуйте себя в чём-то новом.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B426CE-3044-4B19-B4F0-DFCA11491420}"/>
              </a:ext>
            </a:extLst>
          </p:cNvPr>
          <p:cNvSpPr txBox="1"/>
          <p:nvPr/>
        </p:nvSpPr>
        <p:spPr>
          <a:xfrm>
            <a:off x="6858001" y="2650987"/>
            <a:ext cx="533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Constantia" panose="02030602050306030303" pitchFamily="18" charset="0"/>
              </a:rPr>
              <a:t>У вас много талантов, о которых вы не знаете.</a:t>
            </a:r>
          </a:p>
        </p:txBody>
      </p:sp>
    </p:spTree>
    <p:extLst>
      <p:ext uri="{BB962C8B-B14F-4D97-AF65-F5344CB8AC3E}">
        <p14:creationId xmlns:p14="http://schemas.microsoft.com/office/powerpoint/2010/main" val="3280201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073CA1-0072-42B8-A81D-F831E80C03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32"/>
          <a:stretch/>
        </p:blipFill>
        <p:spPr>
          <a:xfrm>
            <a:off x="7247283" y="0"/>
            <a:ext cx="4944717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A7AFF0-5E0C-4676-BB8B-3BEF4EF04090}"/>
              </a:ext>
            </a:extLst>
          </p:cNvPr>
          <p:cNvSpPr txBox="1"/>
          <p:nvPr/>
        </p:nvSpPr>
        <p:spPr>
          <a:xfrm>
            <a:off x="185530" y="2916031"/>
            <a:ext cx="70617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latin typeface="Constantia" panose="02030602050306030303" pitchFamily="18" charset="0"/>
              </a:rPr>
              <a:t>Займитесь полезным делом: помогите нуждающимся</a:t>
            </a:r>
          </a:p>
        </p:txBody>
      </p:sp>
    </p:spTree>
    <p:extLst>
      <p:ext uri="{BB962C8B-B14F-4D97-AF65-F5344CB8AC3E}">
        <p14:creationId xmlns:p14="http://schemas.microsoft.com/office/powerpoint/2010/main" val="7566202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EC02F8-D8D2-4BDD-994B-7DDE936DC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AAC5CB6-E783-40D3-8E85-A889DEC0F757}"/>
              </a:ext>
            </a:extLst>
          </p:cNvPr>
          <p:cNvSpPr txBox="1"/>
          <p:nvPr/>
        </p:nvSpPr>
        <p:spPr>
          <a:xfrm>
            <a:off x="-728871" y="3088309"/>
            <a:ext cx="6215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bg1"/>
                </a:solidFill>
                <a:latin typeface="Constantia" panose="02030602050306030303" pitchFamily="18" charset="0"/>
              </a:rPr>
              <a:t>Займитесь собой.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9DAA57-B6CD-4AF4-AB82-F0F28AB9731B}"/>
              </a:ext>
            </a:extLst>
          </p:cNvPr>
          <p:cNvSpPr txBox="1"/>
          <p:nvPr/>
        </p:nvSpPr>
        <p:spPr>
          <a:xfrm>
            <a:off x="5486400" y="3088309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Constantia" panose="02030602050306030303" pitchFamily="18" charset="0"/>
              </a:rPr>
              <a:t>Самореализация в моде</a:t>
            </a:r>
          </a:p>
        </p:txBody>
      </p:sp>
    </p:spTree>
    <p:extLst>
      <p:ext uri="{BB962C8B-B14F-4D97-AF65-F5344CB8AC3E}">
        <p14:creationId xmlns:p14="http://schemas.microsoft.com/office/powerpoint/2010/main" val="1650907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4656176-8E47-46E8-87CF-A6614123A588}"/>
              </a:ext>
            </a:extLst>
          </p:cNvPr>
          <p:cNvCxnSpPr/>
          <p:nvPr/>
        </p:nvCxnSpPr>
        <p:spPr>
          <a:xfrm>
            <a:off x="2107096" y="490330"/>
            <a:ext cx="0" cy="598998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B714A52-25B1-4B36-B88D-6078A534B706}"/>
              </a:ext>
            </a:extLst>
          </p:cNvPr>
          <p:cNvSpPr txBox="1"/>
          <p:nvPr/>
        </p:nvSpPr>
        <p:spPr>
          <a:xfrm rot="16200000">
            <a:off x="-1367830" y="3131379"/>
            <a:ext cx="5989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spc="600" dirty="0">
                <a:solidFill>
                  <a:schemeClr val="bg1"/>
                </a:solidFill>
                <a:latin typeface="Century Gothic" panose="020B0502020202020204" pitchFamily="34" charset="0"/>
              </a:rPr>
              <a:t>СТАТИСТИКА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D7351E-13CB-4A66-9237-FE27ABB7E86A}"/>
              </a:ext>
            </a:extLst>
          </p:cNvPr>
          <p:cNvSpPr txBox="1"/>
          <p:nvPr/>
        </p:nvSpPr>
        <p:spPr>
          <a:xfrm>
            <a:off x="2385391" y="490330"/>
            <a:ext cx="2177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Constantia" panose="02030602050306030303" pitchFamily="18" charset="0"/>
              </a:rPr>
              <a:t>В России: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D49D3D7-2FB7-4A64-9B1B-5057E926CB2B}"/>
              </a:ext>
            </a:extLst>
          </p:cNvPr>
          <p:cNvSpPr/>
          <p:nvPr/>
        </p:nvSpPr>
        <p:spPr>
          <a:xfrm>
            <a:off x="2515005" y="1136661"/>
            <a:ext cx="2325748" cy="506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tx1"/>
                </a:solidFill>
                <a:latin typeface="Constantia" panose="02030602050306030303" pitchFamily="18" charset="0"/>
              </a:rPr>
              <a:t>Молодёжь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70B95A-F863-485D-9C10-F2032BAE8C97}"/>
              </a:ext>
            </a:extLst>
          </p:cNvPr>
          <p:cNvSpPr txBox="1"/>
          <p:nvPr/>
        </p:nvSpPr>
        <p:spPr>
          <a:xfrm>
            <a:off x="6667180" y="490329"/>
            <a:ext cx="2780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Употребляют: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DFEF7C-CD76-4D54-B0DF-B260F6940767}"/>
              </a:ext>
            </a:extLst>
          </p:cNvPr>
          <p:cNvSpPr txBox="1"/>
          <p:nvPr/>
        </p:nvSpPr>
        <p:spPr>
          <a:xfrm>
            <a:off x="9682049" y="490330"/>
            <a:ext cx="1998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Умирают: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75A42B1-7748-43F5-9974-A67E1B8BE87C}"/>
              </a:ext>
            </a:extLst>
          </p:cNvPr>
          <p:cNvSpPr/>
          <p:nvPr/>
        </p:nvSpPr>
        <p:spPr>
          <a:xfrm>
            <a:off x="6894462" y="1136661"/>
            <a:ext cx="2325748" cy="506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Constantia" panose="02030602050306030303" pitchFamily="18" charset="0"/>
              </a:rPr>
              <a:t>69%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431D00D-3250-401D-8AF7-3FDE151FE9DD}"/>
              </a:ext>
            </a:extLst>
          </p:cNvPr>
          <p:cNvSpPr/>
          <p:nvPr/>
        </p:nvSpPr>
        <p:spPr>
          <a:xfrm>
            <a:off x="9755908" y="1136660"/>
            <a:ext cx="2325748" cy="506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Constantia" panose="02030602050306030303" pitchFamily="18" charset="0"/>
              </a:rPr>
              <a:t>47,8%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A958D6F-A7E0-4DF6-85C8-2B26D7F25634}"/>
              </a:ext>
            </a:extLst>
          </p:cNvPr>
          <p:cNvSpPr/>
          <p:nvPr/>
        </p:nvSpPr>
        <p:spPr>
          <a:xfrm>
            <a:off x="2515005" y="1782992"/>
            <a:ext cx="2325748" cy="506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tx1"/>
                </a:solidFill>
                <a:latin typeface="Constantia" panose="02030602050306030303" pitchFamily="18" charset="0"/>
              </a:rPr>
              <a:t>Взрослые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5AF0247-16D9-419F-AD72-924299BEEAC9}"/>
              </a:ext>
            </a:extLst>
          </p:cNvPr>
          <p:cNvSpPr/>
          <p:nvPr/>
        </p:nvSpPr>
        <p:spPr>
          <a:xfrm>
            <a:off x="6894462" y="1782991"/>
            <a:ext cx="2325748" cy="506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Constantia" panose="02030602050306030303" pitchFamily="18" charset="0"/>
              </a:rPr>
              <a:t>93%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EACA893-9E28-4DF9-A828-E4C9906AC24A}"/>
              </a:ext>
            </a:extLst>
          </p:cNvPr>
          <p:cNvSpPr/>
          <p:nvPr/>
        </p:nvSpPr>
        <p:spPr>
          <a:xfrm>
            <a:off x="9755908" y="1782991"/>
            <a:ext cx="2325748" cy="506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Constantia" panose="02030602050306030303" pitchFamily="18" charset="0"/>
              </a:rPr>
              <a:t>70%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B3410D7B-2A13-4656-AA0D-AB242CC6F378}"/>
              </a:ext>
            </a:extLst>
          </p:cNvPr>
          <p:cNvSpPr/>
          <p:nvPr/>
        </p:nvSpPr>
        <p:spPr>
          <a:xfrm>
            <a:off x="6894462" y="2557669"/>
            <a:ext cx="2325744" cy="237213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BAB106B2-C7F9-41A7-B322-136967435034}"/>
              </a:ext>
            </a:extLst>
          </p:cNvPr>
          <p:cNvSpPr/>
          <p:nvPr/>
        </p:nvSpPr>
        <p:spPr>
          <a:xfrm>
            <a:off x="9755908" y="2590800"/>
            <a:ext cx="2325744" cy="237213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F03495-D9B7-4B0E-8810-D6CC5B3E7030}"/>
              </a:ext>
            </a:extLst>
          </p:cNvPr>
          <p:cNvSpPr txBox="1"/>
          <p:nvPr/>
        </p:nvSpPr>
        <p:spPr>
          <a:xfrm>
            <a:off x="6894461" y="3282073"/>
            <a:ext cx="2325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nstantia" panose="02030602050306030303" pitchFamily="18" charset="0"/>
              </a:rPr>
              <a:t>80%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C3120D-8B1F-462E-8DE4-E9A42246A71C}"/>
              </a:ext>
            </a:extLst>
          </p:cNvPr>
          <p:cNvSpPr txBox="1"/>
          <p:nvPr/>
        </p:nvSpPr>
        <p:spPr>
          <a:xfrm>
            <a:off x="9755906" y="3122498"/>
            <a:ext cx="23257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nstantia" panose="02030602050306030303" pitchFamily="18" charset="0"/>
              </a:rPr>
              <a:t>55%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5AA852-CB17-48E5-BFFD-36ABE6049C37}"/>
              </a:ext>
            </a:extLst>
          </p:cNvPr>
          <p:cNvSpPr txBox="1"/>
          <p:nvPr/>
        </p:nvSpPr>
        <p:spPr>
          <a:xfrm>
            <a:off x="6894463" y="3850239"/>
            <a:ext cx="2325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onstantia" panose="02030602050306030303" pitchFamily="18" charset="0"/>
              </a:rPr>
              <a:t>мужчины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F70F15-E5CB-4FEB-A953-8C2CB00C9A35}"/>
              </a:ext>
            </a:extLst>
          </p:cNvPr>
          <p:cNvSpPr txBox="1"/>
          <p:nvPr/>
        </p:nvSpPr>
        <p:spPr>
          <a:xfrm>
            <a:off x="9755899" y="3850239"/>
            <a:ext cx="2325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onstantia" panose="02030602050306030303" pitchFamily="18" charset="0"/>
              </a:rPr>
              <a:t>женщины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A6071E-3C7A-4210-8029-DEC7CE3A3EBE}"/>
              </a:ext>
            </a:extLst>
          </p:cNvPr>
          <p:cNvSpPr txBox="1"/>
          <p:nvPr/>
        </p:nvSpPr>
        <p:spPr>
          <a:xfrm>
            <a:off x="2385391" y="5323249"/>
            <a:ext cx="9696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Constantia" panose="02030602050306030303" pitchFamily="18" charset="0"/>
              </a:rPr>
              <a:t>Россия занимает </a:t>
            </a:r>
            <a:r>
              <a:rPr lang="ru-RU" sz="3600" b="1" i="1" dirty="0">
                <a:solidFill>
                  <a:schemeClr val="bg1"/>
                </a:solidFill>
                <a:latin typeface="Constantia" panose="02030602050306030303" pitchFamily="18" charset="0"/>
              </a:rPr>
              <a:t>первое место </a:t>
            </a:r>
            <a:r>
              <a:rPr lang="ru-RU" sz="3600" dirty="0">
                <a:solidFill>
                  <a:schemeClr val="bg1"/>
                </a:solidFill>
                <a:latin typeface="Constantia" panose="02030602050306030303" pitchFamily="18" charset="0"/>
              </a:rPr>
              <a:t>в мире </a:t>
            </a:r>
          </a:p>
          <a:p>
            <a:r>
              <a:rPr lang="ru-RU" sz="3600" dirty="0">
                <a:solidFill>
                  <a:schemeClr val="bg1"/>
                </a:solidFill>
                <a:latin typeface="Constantia" panose="02030602050306030303" pitchFamily="18" charset="0"/>
              </a:rPr>
              <a:t>по числу смертей вследствие алкоголя</a:t>
            </a:r>
          </a:p>
        </p:txBody>
      </p:sp>
    </p:spTree>
    <p:extLst>
      <p:ext uri="{BB962C8B-B14F-4D97-AF65-F5344CB8AC3E}">
        <p14:creationId xmlns:p14="http://schemas.microsoft.com/office/powerpoint/2010/main" val="2182350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6E9223-6DE5-4900-AEAF-14495EA0E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36981"/>
            <a:ext cx="4784035" cy="47840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2E0049-59C7-4302-B5CE-6477B8CC7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965" y="1036982"/>
            <a:ext cx="4784035" cy="47840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4E4519-585D-4692-9690-8A09C794BD09}"/>
              </a:ext>
            </a:extLst>
          </p:cNvPr>
          <p:cNvSpPr txBox="1"/>
          <p:nvPr/>
        </p:nvSpPr>
        <p:spPr>
          <a:xfrm>
            <a:off x="0" y="172279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onstantia" panose="02030602050306030303" pitchFamily="18" charset="0"/>
              </a:rPr>
              <a:t>Покупая алкоголь, </a:t>
            </a:r>
          </a:p>
          <a:p>
            <a:pPr algn="ctr"/>
            <a:r>
              <a:rPr lang="ru-RU" sz="3200" dirty="0">
                <a:latin typeface="Constantia" panose="02030602050306030303" pitchFamily="18" charset="0"/>
              </a:rPr>
              <a:t>вы рискуете нарваться на подделку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C307F6-4638-42EF-A658-989D5A647A74}"/>
              </a:ext>
            </a:extLst>
          </p:cNvPr>
          <p:cNvSpPr txBox="1"/>
          <p:nvPr/>
        </p:nvSpPr>
        <p:spPr>
          <a:xfrm>
            <a:off x="0" y="1249497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Constantia" panose="02030602050306030303" pitchFamily="18" charset="0"/>
              </a:rPr>
              <a:t>А это грозит: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BDB540A-1225-4803-AF03-E84AB7F6B5B7}"/>
              </a:ext>
            </a:extLst>
          </p:cNvPr>
          <p:cNvSpPr/>
          <p:nvPr/>
        </p:nvSpPr>
        <p:spPr>
          <a:xfrm>
            <a:off x="4181061" y="1895828"/>
            <a:ext cx="3829879" cy="490810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Constantia" panose="02030602050306030303" pitchFamily="18" charset="0"/>
              </a:rPr>
              <a:t>инвалидностью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C475268-04E2-4AA7-B8F8-01F4DFA71BB7}"/>
              </a:ext>
            </a:extLst>
          </p:cNvPr>
          <p:cNvSpPr/>
          <p:nvPr/>
        </p:nvSpPr>
        <p:spPr>
          <a:xfrm>
            <a:off x="4181061" y="2721281"/>
            <a:ext cx="3829879" cy="490810"/>
          </a:xfrm>
          <a:prstGeom prst="rect">
            <a:avLst/>
          </a:prstGeom>
          <a:solidFill>
            <a:srgbClr val="F2E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Constantia" panose="02030602050306030303" pitchFamily="18" charset="0"/>
              </a:rPr>
              <a:t>смертью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9BF839-440C-4A47-8BC2-D3E70E6163D8}"/>
              </a:ext>
            </a:extLst>
          </p:cNvPr>
          <p:cNvSpPr txBox="1"/>
          <p:nvPr/>
        </p:nvSpPr>
        <p:spPr>
          <a:xfrm>
            <a:off x="4181061" y="2287448"/>
            <a:ext cx="3829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onstantia" panose="02030602050306030303" pitchFamily="18" charset="0"/>
              </a:rPr>
              <a:t>или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88CBD6-CC9A-4709-85C1-4A79C67C0166}"/>
              </a:ext>
            </a:extLst>
          </p:cNvPr>
          <p:cNvSpPr txBox="1"/>
          <p:nvPr/>
        </p:nvSpPr>
        <p:spPr>
          <a:xfrm>
            <a:off x="2922103" y="3546734"/>
            <a:ext cx="6347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onstantia" panose="02030602050306030303" pitchFamily="18" charset="0"/>
              </a:rPr>
              <a:t>Угадать, настоящий алкоголь перед вами или поддельный, практические </a:t>
            </a:r>
            <a:r>
              <a:rPr lang="ru-RU" sz="2800" b="1" dirty="0">
                <a:latin typeface="Constantia" panose="02030602050306030303" pitchFamily="18" charset="0"/>
              </a:rPr>
              <a:t>невозможно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C0A8FF-840A-4805-8A16-5F0B734C9715}"/>
              </a:ext>
            </a:extLst>
          </p:cNvPr>
          <p:cNvSpPr txBox="1"/>
          <p:nvPr/>
        </p:nvSpPr>
        <p:spPr>
          <a:xfrm>
            <a:off x="2922103" y="5053207"/>
            <a:ext cx="6347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Constantia" panose="02030602050306030303" pitchFamily="18" charset="0"/>
              </a:rPr>
              <a:t>Самые частые случаи:</a:t>
            </a:r>
            <a:r>
              <a:rPr lang="ru-RU" sz="2400" dirty="0">
                <a:latin typeface="Constantia" panose="02030602050306030303" pitchFamily="18" charset="0"/>
              </a:rPr>
              <a:t> после употребления поддельного алкоголя люди слепнут или у них отнимаются конечности</a:t>
            </a:r>
          </a:p>
        </p:txBody>
      </p:sp>
    </p:spTree>
    <p:extLst>
      <p:ext uri="{BB962C8B-B14F-4D97-AF65-F5344CB8AC3E}">
        <p14:creationId xmlns:p14="http://schemas.microsoft.com/office/powerpoint/2010/main" val="3820063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C3D9413-CDAA-4971-9120-4B676443EB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1DF34B-1B2B-48EA-BDEC-F5DBFEB7B281}"/>
              </a:ext>
            </a:extLst>
          </p:cNvPr>
          <p:cNvSpPr txBox="1"/>
          <p:nvPr/>
        </p:nvSpPr>
        <p:spPr>
          <a:xfrm rot="16200000">
            <a:off x="-2184874" y="3129717"/>
            <a:ext cx="5759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spc="600" dirty="0">
                <a:latin typeface="Century Gothic" panose="020B0502020202020204" pitchFamily="34" charset="0"/>
              </a:rPr>
              <a:t>Что касается пива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3539358-9DA6-456D-9856-E10C57414D33}"/>
              </a:ext>
            </a:extLst>
          </p:cNvPr>
          <p:cNvCxnSpPr/>
          <p:nvPr/>
        </p:nvCxnSpPr>
        <p:spPr>
          <a:xfrm>
            <a:off x="1023582" y="573206"/>
            <a:ext cx="0" cy="575935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2FE9AFB-0228-4EB9-981E-79BAB4BC69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2" b="12633"/>
          <a:stretch/>
        </p:blipFill>
        <p:spPr>
          <a:xfrm>
            <a:off x="1200434" y="573204"/>
            <a:ext cx="2985448" cy="1446662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CC1373F-1834-4B25-B8A9-67545A289779}"/>
              </a:ext>
            </a:extLst>
          </p:cNvPr>
          <p:cNvSpPr/>
          <p:nvPr/>
        </p:nvSpPr>
        <p:spPr>
          <a:xfrm>
            <a:off x="1200434" y="2019866"/>
            <a:ext cx="2985444" cy="423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rgbClr val="CC975C"/>
                </a:solidFill>
                <a:latin typeface="Constantia" panose="02030602050306030303" pitchFamily="18" charset="0"/>
              </a:rPr>
              <a:t>у девушек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CBACCAB-71C2-4801-A0D9-3893FBFB10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93" b="23793"/>
          <a:stretch/>
        </p:blipFill>
        <p:spPr>
          <a:xfrm>
            <a:off x="1200434" y="3889611"/>
            <a:ext cx="2985400" cy="1446662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A3F5EC1-97D2-4895-9E55-6413F6D21C06}"/>
              </a:ext>
            </a:extLst>
          </p:cNvPr>
          <p:cNvSpPr/>
          <p:nvPr/>
        </p:nvSpPr>
        <p:spPr>
          <a:xfrm>
            <a:off x="1200390" y="5308977"/>
            <a:ext cx="2985444" cy="423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rgbClr val="CC975C"/>
                </a:solidFill>
                <a:latin typeface="Constantia" panose="02030602050306030303" pitchFamily="18" charset="0"/>
              </a:rPr>
              <a:t>у парней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E5B801-8821-4055-9DB5-9DB223712953}"/>
              </a:ext>
            </a:extLst>
          </p:cNvPr>
          <p:cNvSpPr txBox="1"/>
          <p:nvPr/>
        </p:nvSpPr>
        <p:spPr>
          <a:xfrm>
            <a:off x="4299040" y="573204"/>
            <a:ext cx="78929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грубеет голос (становится мужским);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появляется «пивной» живот (который потом сложно убрать);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начинают расти волосы в необычным местах (на груди, на лице, над губами);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прибавляется лишний вес;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возможность в будущем родить ребёнка уменьшается.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27E394-5824-4B6F-BA64-568EB5C2BDF2}"/>
              </a:ext>
            </a:extLst>
          </p:cNvPr>
          <p:cNvSpPr txBox="1"/>
          <p:nvPr/>
        </p:nvSpPr>
        <p:spPr>
          <a:xfrm>
            <a:off x="4299040" y="4068661"/>
            <a:ext cx="789296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начинает расти грудь;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начинает расти «пивной» живот;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возникает риск стать бесплодным;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прибавляется лишний вес;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Constantia" panose="02030602050306030303" pitchFamily="18" charset="0"/>
              </a:rPr>
              <a:t>голос становится более женским.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5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2A29DD8-C0DD-42CB-8D7D-1A6FA3393F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691F46-C26C-4604-B84D-A1C6328731E9}"/>
              </a:ext>
            </a:extLst>
          </p:cNvPr>
          <p:cNvSpPr/>
          <p:nvPr/>
        </p:nvSpPr>
        <p:spPr>
          <a:xfrm>
            <a:off x="662609" y="516834"/>
            <a:ext cx="5327374" cy="596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onstantia" panose="02030602050306030303" pitchFamily="18" charset="0"/>
              </a:rPr>
              <a:t>Почему ты начал(а) выпивать?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8A6D88-1510-431F-82D2-6E533F4952E0}"/>
              </a:ext>
            </a:extLst>
          </p:cNvPr>
          <p:cNvSpPr/>
          <p:nvPr/>
        </p:nvSpPr>
        <p:spPr>
          <a:xfrm>
            <a:off x="0" y="516833"/>
            <a:ext cx="490330" cy="596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Constantia" panose="02030602050306030303" pitchFamily="18" charset="0"/>
              </a:rPr>
              <a:t>?</a:t>
            </a:r>
          </a:p>
        </p:txBody>
      </p:sp>
      <p:pic>
        <p:nvPicPr>
          <p:cNvPr id="6" name="Рисунок 5" descr="Пиво">
            <a:extLst>
              <a:ext uri="{FF2B5EF4-FFF2-40B4-BE49-F238E27FC236}">
                <a16:creationId xmlns:a16="http://schemas.microsoft.com/office/drawing/2014/main" id="{7322C7A9-E631-41FE-8591-872DCAC07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2358" y="1998457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D8C928-52FA-408A-B53E-DF5C8A337441}"/>
              </a:ext>
            </a:extLst>
          </p:cNvPr>
          <p:cNvSpPr txBox="1"/>
          <p:nvPr/>
        </p:nvSpPr>
        <p:spPr>
          <a:xfrm>
            <a:off x="1101612" y="1989161"/>
            <a:ext cx="48716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Мне было интересно,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и я захотел(а) попробовать</a:t>
            </a:r>
          </a:p>
        </p:txBody>
      </p:sp>
      <p:pic>
        <p:nvPicPr>
          <p:cNvPr id="9" name="Рисунок 8" descr="Бутылка">
            <a:extLst>
              <a:ext uri="{FF2B5EF4-FFF2-40B4-BE49-F238E27FC236}">
                <a16:creationId xmlns:a16="http://schemas.microsoft.com/office/drawing/2014/main" id="{9B1A0C64-B3ED-4230-914A-69F86A8EC2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226" y="4800548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B2925F-BAA3-41E5-91FB-434621AB653F}"/>
              </a:ext>
            </a:extLst>
          </p:cNvPr>
          <p:cNvSpPr txBox="1"/>
          <p:nvPr/>
        </p:nvSpPr>
        <p:spPr>
          <a:xfrm>
            <a:off x="1101612" y="4800548"/>
            <a:ext cx="53046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В компании все выпивали,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я не хотел(а) стоять в стороне</a:t>
            </a:r>
          </a:p>
        </p:txBody>
      </p:sp>
      <p:pic>
        <p:nvPicPr>
          <p:cNvPr id="12" name="Рисунок 11" descr="Вино">
            <a:extLst>
              <a:ext uri="{FF2B5EF4-FFF2-40B4-BE49-F238E27FC236}">
                <a16:creationId xmlns:a16="http://schemas.microsoft.com/office/drawing/2014/main" id="{DCA6A8B6-881B-452D-A862-DAA6C7AD86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62884" y="1943074"/>
            <a:ext cx="914400" cy="914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45A80E2-25D9-48BB-87D3-FF78DEE7B84D}"/>
              </a:ext>
            </a:extLst>
          </p:cNvPr>
          <p:cNvSpPr txBox="1"/>
          <p:nvPr/>
        </p:nvSpPr>
        <p:spPr>
          <a:xfrm>
            <a:off x="6870162" y="1943074"/>
            <a:ext cx="5321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Мне скучно, а когда я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выпиваю, настроение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поднимается</a:t>
            </a:r>
          </a:p>
        </p:txBody>
      </p:sp>
      <p:pic>
        <p:nvPicPr>
          <p:cNvPr id="16" name="Рисунок 15" descr="Мартини">
            <a:extLst>
              <a:ext uri="{FF2B5EF4-FFF2-40B4-BE49-F238E27FC236}">
                <a16:creationId xmlns:a16="http://schemas.microsoft.com/office/drawing/2014/main" id="{FE1DFD44-0536-4A39-AD11-3F74F3F5E5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62884" y="4790312"/>
            <a:ext cx="914400" cy="9144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D3C884C-3130-41B3-996E-7C21640E1336}"/>
              </a:ext>
            </a:extLst>
          </p:cNvPr>
          <p:cNvSpPr txBox="1"/>
          <p:nvPr/>
        </p:nvSpPr>
        <p:spPr>
          <a:xfrm>
            <a:off x="6985162" y="4766428"/>
            <a:ext cx="4832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Употреблять алкоголь – это круто.</a:t>
            </a:r>
          </a:p>
        </p:txBody>
      </p:sp>
    </p:spTree>
    <p:extLst>
      <p:ext uri="{BB962C8B-B14F-4D97-AF65-F5344CB8AC3E}">
        <p14:creationId xmlns:p14="http://schemas.microsoft.com/office/powerpoint/2010/main" val="1210638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691F46-C26C-4604-B84D-A1C6328731E9}"/>
              </a:ext>
            </a:extLst>
          </p:cNvPr>
          <p:cNvSpPr/>
          <p:nvPr/>
        </p:nvSpPr>
        <p:spPr>
          <a:xfrm>
            <a:off x="662609" y="516834"/>
            <a:ext cx="5327374" cy="596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onstantia" panose="02030602050306030303" pitchFamily="18" charset="0"/>
              </a:rPr>
              <a:t>Почему ты начал(а) выпивать?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8A6D88-1510-431F-82D2-6E533F4952E0}"/>
              </a:ext>
            </a:extLst>
          </p:cNvPr>
          <p:cNvSpPr/>
          <p:nvPr/>
        </p:nvSpPr>
        <p:spPr>
          <a:xfrm>
            <a:off x="0" y="516833"/>
            <a:ext cx="490330" cy="596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Constantia" panose="02030602050306030303" pitchFamily="18" charset="0"/>
              </a:rPr>
              <a:t>?</a:t>
            </a:r>
          </a:p>
        </p:txBody>
      </p:sp>
      <p:pic>
        <p:nvPicPr>
          <p:cNvPr id="6" name="Рисунок 5" descr="Пиво">
            <a:extLst>
              <a:ext uri="{FF2B5EF4-FFF2-40B4-BE49-F238E27FC236}">
                <a16:creationId xmlns:a16="http://schemas.microsoft.com/office/drawing/2014/main" id="{7322C7A9-E631-41FE-8591-872DCAC07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2358" y="1998457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D8C928-52FA-408A-B53E-DF5C8A337441}"/>
              </a:ext>
            </a:extLst>
          </p:cNvPr>
          <p:cNvSpPr txBox="1"/>
          <p:nvPr/>
        </p:nvSpPr>
        <p:spPr>
          <a:xfrm>
            <a:off x="1101612" y="1989161"/>
            <a:ext cx="48716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Мне было интересно,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и я захотел(а) попробовать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3C884C-3130-41B3-996E-7C21640E1336}"/>
              </a:ext>
            </a:extLst>
          </p:cNvPr>
          <p:cNvSpPr txBox="1"/>
          <p:nvPr/>
        </p:nvSpPr>
        <p:spPr>
          <a:xfrm>
            <a:off x="6985162" y="4766428"/>
            <a:ext cx="4832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Употреблять алкоголь – это круто.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6776DB8-2CF6-4616-A2FD-1B789011EABA}"/>
              </a:ext>
            </a:extLst>
          </p:cNvPr>
          <p:cNvCxnSpPr>
            <a:cxnSpLocks/>
          </p:cNvCxnSpPr>
          <p:nvPr/>
        </p:nvCxnSpPr>
        <p:spPr>
          <a:xfrm>
            <a:off x="362358" y="1989161"/>
            <a:ext cx="739254" cy="11088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083FF4A-B615-4EA4-908E-BBAC9BDE6789}"/>
              </a:ext>
            </a:extLst>
          </p:cNvPr>
          <p:cNvSpPr txBox="1"/>
          <p:nvPr/>
        </p:nvSpPr>
        <p:spPr>
          <a:xfrm>
            <a:off x="1569493" y="2132491"/>
            <a:ext cx="8547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Constantia" panose="02030602050306030303" pitchFamily="18" charset="0"/>
              </a:rPr>
              <a:t>В жизни нужно попробовать всё – </a:t>
            </a:r>
            <a:r>
              <a:rPr lang="ru-RU" sz="3600" dirty="0">
                <a:solidFill>
                  <a:srgbClr val="C00000"/>
                </a:solidFill>
                <a:latin typeface="Constantia" panose="02030602050306030303" pitchFamily="18" charset="0"/>
              </a:rPr>
              <a:t>ложь.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28FD49-B7C2-456E-AB57-21C552406966}"/>
              </a:ext>
            </a:extLst>
          </p:cNvPr>
          <p:cNvSpPr txBox="1"/>
          <p:nvPr/>
        </p:nvSpPr>
        <p:spPr>
          <a:xfrm>
            <a:off x="1569493" y="2697490"/>
            <a:ext cx="6932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Constantia" panose="02030602050306030303" pitchFamily="18" charset="0"/>
              </a:rPr>
              <a:t>Намного интереснее пробовать:</a:t>
            </a:r>
          </a:p>
        </p:txBody>
      </p:sp>
      <p:pic>
        <p:nvPicPr>
          <p:cNvPr id="20" name="Рисунок 19" descr="Самолет">
            <a:extLst>
              <a:ext uri="{FF2B5EF4-FFF2-40B4-BE49-F238E27FC236}">
                <a16:creationId xmlns:a16="http://schemas.microsoft.com/office/drawing/2014/main" id="{2D9E827F-27DB-4264-8AF3-91F70BCB5F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16759" y="3486532"/>
            <a:ext cx="914400" cy="9144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C44B7AF-9793-4AB1-A7C3-9E2F2040A000}"/>
              </a:ext>
            </a:extLst>
          </p:cNvPr>
          <p:cNvSpPr txBox="1"/>
          <p:nvPr/>
        </p:nvSpPr>
        <p:spPr>
          <a:xfrm>
            <a:off x="2273187" y="3819248"/>
            <a:ext cx="2925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Constantia" panose="02030602050306030303" pitchFamily="18" charset="0"/>
              </a:rPr>
              <a:t>новые путешествия</a:t>
            </a:r>
          </a:p>
        </p:txBody>
      </p:sp>
      <p:pic>
        <p:nvPicPr>
          <p:cNvPr id="23" name="Рисунок 22" descr="Вилка и нож">
            <a:extLst>
              <a:ext uri="{FF2B5EF4-FFF2-40B4-BE49-F238E27FC236}">
                <a16:creationId xmlns:a16="http://schemas.microsoft.com/office/drawing/2014/main" id="{A5CFAFD4-F5AD-4809-8BE2-AEF8566662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16759" y="4613629"/>
            <a:ext cx="914400" cy="9144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E6BB043-7864-45DD-849C-C0F12E4F1A22}"/>
              </a:ext>
            </a:extLst>
          </p:cNvPr>
          <p:cNvSpPr txBox="1"/>
          <p:nvPr/>
        </p:nvSpPr>
        <p:spPr>
          <a:xfrm>
            <a:off x="2281807" y="4876359"/>
            <a:ext cx="19935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Constantia" panose="02030602050306030303" pitchFamily="18" charset="0"/>
              </a:rPr>
              <a:t>новые блюда</a:t>
            </a:r>
          </a:p>
        </p:txBody>
      </p:sp>
      <p:pic>
        <p:nvPicPr>
          <p:cNvPr id="26" name="Рисунок 25" descr="Палитра">
            <a:extLst>
              <a:ext uri="{FF2B5EF4-FFF2-40B4-BE49-F238E27FC236}">
                <a16:creationId xmlns:a16="http://schemas.microsoft.com/office/drawing/2014/main" id="{9D81DB48-BFC6-4F63-93A4-20A6695982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98726" y="3486532"/>
            <a:ext cx="914400" cy="9144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EDC83A0-E54A-45B9-9DDB-C936450129BE}"/>
              </a:ext>
            </a:extLst>
          </p:cNvPr>
          <p:cNvSpPr txBox="1"/>
          <p:nvPr/>
        </p:nvSpPr>
        <p:spPr>
          <a:xfrm>
            <a:off x="7813126" y="3712899"/>
            <a:ext cx="2243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Constantia" panose="02030602050306030303" pitchFamily="18" charset="0"/>
              </a:rPr>
              <a:t>новые занятия</a:t>
            </a:r>
          </a:p>
        </p:txBody>
      </p:sp>
      <p:pic>
        <p:nvPicPr>
          <p:cNvPr id="29" name="Рисунок 28" descr="Собрание">
            <a:extLst>
              <a:ext uri="{FF2B5EF4-FFF2-40B4-BE49-F238E27FC236}">
                <a16:creationId xmlns:a16="http://schemas.microsoft.com/office/drawing/2014/main" id="{0075F116-3D17-4FE2-8ADD-B491B0CB32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898726" y="4613629"/>
            <a:ext cx="914400" cy="9144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EEC8CD4-8C13-4538-83F5-38E0A1E7DC16}"/>
              </a:ext>
            </a:extLst>
          </p:cNvPr>
          <p:cNvSpPr txBox="1"/>
          <p:nvPr/>
        </p:nvSpPr>
        <p:spPr>
          <a:xfrm>
            <a:off x="7839689" y="4839996"/>
            <a:ext cx="2712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Constantia" panose="02030602050306030303" pitchFamily="18" charset="0"/>
              </a:rPr>
              <a:t>новые знакомства</a:t>
            </a:r>
          </a:p>
        </p:txBody>
      </p:sp>
    </p:spTree>
    <p:extLst>
      <p:ext uri="{BB962C8B-B14F-4D97-AF65-F5344CB8AC3E}">
        <p14:creationId xmlns:p14="http://schemas.microsoft.com/office/powerpoint/2010/main" val="991473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2A29DD8-C0DD-42CB-8D7D-1A6FA3393F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CB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691F46-C26C-4604-B84D-A1C6328731E9}"/>
              </a:ext>
            </a:extLst>
          </p:cNvPr>
          <p:cNvSpPr/>
          <p:nvPr/>
        </p:nvSpPr>
        <p:spPr>
          <a:xfrm>
            <a:off x="662609" y="516834"/>
            <a:ext cx="5327374" cy="596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onstantia" panose="02030602050306030303" pitchFamily="18" charset="0"/>
              </a:rPr>
              <a:t>Почему ты начал(а) выпивать?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8A6D88-1510-431F-82D2-6E533F4952E0}"/>
              </a:ext>
            </a:extLst>
          </p:cNvPr>
          <p:cNvSpPr/>
          <p:nvPr/>
        </p:nvSpPr>
        <p:spPr>
          <a:xfrm>
            <a:off x="0" y="516833"/>
            <a:ext cx="490330" cy="596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Constantia" panose="02030602050306030303" pitchFamily="18" charset="0"/>
              </a:rPr>
              <a:t>?</a:t>
            </a:r>
          </a:p>
        </p:txBody>
      </p:sp>
      <p:pic>
        <p:nvPicPr>
          <p:cNvPr id="9" name="Рисунок 8" descr="Бутылка">
            <a:extLst>
              <a:ext uri="{FF2B5EF4-FFF2-40B4-BE49-F238E27FC236}">
                <a16:creationId xmlns:a16="http://schemas.microsoft.com/office/drawing/2014/main" id="{9B1A0C64-B3ED-4230-914A-69F86A8EC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4226" y="4800548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B2925F-BAA3-41E5-91FB-434621AB653F}"/>
              </a:ext>
            </a:extLst>
          </p:cNvPr>
          <p:cNvSpPr txBox="1"/>
          <p:nvPr/>
        </p:nvSpPr>
        <p:spPr>
          <a:xfrm>
            <a:off x="1101612" y="4800548"/>
            <a:ext cx="53046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В компании все выпивали,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я не хотел(а) стоять в стороне</a:t>
            </a:r>
          </a:p>
        </p:txBody>
      </p:sp>
      <p:pic>
        <p:nvPicPr>
          <p:cNvPr id="12" name="Рисунок 11" descr="Вино">
            <a:extLst>
              <a:ext uri="{FF2B5EF4-FFF2-40B4-BE49-F238E27FC236}">
                <a16:creationId xmlns:a16="http://schemas.microsoft.com/office/drawing/2014/main" id="{DCA6A8B6-881B-452D-A862-DAA6C7AD8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62884" y="1943074"/>
            <a:ext cx="914400" cy="914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45A80E2-25D9-48BB-87D3-FF78DEE7B84D}"/>
              </a:ext>
            </a:extLst>
          </p:cNvPr>
          <p:cNvSpPr txBox="1"/>
          <p:nvPr/>
        </p:nvSpPr>
        <p:spPr>
          <a:xfrm>
            <a:off x="6870162" y="1943074"/>
            <a:ext cx="5321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Мне скучно, а когда я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выпиваю, настроение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поднимается</a:t>
            </a:r>
          </a:p>
        </p:txBody>
      </p:sp>
      <p:pic>
        <p:nvPicPr>
          <p:cNvPr id="16" name="Рисунок 15" descr="Мартини">
            <a:extLst>
              <a:ext uri="{FF2B5EF4-FFF2-40B4-BE49-F238E27FC236}">
                <a16:creationId xmlns:a16="http://schemas.microsoft.com/office/drawing/2014/main" id="{FE1DFD44-0536-4A39-AD11-3F74F3F5E5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62884" y="4790312"/>
            <a:ext cx="914400" cy="9144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D3C884C-3130-41B3-996E-7C21640E1336}"/>
              </a:ext>
            </a:extLst>
          </p:cNvPr>
          <p:cNvSpPr txBox="1"/>
          <p:nvPr/>
        </p:nvSpPr>
        <p:spPr>
          <a:xfrm>
            <a:off x="6985162" y="4766428"/>
            <a:ext cx="4832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Употреблять алкоголь – это круто.</a:t>
            </a:r>
          </a:p>
        </p:txBody>
      </p:sp>
    </p:spTree>
    <p:extLst>
      <p:ext uri="{BB962C8B-B14F-4D97-AF65-F5344CB8AC3E}">
        <p14:creationId xmlns:p14="http://schemas.microsoft.com/office/powerpoint/2010/main" val="152211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691F46-C26C-4604-B84D-A1C6328731E9}"/>
              </a:ext>
            </a:extLst>
          </p:cNvPr>
          <p:cNvSpPr/>
          <p:nvPr/>
        </p:nvSpPr>
        <p:spPr>
          <a:xfrm>
            <a:off x="662609" y="516834"/>
            <a:ext cx="5327374" cy="596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onstantia" panose="02030602050306030303" pitchFamily="18" charset="0"/>
              </a:rPr>
              <a:t>Почему ты начал(а) выпивать?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8A6D88-1510-431F-82D2-6E533F4952E0}"/>
              </a:ext>
            </a:extLst>
          </p:cNvPr>
          <p:cNvSpPr/>
          <p:nvPr/>
        </p:nvSpPr>
        <p:spPr>
          <a:xfrm>
            <a:off x="0" y="516833"/>
            <a:ext cx="490330" cy="596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Constantia" panose="02030602050306030303" pitchFamily="18" charset="0"/>
              </a:rPr>
              <a:t>?</a:t>
            </a:r>
          </a:p>
        </p:txBody>
      </p:sp>
      <p:pic>
        <p:nvPicPr>
          <p:cNvPr id="9" name="Рисунок 8" descr="Бутылка">
            <a:extLst>
              <a:ext uri="{FF2B5EF4-FFF2-40B4-BE49-F238E27FC236}">
                <a16:creationId xmlns:a16="http://schemas.microsoft.com/office/drawing/2014/main" id="{9B1A0C64-B3ED-4230-914A-69F86A8EC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4226" y="4800548"/>
            <a:ext cx="914400" cy="914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45A80E2-25D9-48BB-87D3-FF78DEE7B84D}"/>
              </a:ext>
            </a:extLst>
          </p:cNvPr>
          <p:cNvSpPr txBox="1"/>
          <p:nvPr/>
        </p:nvSpPr>
        <p:spPr>
          <a:xfrm>
            <a:off x="6870162" y="1943074"/>
            <a:ext cx="53218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Мне скучно, а когда я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выпиваю, настроение </a:t>
            </a:r>
            <a:b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поднимается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3C884C-3130-41B3-996E-7C21640E1336}"/>
              </a:ext>
            </a:extLst>
          </p:cNvPr>
          <p:cNvSpPr txBox="1"/>
          <p:nvPr/>
        </p:nvSpPr>
        <p:spPr>
          <a:xfrm>
            <a:off x="6985162" y="4766428"/>
            <a:ext cx="4832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>
                <a:solidFill>
                  <a:schemeClr val="bg1"/>
                </a:solidFill>
                <a:latin typeface="Constantia" panose="02030602050306030303" pitchFamily="18" charset="0"/>
              </a:rPr>
              <a:t>Употреблять алкоголь – это круто.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163D1F-7A4B-4029-A0CC-87FBD752C4F7}"/>
              </a:ext>
            </a:extLst>
          </p:cNvPr>
          <p:cNvSpPr txBox="1"/>
          <p:nvPr/>
        </p:nvSpPr>
        <p:spPr>
          <a:xfrm>
            <a:off x="1288626" y="4240695"/>
            <a:ext cx="95022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Constantia" panose="02030602050306030303" pitchFamily="18" charset="0"/>
              </a:rPr>
              <a:t>Если вы откажитесь от алкоголя, никто с вами </a:t>
            </a:r>
          </a:p>
          <a:p>
            <a:r>
              <a:rPr lang="ru-RU" sz="3200" dirty="0">
                <a:latin typeface="Constantia" panose="02030602050306030303" pitchFamily="18" charset="0"/>
              </a:rPr>
              <a:t>не перестанет дружить</a:t>
            </a:r>
            <a:r>
              <a:rPr lang="en-US" sz="3200" dirty="0">
                <a:latin typeface="Constantia" panose="02030602050306030303" pitchFamily="18" charset="0"/>
              </a:rPr>
              <a:t>/</a:t>
            </a:r>
            <a:r>
              <a:rPr lang="ru-RU" sz="3200" dirty="0">
                <a:latin typeface="Constantia" panose="02030602050306030303" pitchFamily="18" charset="0"/>
              </a:rPr>
              <a:t>общаться.</a:t>
            </a:r>
          </a:p>
          <a:p>
            <a:r>
              <a:rPr lang="ru-RU" sz="3200" b="1" dirty="0">
                <a:latin typeface="Constantia" panose="02030602050306030303" pitchFamily="18" charset="0"/>
              </a:rPr>
              <a:t>Настоящая дружба не скрепляется алкоголем.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71767940-90AA-407A-81A7-495293DFCAC4}"/>
              </a:ext>
            </a:extLst>
          </p:cNvPr>
          <p:cNvCxnSpPr>
            <a:cxnSpLocks/>
          </p:cNvCxnSpPr>
          <p:nvPr/>
        </p:nvCxnSpPr>
        <p:spPr>
          <a:xfrm>
            <a:off x="461799" y="4766428"/>
            <a:ext cx="739254" cy="11088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1309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609</Words>
  <Application>Microsoft Office PowerPoint</Application>
  <PresentationFormat>Широкоэкранный</PresentationFormat>
  <Paragraphs>119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Century Gothic</vt:lpstr>
      <vt:lpstr>Constantia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dasha1589.mail.ru@ya.ru</dc:creator>
  <cp:lastModifiedBy>dasha1589.mail.ru@ya.ru</cp:lastModifiedBy>
  <cp:revision>2</cp:revision>
  <dcterms:created xsi:type="dcterms:W3CDTF">2021-09-08T11:24:37Z</dcterms:created>
  <dcterms:modified xsi:type="dcterms:W3CDTF">2022-03-10T09:38:01Z</dcterms:modified>
</cp:coreProperties>
</file>