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5"/>
  </p:notesMasterIdLst>
  <p:sldIdLst>
    <p:sldId id="256" r:id="rId2"/>
    <p:sldId id="257" r:id="rId3"/>
    <p:sldId id="272" r:id="rId4"/>
    <p:sldId id="259" r:id="rId5"/>
    <p:sldId id="271" r:id="rId6"/>
    <p:sldId id="264" r:id="rId7"/>
    <p:sldId id="265" r:id="rId8"/>
    <p:sldId id="268" r:id="rId9"/>
    <p:sldId id="266" r:id="rId10"/>
    <p:sldId id="269" r:id="rId11"/>
    <p:sldId id="267" r:id="rId12"/>
    <p:sldId id="270" r:id="rId13"/>
    <p:sldId id="273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31" autoAdjust="0"/>
    <p:restoredTop sz="94660"/>
  </p:normalViewPr>
  <p:slideViewPr>
    <p:cSldViewPr>
      <p:cViewPr varScale="1">
        <p:scale>
          <a:sx n="103" d="100"/>
          <a:sy n="103" d="100"/>
        </p:scale>
        <p:origin x="210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839206-BA63-47AD-B98A-61E8D4B60792}" type="datetimeFigureOut">
              <a:rPr lang="ru-RU" smtClean="0"/>
              <a:pPr/>
              <a:t>30.09.2021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9C8BAE5-2574-4BF6-BB28-D8CA46B7CFD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5194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30.09.2021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30.09.2021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30.09.2021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30.09.2021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30.09.2021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30.09.2021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30.09.2021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30.09.2021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30.09.2021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30.09.2021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30.09.2021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30.09.2021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7" Type="http://schemas.openxmlformats.org/officeDocument/2006/relationships/image" Target="../media/image27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7" Type="http://schemas.openxmlformats.org/officeDocument/2006/relationships/image" Target="../media/image33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7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04864"/>
            <a:ext cx="8229600" cy="129614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1300" b="1" dirty="0" smtClean="0"/>
              <a:t>Филиал муниципального автономного общеобразовательного учреждения</a:t>
            </a:r>
            <a:r>
              <a:rPr lang="ru-RU" sz="1300" dirty="0" smtClean="0"/>
              <a:t/>
            </a:r>
            <a:br>
              <a:rPr lang="ru-RU" sz="1300" dirty="0" smtClean="0"/>
            </a:br>
            <a:r>
              <a:rPr lang="ru-RU" sz="1300" b="1" u="sng" dirty="0" smtClean="0"/>
              <a:t>«</a:t>
            </a:r>
            <a:r>
              <a:rPr lang="ru-RU" sz="1300" b="1" u="sng" dirty="0" err="1" smtClean="0"/>
              <a:t>Беркутская</a:t>
            </a:r>
            <a:r>
              <a:rPr lang="ru-RU" sz="1300" b="1" u="sng" dirty="0" smtClean="0"/>
              <a:t> средняя общеобразовательная школа» </a:t>
            </a:r>
            <a:r>
              <a:rPr lang="ru-RU" sz="1300" dirty="0" smtClean="0"/>
              <a:t/>
            </a:r>
            <a:br>
              <a:rPr lang="ru-RU" sz="1300" dirty="0" smtClean="0"/>
            </a:br>
            <a:r>
              <a:rPr lang="ru-RU" sz="1300" b="1" u="sng" dirty="0" smtClean="0"/>
              <a:t>«Яровская  средняя общеобразовательная школа им. Р.И.Алимбаева»</a:t>
            </a:r>
            <a:r>
              <a:rPr lang="ru-RU" sz="1300" dirty="0" smtClean="0"/>
              <a:t/>
            </a:r>
            <a:br>
              <a:rPr lang="ru-RU" sz="1300" dirty="0" smtClean="0"/>
            </a:br>
            <a:r>
              <a:rPr lang="ru-RU" sz="1300" b="1" dirty="0" smtClean="0"/>
              <a:t>627038, Тюменская область, Ялуторовский район, д. Яр ул. Школьная 5, телефон 42-174, </a:t>
            </a:r>
            <a:r>
              <a:rPr lang="ru-RU" sz="1300" dirty="0" smtClean="0"/>
              <a:t/>
            </a:r>
            <a:br>
              <a:rPr lang="ru-RU" sz="1300" dirty="0" smtClean="0"/>
            </a:br>
            <a:r>
              <a:rPr lang="en-US" sz="1300" b="1" dirty="0" err="1" smtClean="0"/>
              <a:t>yar</a:t>
            </a:r>
            <a:r>
              <a:rPr lang="ru-RU" sz="1300" b="1" dirty="0" smtClean="0"/>
              <a:t>_</a:t>
            </a:r>
            <a:r>
              <a:rPr lang="en-US" sz="1300" b="1" dirty="0" smtClean="0"/>
              <a:t>school</a:t>
            </a:r>
            <a:r>
              <a:rPr lang="ru-RU" sz="1300" b="1" dirty="0" smtClean="0"/>
              <a:t>@</a:t>
            </a:r>
            <a:r>
              <a:rPr lang="en-US" sz="1300" b="1" dirty="0" smtClean="0"/>
              <a:t>list</a:t>
            </a:r>
            <a:r>
              <a:rPr lang="ru-RU" sz="1300" b="1" dirty="0" smtClean="0"/>
              <a:t>.</a:t>
            </a:r>
            <a:r>
              <a:rPr lang="en-US" sz="1300" b="1" dirty="0" err="1" smtClean="0"/>
              <a:t>ru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/>
              <a:t> </a:t>
            </a:r>
            <a:r>
              <a:rPr lang="ru-RU" dirty="0" smtClean="0"/>
              <a:t>«Мой любимый футбол» 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16218" t="17946" r="21774" b="17963"/>
          <a:stretch>
            <a:fillRect/>
          </a:stretch>
        </p:blipFill>
        <p:spPr bwMode="auto">
          <a:xfrm>
            <a:off x="1547664" y="2996952"/>
            <a:ext cx="6071715" cy="3530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Победители районных и областных соревнований</a:t>
            </a:r>
            <a:endParaRPr lang="ru-RU" dirty="0"/>
          </a:p>
        </p:txBody>
      </p:sp>
      <p:pic>
        <p:nvPicPr>
          <p:cNvPr id="4" name="Picture 2" descr="G:\КОНКУРС\фото к конкурсу\20171109_1426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0924278">
            <a:off x="243746" y="1888252"/>
            <a:ext cx="3349146" cy="1883895"/>
          </a:xfrm>
          <a:prstGeom prst="rect">
            <a:avLst/>
          </a:prstGeom>
          <a:noFill/>
        </p:spPr>
      </p:pic>
      <p:pic>
        <p:nvPicPr>
          <p:cNvPr id="5" name="Picture 8" descr="G:\КОНКУРС\фото к конкурсу\Фото2023.jpg"/>
          <p:cNvPicPr>
            <a:picLocks noChangeAspect="1" noChangeArrowheads="1"/>
          </p:cNvPicPr>
          <p:nvPr/>
        </p:nvPicPr>
        <p:blipFill>
          <a:blip r:embed="rId3" cstate="print"/>
          <a:srcRect l="11993" r="3806"/>
          <a:stretch>
            <a:fillRect/>
          </a:stretch>
        </p:blipFill>
        <p:spPr bwMode="auto">
          <a:xfrm rot="604064">
            <a:off x="6164650" y="1770791"/>
            <a:ext cx="2656771" cy="2366447"/>
          </a:xfrm>
          <a:prstGeom prst="rect">
            <a:avLst/>
          </a:prstGeom>
          <a:noFill/>
        </p:spPr>
      </p:pic>
      <p:pic>
        <p:nvPicPr>
          <p:cNvPr id="6" name="Picture 10" descr="G:\КОНКУРС\фото к конкурсу\20161018_163825.jpg"/>
          <p:cNvPicPr>
            <a:picLocks noChangeAspect="1" noChangeArrowheads="1"/>
          </p:cNvPicPr>
          <p:nvPr/>
        </p:nvPicPr>
        <p:blipFill>
          <a:blip r:embed="rId4" cstate="print"/>
          <a:srcRect r="32381"/>
          <a:stretch>
            <a:fillRect/>
          </a:stretch>
        </p:blipFill>
        <p:spPr bwMode="auto">
          <a:xfrm>
            <a:off x="3347864" y="4293096"/>
            <a:ext cx="2593812" cy="2157704"/>
          </a:xfrm>
          <a:prstGeom prst="rect">
            <a:avLst/>
          </a:prstGeom>
          <a:noFill/>
        </p:spPr>
      </p:pic>
      <p:pic>
        <p:nvPicPr>
          <p:cNvPr id="7" name="Picture 6" descr="G:\КОНКУРС\фото к конкурсу\P1020176.JPG"/>
          <p:cNvPicPr>
            <a:picLocks noChangeAspect="1" noChangeArrowheads="1"/>
          </p:cNvPicPr>
          <p:nvPr/>
        </p:nvPicPr>
        <p:blipFill>
          <a:blip r:embed="rId5" cstate="print"/>
          <a:srcRect l="10781" t="19866" r="6312" b="14161"/>
          <a:stretch>
            <a:fillRect/>
          </a:stretch>
        </p:blipFill>
        <p:spPr bwMode="auto">
          <a:xfrm rot="686072">
            <a:off x="5828768" y="4677786"/>
            <a:ext cx="3159667" cy="1885728"/>
          </a:xfrm>
          <a:prstGeom prst="rect">
            <a:avLst/>
          </a:prstGeom>
          <a:noFill/>
        </p:spPr>
      </p:pic>
      <p:pic>
        <p:nvPicPr>
          <p:cNvPr id="8" name="Picture 3" descr="G:\КОНКУРС\фото к конкурсу\IMG_20161021_164100659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21203265">
            <a:off x="323528" y="4005064"/>
            <a:ext cx="3203848" cy="2402886"/>
          </a:xfrm>
          <a:prstGeom prst="rect">
            <a:avLst/>
          </a:prstGeom>
          <a:noFill/>
        </p:spPr>
      </p:pic>
      <p:pic>
        <p:nvPicPr>
          <p:cNvPr id="9" name="Picture 5" descr="G:\КОНКУРС\фото к конкурсу\IMG_20170203_151829508.jpg"/>
          <p:cNvPicPr>
            <a:picLocks noChangeAspect="1" noChangeArrowheads="1"/>
          </p:cNvPicPr>
          <p:nvPr/>
        </p:nvPicPr>
        <p:blipFill>
          <a:blip r:embed="rId7" cstate="print"/>
          <a:srcRect l="23793" r="7472"/>
          <a:stretch>
            <a:fillRect/>
          </a:stretch>
        </p:blipFill>
        <p:spPr bwMode="auto">
          <a:xfrm>
            <a:off x="3779912" y="1484784"/>
            <a:ext cx="2309762" cy="252028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Победители районных и областных соревнований</a:t>
            </a:r>
            <a:endParaRPr lang="ru-RU" dirty="0"/>
          </a:p>
        </p:txBody>
      </p:sp>
      <p:pic>
        <p:nvPicPr>
          <p:cNvPr id="6146" name="Picture 2" descr="G:\КОНКУРС\фото к конкурсу\20171114_114529.jpg"/>
          <p:cNvPicPr>
            <a:picLocks noChangeAspect="1" noChangeArrowheads="1"/>
          </p:cNvPicPr>
          <p:nvPr/>
        </p:nvPicPr>
        <p:blipFill>
          <a:blip r:embed="rId2" cstate="print"/>
          <a:srcRect t="23264" r="8399"/>
          <a:stretch>
            <a:fillRect/>
          </a:stretch>
        </p:blipFill>
        <p:spPr bwMode="auto">
          <a:xfrm rot="367714">
            <a:off x="4731679" y="1689384"/>
            <a:ext cx="3932101" cy="1852885"/>
          </a:xfrm>
          <a:prstGeom prst="rect">
            <a:avLst/>
          </a:prstGeom>
          <a:noFill/>
        </p:spPr>
      </p:pic>
      <p:pic>
        <p:nvPicPr>
          <p:cNvPr id="6148" name="Picture 4" descr="G:\КОНКУРС\фото к конкурсу\IMG_20170203_152049123.jpg"/>
          <p:cNvPicPr>
            <a:picLocks noChangeAspect="1" noChangeArrowheads="1"/>
          </p:cNvPicPr>
          <p:nvPr/>
        </p:nvPicPr>
        <p:blipFill>
          <a:blip r:embed="rId3" cstate="print"/>
          <a:srcRect l="4917" t="5242" r="9831"/>
          <a:stretch>
            <a:fillRect/>
          </a:stretch>
        </p:blipFill>
        <p:spPr bwMode="auto">
          <a:xfrm rot="20880210">
            <a:off x="423875" y="1751380"/>
            <a:ext cx="2811531" cy="2343766"/>
          </a:xfrm>
          <a:prstGeom prst="rect">
            <a:avLst/>
          </a:prstGeom>
          <a:noFill/>
        </p:spPr>
      </p:pic>
      <p:pic>
        <p:nvPicPr>
          <p:cNvPr id="6151" name="Picture 7" descr="G:\КОНКУРС\фото к конкурсу\P1040999.JPG"/>
          <p:cNvPicPr>
            <a:picLocks noChangeAspect="1" noChangeArrowheads="1"/>
          </p:cNvPicPr>
          <p:nvPr/>
        </p:nvPicPr>
        <p:blipFill>
          <a:blip r:embed="rId4" cstate="print"/>
          <a:srcRect l="15385" t="28277" r="27299" b="12000"/>
          <a:stretch>
            <a:fillRect/>
          </a:stretch>
        </p:blipFill>
        <p:spPr bwMode="auto">
          <a:xfrm>
            <a:off x="2915816" y="4437112"/>
            <a:ext cx="2736304" cy="2138419"/>
          </a:xfrm>
          <a:prstGeom prst="rect">
            <a:avLst/>
          </a:prstGeom>
          <a:noFill/>
        </p:spPr>
      </p:pic>
      <p:pic>
        <p:nvPicPr>
          <p:cNvPr id="6153" name="Picture 9" descr="G:\КОНКУРС\фото к конкурсу\20161017_144053.jpg"/>
          <p:cNvPicPr>
            <a:picLocks noChangeAspect="1" noChangeArrowheads="1"/>
          </p:cNvPicPr>
          <p:nvPr/>
        </p:nvPicPr>
        <p:blipFill>
          <a:blip r:embed="rId5" cstate="print"/>
          <a:srcRect l="6915" t="8196" r="5490"/>
          <a:stretch>
            <a:fillRect/>
          </a:stretch>
        </p:blipFill>
        <p:spPr bwMode="auto">
          <a:xfrm rot="21052791">
            <a:off x="362070" y="4859798"/>
            <a:ext cx="2736304" cy="1613144"/>
          </a:xfrm>
          <a:prstGeom prst="rect">
            <a:avLst/>
          </a:prstGeom>
          <a:noFill/>
        </p:spPr>
      </p:pic>
      <p:pic>
        <p:nvPicPr>
          <p:cNvPr id="6155" name="Picture 11" descr="G:\КОНКУРС\фото к конкурсу\20161021_164122.jpg"/>
          <p:cNvPicPr>
            <a:picLocks noChangeAspect="1" noChangeArrowheads="1"/>
          </p:cNvPicPr>
          <p:nvPr/>
        </p:nvPicPr>
        <p:blipFill>
          <a:blip r:embed="rId6" cstate="print"/>
          <a:srcRect r="29101"/>
          <a:stretch>
            <a:fillRect/>
          </a:stretch>
        </p:blipFill>
        <p:spPr bwMode="auto">
          <a:xfrm rot="21414465">
            <a:off x="2843808" y="2276872"/>
            <a:ext cx="2450533" cy="1944216"/>
          </a:xfrm>
          <a:prstGeom prst="rect">
            <a:avLst/>
          </a:prstGeom>
          <a:noFill/>
        </p:spPr>
      </p:pic>
      <p:pic>
        <p:nvPicPr>
          <p:cNvPr id="6156" name="Picture 12" descr="G:\КОНКУРС\фото к конкурсу\20161109_130248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372757">
            <a:off x="5560462" y="4023630"/>
            <a:ext cx="3463422" cy="194817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Наши достижения</a:t>
            </a:r>
            <a:endParaRPr lang="ru-RU" dirty="0"/>
          </a:p>
        </p:txBody>
      </p:sp>
      <p:pic>
        <p:nvPicPr>
          <p:cNvPr id="5121" name="Picture 1"/>
          <p:cNvPicPr>
            <a:picLocks noChangeAspect="1" noChangeArrowheads="1"/>
          </p:cNvPicPr>
          <p:nvPr/>
        </p:nvPicPr>
        <p:blipFill>
          <a:blip r:embed="rId2" cstate="print"/>
          <a:srcRect l="17315" t="12322" r="7365"/>
          <a:stretch>
            <a:fillRect/>
          </a:stretch>
        </p:blipFill>
        <p:spPr bwMode="auto">
          <a:xfrm>
            <a:off x="251521" y="1628800"/>
            <a:ext cx="7733426" cy="50601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Наши достижения</a:t>
            </a:r>
            <a:endParaRPr lang="ru-RU" dirty="0"/>
          </a:p>
        </p:txBody>
      </p:sp>
      <p:pic>
        <p:nvPicPr>
          <p:cNvPr id="3" name="Picture 2" descr="G:\сканированные грамоты\2016-12-16 гимадиева\гимадиева 00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3840" y="1611688"/>
            <a:ext cx="2529968" cy="3473496"/>
          </a:xfrm>
          <a:prstGeom prst="rect">
            <a:avLst/>
          </a:prstGeom>
          <a:noFill/>
        </p:spPr>
      </p:pic>
      <p:pic>
        <p:nvPicPr>
          <p:cNvPr id="4" name="Picture 3" descr="G:\сканированные грамоты\2016-12-16 гимадиева\гимадиева 00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94136" y="2204864"/>
            <a:ext cx="2569952" cy="3528392"/>
          </a:xfrm>
          <a:prstGeom prst="rect">
            <a:avLst/>
          </a:prstGeom>
          <a:noFill/>
        </p:spPr>
      </p:pic>
      <p:pic>
        <p:nvPicPr>
          <p:cNvPr id="5" name="Picture 4" descr="G:\сканированные грамоты\2016-12-16 гимадиева\гимадиева 00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92080" y="2708920"/>
            <a:ext cx="2736304" cy="375678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Цель:</a:t>
            </a:r>
            <a:r>
              <a:rPr lang="ru-RU" sz="1400" dirty="0" smtClean="0"/>
              <a:t> формирование  у учащихся ценностного отношения к своему                                   здоровью, привычки к активному и здоровому образу жизни через привлечение    к занятиям по футболу.</a:t>
            </a:r>
            <a:br>
              <a:rPr lang="ru-RU" sz="1400" dirty="0" smtClean="0"/>
            </a:br>
            <a:endParaRPr lang="ru-RU" sz="13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Задачи:</a:t>
            </a:r>
          </a:p>
          <a:p>
            <a:pPr>
              <a:buNone/>
            </a:pPr>
            <a:r>
              <a:rPr lang="ru-RU" dirty="0" smtClean="0"/>
              <a:t>1.Привлекать учащихся школы к систематическим занятиям физической культурой и спортом по футболу для укрепления их здоровья </a:t>
            </a:r>
          </a:p>
          <a:p>
            <a:pPr>
              <a:buNone/>
            </a:pPr>
            <a:r>
              <a:rPr lang="ru-RU" dirty="0" smtClean="0"/>
              <a:t>2.Развивать у школьников общественную активность и трудолюбие, творчество и организаторские способности</a:t>
            </a:r>
          </a:p>
          <a:p>
            <a:pPr>
              <a:buNone/>
            </a:pPr>
            <a:r>
              <a:rPr lang="ru-RU" dirty="0" smtClean="0"/>
              <a:t>3.Способствовать формированию высоких моральных и нравственных качеств футболистов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Направления деятельности: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1) просветительская</a:t>
            </a:r>
          </a:p>
          <a:p>
            <a:pPr>
              <a:buNone/>
            </a:pPr>
            <a:r>
              <a:rPr lang="ru-RU" dirty="0" smtClean="0"/>
              <a:t>2) оздоровительная</a:t>
            </a:r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876712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/>
              <a:t>Перечень мероприятий по просветительскому направлению</a:t>
            </a:r>
            <a:endParaRPr lang="ru-RU" sz="2800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539552" y="1301033"/>
          <a:ext cx="7200800" cy="5212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63594"/>
                <a:gridCol w="3836939"/>
                <a:gridCol w="2400267"/>
              </a:tblGrid>
              <a:tr h="346406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№ </a:t>
                      </a:r>
                      <a:r>
                        <a:rPr lang="ru-RU" dirty="0" err="1" smtClean="0"/>
                        <a:t>п</a:t>
                      </a:r>
                      <a:r>
                        <a:rPr lang="ru-RU" dirty="0" smtClean="0"/>
                        <a:t>/</a:t>
                      </a:r>
                      <a:r>
                        <a:rPr lang="ru-RU" dirty="0" err="1" smtClean="0"/>
                        <a:t>п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Мероприятия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Сроки</a:t>
                      </a:r>
                      <a:endParaRPr lang="ru-RU" dirty="0"/>
                    </a:p>
                  </a:txBody>
                  <a:tcPr/>
                </a:tc>
              </a:tr>
              <a:tr h="60621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Медиа</a:t>
                      </a:r>
                      <a:r>
                        <a:rPr lang="ru-RU" dirty="0" smtClean="0"/>
                        <a:t> – викторина «Мировой футбол в лицах»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сентябрь – </a:t>
                      </a:r>
                    </a:p>
                    <a:p>
                      <a:pPr algn="ctr"/>
                      <a:r>
                        <a:rPr lang="ru-RU" dirty="0" smtClean="0"/>
                        <a:t>октябрь</a:t>
                      </a:r>
                      <a:endParaRPr lang="ru-RU" dirty="0"/>
                    </a:p>
                  </a:txBody>
                  <a:tcPr/>
                </a:tc>
              </a:tr>
              <a:tr h="866014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Информационный час «Магия футбола». Подготовка презентаций</a:t>
                      </a:r>
                      <a:r>
                        <a:rPr lang="ru-RU" baseline="0" dirty="0" smtClean="0"/>
                        <a:t> по теме.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ноябрь –</a:t>
                      </a:r>
                    </a:p>
                    <a:p>
                      <a:pPr algn="ctr"/>
                      <a:r>
                        <a:rPr lang="ru-RU" dirty="0" smtClean="0"/>
                        <a:t> декабрь</a:t>
                      </a:r>
                      <a:endParaRPr lang="ru-RU" dirty="0"/>
                    </a:p>
                  </a:txBody>
                  <a:tcPr/>
                </a:tc>
              </a:tr>
              <a:tr h="866014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Игровая конкурсная</a:t>
                      </a:r>
                      <a:r>
                        <a:rPr lang="ru-RU" baseline="0" dirty="0" smtClean="0"/>
                        <a:t> программа «Чемпионами не рождаются – чемпионами становятся»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январь –</a:t>
                      </a:r>
                    </a:p>
                    <a:p>
                      <a:pPr algn="ctr"/>
                      <a:r>
                        <a:rPr lang="ru-RU" dirty="0" smtClean="0"/>
                        <a:t> февраль</a:t>
                      </a:r>
                      <a:endParaRPr lang="ru-RU" dirty="0"/>
                    </a:p>
                  </a:txBody>
                  <a:tcPr/>
                </a:tc>
              </a:tr>
              <a:tr h="866014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Виртуальный</a:t>
                      </a:r>
                      <a:r>
                        <a:rPr lang="ru-RU" baseline="0" dirty="0" smtClean="0"/>
                        <a:t> экскурс</a:t>
                      </a:r>
                      <a:r>
                        <a:rPr lang="ru-RU" dirty="0" smtClean="0"/>
                        <a:t> «Легенды  советского и российского футбола»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март –</a:t>
                      </a:r>
                    </a:p>
                    <a:p>
                      <a:pPr algn="ctr"/>
                      <a:r>
                        <a:rPr lang="ru-RU" dirty="0" smtClean="0"/>
                        <a:t> апрель</a:t>
                      </a:r>
                      <a:endParaRPr lang="ru-RU" dirty="0"/>
                    </a:p>
                  </a:txBody>
                  <a:tcPr/>
                </a:tc>
              </a:tr>
              <a:tr h="1385622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Просмотр мультфильмов </a:t>
                      </a:r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«Матч-реванш», «Утенок, который не умел играть в футбол», «Как казаки в футбол играли»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май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smtClean="0"/>
              <a:t>Тематическое планирование</a:t>
            </a:r>
            <a:endParaRPr lang="ru-RU" sz="2800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395534" y="1556794"/>
          <a:ext cx="7488837" cy="4896542"/>
        </p:xfrm>
        <a:graphic>
          <a:graphicData uri="http://schemas.openxmlformats.org/drawingml/2006/table">
            <a:tbl>
              <a:tblPr/>
              <a:tblGrid>
                <a:gridCol w="432050"/>
                <a:gridCol w="2229930"/>
                <a:gridCol w="475642"/>
                <a:gridCol w="475642"/>
                <a:gridCol w="475642"/>
                <a:gridCol w="474970"/>
                <a:gridCol w="475642"/>
                <a:gridCol w="475642"/>
                <a:gridCol w="475642"/>
                <a:gridCol w="474970"/>
                <a:gridCol w="475642"/>
                <a:gridCol w="547423"/>
              </a:tblGrid>
              <a:tr h="222570"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Calibri"/>
                          <a:cs typeface="Times New Roman"/>
                        </a:rPr>
                        <a:t>№</a:t>
                      </a: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78" marR="58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Calibri"/>
                          <a:cs typeface="Times New Roman"/>
                        </a:rPr>
                        <a:t>Месяц</a:t>
                      </a: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78" marR="58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Calibri"/>
                          <a:cs typeface="Times New Roman"/>
                        </a:rPr>
                        <a:t>Сен</a:t>
                      </a: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78" marR="58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Calibri"/>
                          <a:cs typeface="Times New Roman"/>
                        </a:rPr>
                        <a:t>Окт</a:t>
                      </a: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78" marR="58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Calibri"/>
                          <a:cs typeface="Times New Roman"/>
                        </a:rPr>
                        <a:t>Ноя</a:t>
                      </a: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78" marR="58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Calibri"/>
                          <a:cs typeface="Times New Roman"/>
                        </a:rPr>
                        <a:t>Дек</a:t>
                      </a: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78" marR="58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Calibri"/>
                          <a:cs typeface="Times New Roman"/>
                        </a:rPr>
                        <a:t>Янв</a:t>
                      </a: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78" marR="58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Calibri"/>
                          <a:cs typeface="Times New Roman"/>
                        </a:rPr>
                        <a:t>Фев</a:t>
                      </a: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78" marR="58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Calibri"/>
                          <a:cs typeface="Times New Roman"/>
                        </a:rPr>
                        <a:t>Март</a:t>
                      </a: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78" marR="58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Calibri"/>
                          <a:cs typeface="Times New Roman"/>
                        </a:rPr>
                        <a:t>Апр</a:t>
                      </a: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78" marR="58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Calibri"/>
                          <a:cs typeface="Times New Roman"/>
                        </a:rPr>
                        <a:t>Май</a:t>
                      </a: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78" marR="58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Calibri"/>
                          <a:cs typeface="Times New Roman"/>
                        </a:rPr>
                        <a:t>Итого часов</a:t>
                      </a: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78" marR="58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257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Материал</a:t>
                      </a: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78" marR="58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22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78" marR="58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Теория</a:t>
                      </a: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78" marR="58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78" marR="58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78" marR="58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78" marR="58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78" marR="58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78" marR="58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78" marR="58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78" marR="58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78" marR="58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78" marR="58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9</a:t>
                      </a: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78" marR="58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2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78" marR="58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Практика</a:t>
                      </a: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78" marR="58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78" marR="58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78" marR="58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78" marR="58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78" marR="58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78" marR="58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78" marR="58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78" marR="58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78" marR="58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78" marR="58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36</a:t>
                      </a: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78" marR="58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514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78" marR="58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Общая физическая работа</a:t>
                      </a: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78" marR="58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6771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78" marR="58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Специальная физическая подготовка</a:t>
                      </a: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78" marR="58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78" marR="58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78" marR="58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78" marR="58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78" marR="58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78" marR="58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78" marR="58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78" marR="58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78" marR="58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9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78" marR="58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18</a:t>
                      </a: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78" marR="58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902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78" marR="58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Изучение и совершенствование техники и тактики игры.</a:t>
                      </a: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78" marR="58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78" marR="58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78" marR="58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78" marR="58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78" marR="58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78" marR="58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78" marR="58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78" marR="58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78" marR="58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78" marR="58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48</a:t>
                      </a: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78" marR="58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6771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78" marR="58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Учебные и тренировочные игры.</a:t>
                      </a: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78" marR="58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78" marR="58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78" marR="58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78" marR="58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78" marR="58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78" marR="58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78" marR="58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78" marR="58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78" marR="58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78" marR="58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18</a:t>
                      </a: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78" marR="58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6771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78" marR="58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Контрольные и текущие испытания</a:t>
                      </a: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78" marR="58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78" marR="58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8978" marR="58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8978" marR="58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8978" marR="58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78" marR="58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8978" marR="58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8978" marR="58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8978" marR="58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78" marR="58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78" marR="58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514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78" marR="58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Контрольные игры и соревнования.</a:t>
                      </a: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78" marR="58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78" marR="58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78" marR="58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78" marR="58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78" marR="58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78" marR="58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78" marR="58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78" marR="58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78" marR="58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78" marR="58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9</a:t>
                      </a: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78" marR="58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2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8978" marR="58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Calibri"/>
                          <a:cs typeface="Times New Roman"/>
                        </a:rPr>
                        <a:t>ВСЕГО:</a:t>
                      </a: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78" marR="58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18</a:t>
                      </a: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78" marR="58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15</a:t>
                      </a: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78" marR="58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15</a:t>
                      </a: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78" marR="58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15</a:t>
                      </a: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78" marR="58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18</a:t>
                      </a: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78" marR="58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15</a:t>
                      </a: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78" marR="58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15</a:t>
                      </a: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78" marR="58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15</a:t>
                      </a: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78" marR="58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18</a:t>
                      </a: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78" marR="58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144</a:t>
                      </a:r>
                      <a:endParaRPr lang="ru-RU" sz="9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78" marR="58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4000" dirty="0" smtClean="0"/>
              <a:t>Спортивный зал</a:t>
            </a:r>
            <a:endParaRPr lang="ru-RU" dirty="0"/>
          </a:p>
        </p:txBody>
      </p:sp>
      <p:pic>
        <p:nvPicPr>
          <p:cNvPr id="2050" name="Picture 2" descr="G:\КОНКУРС\спортинвентарь12\20180327_10271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628800"/>
            <a:ext cx="7416824" cy="468052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4000" dirty="0" smtClean="0"/>
              <a:t>Наша материально- техническая база</a:t>
            </a:r>
            <a:endParaRPr lang="ru-RU" dirty="0"/>
          </a:p>
        </p:txBody>
      </p:sp>
      <p:pic>
        <p:nvPicPr>
          <p:cNvPr id="1026" name="Picture 2" descr="G:\КОНКУРС\спортинвентарь12\20180327_10204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0706100">
            <a:off x="329513" y="1388502"/>
            <a:ext cx="1556299" cy="2766754"/>
          </a:xfrm>
          <a:prstGeom prst="rect">
            <a:avLst/>
          </a:prstGeom>
          <a:noFill/>
        </p:spPr>
      </p:pic>
      <p:pic>
        <p:nvPicPr>
          <p:cNvPr id="1028" name="Picture 4" descr="G:\КОНКУРС\спортинвентарь12\20180327_102145.jpg"/>
          <p:cNvPicPr>
            <a:picLocks noChangeAspect="1" noChangeArrowheads="1"/>
          </p:cNvPicPr>
          <p:nvPr/>
        </p:nvPicPr>
        <p:blipFill>
          <a:blip r:embed="rId3" cstate="print"/>
          <a:srcRect t="7648" r="14396" b="7328"/>
          <a:stretch>
            <a:fillRect/>
          </a:stretch>
        </p:blipFill>
        <p:spPr bwMode="auto">
          <a:xfrm rot="20700009">
            <a:off x="1919163" y="1913488"/>
            <a:ext cx="1416270" cy="2500762"/>
          </a:xfrm>
          <a:prstGeom prst="rect">
            <a:avLst/>
          </a:prstGeom>
          <a:noFill/>
        </p:spPr>
      </p:pic>
      <p:pic>
        <p:nvPicPr>
          <p:cNvPr id="1029" name="Picture 5" descr="G:\КОНКУРС\спортинвентарь12\20180327_102421.jpg"/>
          <p:cNvPicPr>
            <a:picLocks noChangeAspect="1" noChangeArrowheads="1"/>
          </p:cNvPicPr>
          <p:nvPr/>
        </p:nvPicPr>
        <p:blipFill>
          <a:blip r:embed="rId4" cstate="print"/>
          <a:srcRect l="10988" r="13926" b="8839"/>
          <a:stretch>
            <a:fillRect/>
          </a:stretch>
        </p:blipFill>
        <p:spPr bwMode="auto">
          <a:xfrm>
            <a:off x="3131840" y="1412776"/>
            <a:ext cx="2952328" cy="2016224"/>
          </a:xfrm>
          <a:prstGeom prst="rect">
            <a:avLst/>
          </a:prstGeom>
          <a:noFill/>
        </p:spPr>
      </p:pic>
      <p:pic>
        <p:nvPicPr>
          <p:cNvPr id="1030" name="Picture 6" descr="G:\КОНКУРС\спортинвентарь12\20180327_102530.jpg"/>
          <p:cNvPicPr>
            <a:picLocks noChangeAspect="1" noChangeArrowheads="1"/>
          </p:cNvPicPr>
          <p:nvPr/>
        </p:nvPicPr>
        <p:blipFill>
          <a:blip r:embed="rId5" cstate="print"/>
          <a:srcRect l="9050" t="27610" r="9745" b="8441"/>
          <a:stretch>
            <a:fillRect/>
          </a:stretch>
        </p:blipFill>
        <p:spPr bwMode="auto">
          <a:xfrm rot="806284">
            <a:off x="6208358" y="1371429"/>
            <a:ext cx="1800200" cy="2520280"/>
          </a:xfrm>
          <a:prstGeom prst="rect">
            <a:avLst/>
          </a:prstGeom>
          <a:noFill/>
        </p:spPr>
      </p:pic>
      <p:pic>
        <p:nvPicPr>
          <p:cNvPr id="1032" name="Picture 8" descr="G:\КОНКУРС\спортинвентарь12\DSC05692.JPG"/>
          <p:cNvPicPr>
            <a:picLocks noChangeAspect="1" noChangeArrowheads="1"/>
          </p:cNvPicPr>
          <p:nvPr/>
        </p:nvPicPr>
        <p:blipFill>
          <a:blip r:embed="rId6" cstate="print"/>
          <a:srcRect l="13094" t="12814" r="6952" b="7073"/>
          <a:stretch>
            <a:fillRect/>
          </a:stretch>
        </p:blipFill>
        <p:spPr bwMode="auto">
          <a:xfrm rot="783139">
            <a:off x="6060780" y="3511587"/>
            <a:ext cx="1787135" cy="3185762"/>
          </a:xfrm>
          <a:prstGeom prst="rect">
            <a:avLst/>
          </a:prstGeom>
          <a:noFill/>
        </p:spPr>
      </p:pic>
      <p:pic>
        <p:nvPicPr>
          <p:cNvPr id="1033" name="Picture 9" descr="G:\КОНКУРС\спортинвентарь12\DSC05695.JPG"/>
          <p:cNvPicPr>
            <a:picLocks noChangeAspect="1" noChangeArrowheads="1"/>
          </p:cNvPicPr>
          <p:nvPr/>
        </p:nvPicPr>
        <p:blipFill>
          <a:blip r:embed="rId7" cstate="print"/>
          <a:srcRect l="65427" t="38564" r="6612" b="4967"/>
          <a:stretch>
            <a:fillRect/>
          </a:stretch>
        </p:blipFill>
        <p:spPr bwMode="auto">
          <a:xfrm rot="949316">
            <a:off x="3779912" y="4653136"/>
            <a:ext cx="1796630" cy="2039505"/>
          </a:xfrm>
          <a:prstGeom prst="rect">
            <a:avLst/>
          </a:prstGeom>
          <a:noFill/>
        </p:spPr>
      </p:pic>
      <p:pic>
        <p:nvPicPr>
          <p:cNvPr id="1034" name="Picture 10" descr="G:\КОНКУРС\спортинвентарь12\20180327_102154.jpg"/>
          <p:cNvPicPr>
            <a:picLocks noChangeAspect="1" noChangeArrowheads="1"/>
          </p:cNvPicPr>
          <p:nvPr/>
        </p:nvPicPr>
        <p:blipFill>
          <a:blip r:embed="rId8" cstate="print"/>
          <a:srcRect l="7190" t="18313" r="12801" b="13412"/>
          <a:stretch>
            <a:fillRect/>
          </a:stretch>
        </p:blipFill>
        <p:spPr bwMode="auto">
          <a:xfrm rot="21050919">
            <a:off x="114514" y="4496399"/>
            <a:ext cx="3600400" cy="1728192"/>
          </a:xfrm>
          <a:prstGeom prst="rect">
            <a:avLst/>
          </a:prstGeom>
          <a:noFill/>
        </p:spPr>
      </p:pic>
      <p:pic>
        <p:nvPicPr>
          <p:cNvPr id="1035" name="Picture 11" descr="G:\КОНКУРС\спортинвентарь12\DSC05693.JPG"/>
          <p:cNvPicPr>
            <a:picLocks noChangeAspect="1" noChangeArrowheads="1"/>
          </p:cNvPicPr>
          <p:nvPr/>
        </p:nvPicPr>
        <p:blipFill>
          <a:blip r:embed="rId9" cstate="print"/>
          <a:srcRect l="11496" t="12271" r="5732"/>
          <a:stretch>
            <a:fillRect/>
          </a:stretch>
        </p:blipFill>
        <p:spPr bwMode="auto">
          <a:xfrm rot="21097340">
            <a:off x="3203848" y="3429000"/>
            <a:ext cx="2592288" cy="154435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G:\КОНКУРС\спортинвентарь12\DSC05705.JPG"/>
          <p:cNvPicPr>
            <a:picLocks noChangeAspect="1" noChangeArrowheads="1"/>
          </p:cNvPicPr>
          <p:nvPr/>
        </p:nvPicPr>
        <p:blipFill>
          <a:blip r:embed="rId2" cstate="print"/>
          <a:srcRect l="18632" t="15920" r="6798" b="38974"/>
          <a:stretch>
            <a:fillRect/>
          </a:stretch>
        </p:blipFill>
        <p:spPr bwMode="auto">
          <a:xfrm>
            <a:off x="395536" y="404664"/>
            <a:ext cx="4169594" cy="1417662"/>
          </a:xfrm>
          <a:prstGeom prst="rect">
            <a:avLst/>
          </a:prstGeom>
          <a:noFill/>
        </p:spPr>
      </p:pic>
      <p:pic>
        <p:nvPicPr>
          <p:cNvPr id="3075" name="Picture 3" descr="G:\КОНКУРС\спортинвентарь12\DSC05706.JPG"/>
          <p:cNvPicPr>
            <a:picLocks noChangeAspect="1" noChangeArrowheads="1"/>
          </p:cNvPicPr>
          <p:nvPr/>
        </p:nvPicPr>
        <p:blipFill>
          <a:blip r:embed="rId3" cstate="print"/>
          <a:srcRect l="5871" t="11219" r="18490" b="25983"/>
          <a:stretch>
            <a:fillRect/>
          </a:stretch>
        </p:blipFill>
        <p:spPr bwMode="auto">
          <a:xfrm>
            <a:off x="4427984" y="4581128"/>
            <a:ext cx="4320480" cy="2016224"/>
          </a:xfrm>
          <a:prstGeom prst="rect">
            <a:avLst/>
          </a:prstGeom>
          <a:noFill/>
        </p:spPr>
      </p:pic>
      <p:pic>
        <p:nvPicPr>
          <p:cNvPr id="3076" name="Picture 4" descr="G:\КОНКУРС\спортинвентарь12\DSC05708.JPG"/>
          <p:cNvPicPr>
            <a:picLocks noChangeAspect="1" noChangeArrowheads="1"/>
          </p:cNvPicPr>
          <p:nvPr/>
        </p:nvPicPr>
        <p:blipFill>
          <a:blip r:embed="rId4" cstate="print"/>
          <a:srcRect l="9723" r="21242" b="46258"/>
          <a:stretch>
            <a:fillRect/>
          </a:stretch>
        </p:blipFill>
        <p:spPr bwMode="auto">
          <a:xfrm>
            <a:off x="1403648" y="1988840"/>
            <a:ext cx="5265986" cy="2304256"/>
          </a:xfrm>
          <a:prstGeom prst="rect">
            <a:avLst/>
          </a:prstGeom>
          <a:noFill/>
        </p:spPr>
      </p:pic>
      <p:pic>
        <p:nvPicPr>
          <p:cNvPr id="3077" name="Picture 5" descr="G:\КОНКУРС\спортинвентарь12\DSC05710.JPG"/>
          <p:cNvPicPr>
            <a:picLocks noChangeAspect="1" noChangeArrowheads="1"/>
          </p:cNvPicPr>
          <p:nvPr/>
        </p:nvPicPr>
        <p:blipFill>
          <a:blip r:embed="rId5" cstate="print"/>
          <a:srcRect l="33936" t="19397" r="11011" b="5514"/>
          <a:stretch>
            <a:fillRect/>
          </a:stretch>
        </p:blipFill>
        <p:spPr bwMode="auto">
          <a:xfrm rot="1003600">
            <a:off x="5476619" y="515891"/>
            <a:ext cx="2843543" cy="2180050"/>
          </a:xfrm>
          <a:prstGeom prst="rect">
            <a:avLst/>
          </a:prstGeom>
          <a:noFill/>
        </p:spPr>
      </p:pic>
      <p:pic>
        <p:nvPicPr>
          <p:cNvPr id="3078" name="Picture 6" descr="G:\КОНКУРС\спортинвентарь12\DSC05711.JPG"/>
          <p:cNvPicPr>
            <a:picLocks noChangeAspect="1" noChangeArrowheads="1"/>
          </p:cNvPicPr>
          <p:nvPr/>
        </p:nvPicPr>
        <p:blipFill>
          <a:blip r:embed="rId6" cstate="print"/>
          <a:srcRect l="11250" t="20609" r="11922"/>
          <a:stretch>
            <a:fillRect/>
          </a:stretch>
        </p:blipFill>
        <p:spPr bwMode="auto">
          <a:xfrm rot="20897334">
            <a:off x="170223" y="4486376"/>
            <a:ext cx="3506843" cy="203692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dirty="0" smtClean="0"/>
              <a:t>Внеурочная работа</a:t>
            </a:r>
            <a:endParaRPr lang="ru-RU" dirty="0"/>
          </a:p>
        </p:txBody>
      </p:sp>
      <p:pic>
        <p:nvPicPr>
          <p:cNvPr id="4098" name="Picture 2" descr="G:\КОНКУРС\фото к конкурсу\20170621_115523.jpg"/>
          <p:cNvPicPr>
            <a:picLocks noChangeAspect="1" noChangeArrowheads="1"/>
          </p:cNvPicPr>
          <p:nvPr/>
        </p:nvPicPr>
        <p:blipFill>
          <a:blip r:embed="rId2" cstate="print"/>
          <a:srcRect t="9118" b="11860"/>
          <a:stretch>
            <a:fillRect/>
          </a:stretch>
        </p:blipFill>
        <p:spPr bwMode="auto">
          <a:xfrm>
            <a:off x="1331640" y="2996952"/>
            <a:ext cx="4859954" cy="2160240"/>
          </a:xfrm>
          <a:prstGeom prst="rect">
            <a:avLst/>
          </a:prstGeom>
          <a:noFill/>
        </p:spPr>
      </p:pic>
      <p:pic>
        <p:nvPicPr>
          <p:cNvPr id="4099" name="Picture 3" descr="G:\КОНКУРС\фото к конкурсу\P1020113.JPG"/>
          <p:cNvPicPr>
            <a:picLocks noChangeAspect="1" noChangeArrowheads="1"/>
          </p:cNvPicPr>
          <p:nvPr/>
        </p:nvPicPr>
        <p:blipFill>
          <a:blip r:embed="rId3" cstate="print"/>
          <a:srcRect b="18873"/>
          <a:stretch>
            <a:fillRect/>
          </a:stretch>
        </p:blipFill>
        <p:spPr bwMode="auto">
          <a:xfrm>
            <a:off x="251520" y="4581128"/>
            <a:ext cx="3240360" cy="1971600"/>
          </a:xfrm>
          <a:prstGeom prst="rect">
            <a:avLst/>
          </a:prstGeom>
          <a:noFill/>
        </p:spPr>
      </p:pic>
      <p:pic>
        <p:nvPicPr>
          <p:cNvPr id="4100" name="Picture 4" descr="G:\КОНКУРС\фото к конкурсу\P1020115.JPG"/>
          <p:cNvPicPr>
            <a:picLocks noChangeAspect="1" noChangeArrowheads="1"/>
          </p:cNvPicPr>
          <p:nvPr/>
        </p:nvPicPr>
        <p:blipFill>
          <a:blip r:embed="rId4" cstate="print"/>
          <a:srcRect b="13793"/>
          <a:stretch>
            <a:fillRect/>
          </a:stretch>
        </p:blipFill>
        <p:spPr bwMode="auto">
          <a:xfrm>
            <a:off x="5135555" y="1556792"/>
            <a:ext cx="2784309" cy="1800200"/>
          </a:xfrm>
          <a:prstGeom prst="rect">
            <a:avLst/>
          </a:prstGeom>
          <a:noFill/>
        </p:spPr>
      </p:pic>
      <p:pic>
        <p:nvPicPr>
          <p:cNvPr id="4101" name="Picture 5" descr="C:\Users\гимадиев\Desktop\св фот с телефона\20180323_130001.jpg"/>
          <p:cNvPicPr>
            <a:picLocks noChangeAspect="1" noChangeArrowheads="1"/>
          </p:cNvPicPr>
          <p:nvPr/>
        </p:nvPicPr>
        <p:blipFill>
          <a:blip r:embed="rId5" cstate="print"/>
          <a:srcRect l="5972" r="13677" b="8251"/>
          <a:stretch>
            <a:fillRect/>
          </a:stretch>
        </p:blipFill>
        <p:spPr bwMode="auto">
          <a:xfrm>
            <a:off x="4788024" y="4365104"/>
            <a:ext cx="3384376" cy="2173742"/>
          </a:xfrm>
          <a:prstGeom prst="rect">
            <a:avLst/>
          </a:prstGeom>
          <a:noFill/>
        </p:spPr>
      </p:pic>
      <p:pic>
        <p:nvPicPr>
          <p:cNvPr id="7" name="Рисунок 6" descr="C:\Users\гимадиев\Desktop\Новая папка\20161021_153531.jpg"/>
          <p:cNvPicPr/>
          <p:nvPr/>
        </p:nvPicPr>
        <p:blipFill>
          <a:blip r:embed="rId6" cstate="print"/>
          <a:srcRect l="7316" t="3124" r="7330" b="12530"/>
          <a:stretch>
            <a:fillRect/>
          </a:stretch>
        </p:blipFill>
        <p:spPr bwMode="auto">
          <a:xfrm>
            <a:off x="251520" y="1484784"/>
            <a:ext cx="2520280" cy="1944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653</TotalTime>
  <Words>321</Words>
  <Application>Microsoft Office PowerPoint</Application>
  <PresentationFormat>Экран (4:3)</PresentationFormat>
  <Paragraphs>144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9" baseType="lpstr">
      <vt:lpstr>Calibri</vt:lpstr>
      <vt:lpstr>Times New Roman</vt:lpstr>
      <vt:lpstr>Trebuchet MS</vt:lpstr>
      <vt:lpstr>Wingdings</vt:lpstr>
      <vt:lpstr>Wingdings 2</vt:lpstr>
      <vt:lpstr>Изящная</vt:lpstr>
      <vt:lpstr>Филиал муниципального автономного общеобразовательного учреждения «Беркутская средняя общеобразовательная школа»  «Яровская  средняя общеобразовательная школа им. Р.И.Алимбаева» 627038, Тюменская область, Ялуторовский район, д. Яр ул. Школьная 5, телефон 42-174,  yar_school@list.ru    «Мой любимый футбол»  </vt:lpstr>
      <vt:lpstr>Цель: формирование  у учащихся ценностного отношения к своему                                   здоровью, привычки к активному и здоровому образу жизни через привлечение    к занятиям по футболу. </vt:lpstr>
      <vt:lpstr>Направления деятельности:</vt:lpstr>
      <vt:lpstr>Перечень мероприятий по просветительскому направлению</vt:lpstr>
      <vt:lpstr>Тематическое планирование</vt:lpstr>
      <vt:lpstr>Спортивный зал</vt:lpstr>
      <vt:lpstr>Наша материально- техническая база</vt:lpstr>
      <vt:lpstr>Презентация PowerPoint</vt:lpstr>
      <vt:lpstr>Внеурочная работа</vt:lpstr>
      <vt:lpstr>Победители районных и областных соревнований</vt:lpstr>
      <vt:lpstr>Победители районных и областных соревнований</vt:lpstr>
      <vt:lpstr>Наши достижения</vt:lpstr>
      <vt:lpstr>Наши достижения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Филиал муниципального автономного общеобразовательного учреждения «Беркутская средняя общеобразовательная школа»  «Яровская  средняя общеобразовательная школа им. Р.И.Алимбаева» 627038, Тюменская область, Ялуторовский район, д. Яр ул. Школьная 5, телефон 42-174,  yar_school@list.ru    «Мой любимый футбол»  </dc:title>
  <dc:creator>ляйсан</dc:creator>
  <cp:lastModifiedBy>user</cp:lastModifiedBy>
  <cp:revision>69</cp:revision>
  <dcterms:created xsi:type="dcterms:W3CDTF">2018-03-28T16:36:55Z</dcterms:created>
  <dcterms:modified xsi:type="dcterms:W3CDTF">2021-09-30T04:00:26Z</dcterms:modified>
</cp:coreProperties>
</file>