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98" r:id="rId2"/>
    <p:sldId id="359" r:id="rId3"/>
    <p:sldId id="361" r:id="rId4"/>
    <p:sldId id="375" r:id="rId5"/>
    <p:sldId id="363" r:id="rId6"/>
    <p:sldId id="376" r:id="rId7"/>
    <p:sldId id="372" r:id="rId8"/>
    <p:sldId id="378" r:id="rId9"/>
    <p:sldId id="379" r:id="rId10"/>
    <p:sldId id="367" r:id="rId11"/>
    <p:sldId id="279" r:id="rId12"/>
    <p:sldId id="374" r:id="rId13"/>
    <p:sldId id="368" r:id="rId14"/>
    <p:sldId id="369" r:id="rId15"/>
    <p:sldId id="385" r:id="rId16"/>
    <p:sldId id="377" r:id="rId17"/>
  </p:sldIdLst>
  <p:sldSz cx="9144000" cy="6858000" type="screen4x3"/>
  <p:notesSz cx="6761163" cy="988218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60"/>
  </p:normalViewPr>
  <p:slideViewPr>
    <p:cSldViewPr>
      <p:cViewPr varScale="1">
        <p:scale>
          <a:sx n="53" d="100"/>
          <a:sy n="53" d="100"/>
        </p:scale>
        <p:origin x="576" y="29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25.11.2025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25.11.2025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25.11.2025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25.11.2025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1928589"/>
            <a:ext cx="8568952" cy="492941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b="1" dirty="0">
                <a:solidFill>
                  <a:srgbClr val="FF00FF"/>
                </a:solidFill>
              </a:rPr>
              <a:t>Коррекционно-дефектологическое занятие </a:t>
            </a:r>
          </a:p>
          <a:p>
            <a:pPr marL="0" indent="0" algn="ctr">
              <a:buNone/>
            </a:pPr>
            <a:r>
              <a:rPr lang="ru-RU" sz="2800" b="1" dirty="0">
                <a:solidFill>
                  <a:srgbClr val="FF00FF"/>
                </a:solidFill>
              </a:rPr>
              <a:t>Предлог-как часть речи в лексической теме </a:t>
            </a:r>
          </a:p>
          <a:p>
            <a:pPr marL="0" indent="0" algn="ctr">
              <a:buNone/>
            </a:pPr>
            <a:r>
              <a:rPr lang="ru-RU" sz="2800" b="1" dirty="0">
                <a:solidFill>
                  <a:srgbClr val="FF00FF"/>
                </a:solidFill>
              </a:rPr>
              <a:t> </a:t>
            </a:r>
            <a:r>
              <a:rPr lang="ru-RU" sz="2800" b="1" dirty="0" smtClean="0">
                <a:solidFill>
                  <a:srgbClr val="FF00FF"/>
                </a:solidFill>
              </a:rPr>
              <a:t>«Дикие </a:t>
            </a:r>
            <a:r>
              <a:rPr lang="ru-RU" sz="2800" b="1" dirty="0">
                <a:solidFill>
                  <a:srgbClr val="FF00FF"/>
                </a:solidFill>
              </a:rPr>
              <a:t>животные</a:t>
            </a:r>
            <a:r>
              <a:rPr lang="ru-RU" sz="2800" b="1" dirty="0" smtClean="0">
                <a:solidFill>
                  <a:srgbClr val="FF00FF"/>
                </a:solidFill>
              </a:rPr>
              <a:t>»</a:t>
            </a:r>
          </a:p>
          <a:p>
            <a:pPr marL="0" indent="0" algn="ctr">
              <a:buNone/>
            </a:pPr>
            <a:endParaRPr lang="ru-RU" sz="2800" b="1" dirty="0">
              <a:solidFill>
                <a:srgbClr val="FF00FF"/>
              </a:solidFill>
            </a:endParaRPr>
          </a:p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</a:rPr>
              <a:t>Класс- 3 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</a:rPr>
              <a:t>Контингент- коррекционный класс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</a:rPr>
              <a:t>Заключение- </a:t>
            </a:r>
            <a:r>
              <a:rPr lang="ru-RU" dirty="0" err="1" smtClean="0">
                <a:solidFill>
                  <a:srgbClr val="FF0000"/>
                </a:solidFill>
              </a:rPr>
              <a:t>дисграфия</a:t>
            </a:r>
            <a:r>
              <a:rPr lang="ru-RU" dirty="0" smtClean="0">
                <a:solidFill>
                  <a:srgbClr val="FF0000"/>
                </a:solidFill>
              </a:rPr>
              <a:t> смешанного вида</a:t>
            </a:r>
          </a:p>
          <a:p>
            <a:pPr marL="0" indent="0">
              <a:buNone/>
            </a:pPr>
            <a:endParaRPr lang="ru-RU" dirty="0">
              <a:solidFill>
                <a:srgbClr val="FF0000"/>
              </a:solidFill>
            </a:endParaRPr>
          </a:p>
          <a:p>
            <a:pPr marL="0" indent="0" algn="r">
              <a:buNone/>
            </a:pPr>
            <a:r>
              <a:rPr lang="ru-RU" sz="2000" smtClean="0">
                <a:solidFill>
                  <a:srgbClr val="FF0000"/>
                </a:solidFill>
              </a:rPr>
              <a:t>Учитель-логопед: </a:t>
            </a:r>
            <a:r>
              <a:rPr lang="ru-RU" sz="2000" dirty="0" err="1">
                <a:solidFill>
                  <a:srgbClr val="FF0000"/>
                </a:solidFill>
              </a:rPr>
              <a:t>Ондар</a:t>
            </a:r>
            <a:r>
              <a:rPr lang="ru-RU" sz="2000" dirty="0">
                <a:solidFill>
                  <a:srgbClr val="FF0000"/>
                </a:solidFill>
              </a:rPr>
              <a:t> Д.Д.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>
                <a:solidFill>
                  <a:srgbClr val="FF3300"/>
                </a:solidFill>
              </a:rPr>
              <a:t>МБОУ «СОШ № 20 имени Героев Отечества»</a:t>
            </a:r>
          </a:p>
        </p:txBody>
      </p:sp>
    </p:spTree>
    <p:extLst>
      <p:ext uri="{BB962C8B-B14F-4D97-AF65-F5344CB8AC3E}">
        <p14:creationId xmlns:p14="http://schemas.microsoft.com/office/powerpoint/2010/main" val="2253988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="" xmlns:a16="http://schemas.microsoft.com/office/drawing/2014/main" id="{751A1880-F866-CCE6-6A66-63B575949E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4482" y="188640"/>
            <a:ext cx="8229600" cy="1252728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FF0000"/>
                </a:solidFill>
              </a:rPr>
              <a:t>Работа над предложениями</a:t>
            </a:r>
            <a:endParaRPr lang="ru-RU" sz="3600" dirty="0">
              <a:solidFill>
                <a:srgbClr val="FF0000"/>
              </a:solidFill>
            </a:endParaRP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="" xmlns:a16="http://schemas.microsoft.com/office/drawing/2014/main" id="{6F885623-707E-BBF5-0D5A-E289AFD6DC79}"/>
              </a:ext>
            </a:extLst>
          </p:cNvPr>
          <p:cNvCxnSpPr/>
          <p:nvPr/>
        </p:nvCxnSpPr>
        <p:spPr>
          <a:xfrm>
            <a:off x="755576" y="2330400"/>
            <a:ext cx="0" cy="1809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CE52AC7F-3103-21C8-5643-BBC342712B02}"/>
              </a:ext>
            </a:extLst>
          </p:cNvPr>
          <p:cNvSpPr/>
          <p:nvPr/>
        </p:nvSpPr>
        <p:spPr>
          <a:xfrm>
            <a:off x="4117234" y="2242300"/>
            <a:ext cx="864096" cy="1809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20" name="Rectangle 17">
            <a:extLst>
              <a:ext uri="{FF2B5EF4-FFF2-40B4-BE49-F238E27FC236}">
                <a16:creationId xmlns="" xmlns:a16="http://schemas.microsoft.com/office/drawing/2014/main" id="{1D24B733-D7B3-EA6E-F9C1-AB22781311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ru-RU" altLang="ru-RU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ru-RU" alt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1" name="Rectangle 18">
            <a:extLst>
              <a:ext uri="{FF2B5EF4-FFF2-40B4-BE49-F238E27FC236}">
                <a16:creationId xmlns="" xmlns:a16="http://schemas.microsoft.com/office/drawing/2014/main" id="{199910A5-3F72-FAC0-925A-209132F823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</a:t>
            </a:r>
            <a:endParaRPr kumimoji="0" lang="ru-RU" altLang="ru-RU" sz="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2" name="Rectangle 19">
            <a:extLst>
              <a:ext uri="{FF2B5EF4-FFF2-40B4-BE49-F238E27FC236}">
                <a16:creationId xmlns="" xmlns:a16="http://schemas.microsoft.com/office/drawing/2014/main" id="{5DA65139-D440-C37D-E35F-33AEE10021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</a:t>
            </a:r>
            <a:endParaRPr kumimoji="0" lang="ru-RU" altLang="ru-RU" sz="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4" name="Rectangle 20">
            <a:extLst>
              <a:ext uri="{FF2B5EF4-FFF2-40B4-BE49-F238E27FC236}">
                <a16:creationId xmlns="" xmlns:a16="http://schemas.microsoft.com/office/drawing/2014/main" id="{1B6A1FAA-0173-96A3-5F94-552DACD1C51B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251520" y="4251866"/>
            <a:ext cx="8928992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1.Белка</a:t>
            </a:r>
            <a:r>
              <a:rPr kumimoji="0" lang="ru-RU" altLang="ru-RU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ветке, сидит, </a:t>
            </a:r>
            <a:r>
              <a:rPr kumimoji="0" lang="ru-RU" altLang="ru-RU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</a:t>
            </a:r>
            <a:r>
              <a:rPr kumimoji="0" lang="ru-RU" altLang="ru-RU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kumimoji="0" lang="ru-RU" altLang="ru-RU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</a:t>
            </a:r>
            <a:r>
              <a:rPr kumimoji="0" lang="ru-RU" altLang="ru-RU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kumimoji="0" lang="ru-RU" altLang="ru-RU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лиса, норе.</a:t>
            </a:r>
            <a:endParaRPr kumimoji="0" lang="ru-RU" altLang="ru-RU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</a:t>
            </a:r>
            <a:r>
              <a:rPr kumimoji="0" lang="ru-RU" alt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Зайчик, </a:t>
            </a:r>
            <a:r>
              <a:rPr kumimoji="0" lang="ru-RU" altLang="ru-RU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кустиком, </a:t>
            </a:r>
            <a:r>
              <a:rPr kumimoji="0" lang="ru-RU" altLang="ru-RU" sz="3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</a:t>
            </a:r>
            <a:r>
              <a:rPr kumimoji="0" lang="ru-RU" altLang="ru-RU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сидит, маленький.</a:t>
            </a:r>
            <a:endParaRPr kumimoji="0" lang="ru-RU" altLang="ru-RU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9" name="Фигура, имеющая форму буквы L 18"/>
          <p:cNvSpPr/>
          <p:nvPr/>
        </p:nvSpPr>
        <p:spPr>
          <a:xfrm>
            <a:off x="789632" y="2134944"/>
            <a:ext cx="1039168" cy="256540"/>
          </a:xfrm>
          <a:prstGeom prst="corner">
            <a:avLst>
              <a:gd name="adj1" fmla="val 50000"/>
              <a:gd name="adj2" fmla="val 5188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Минус 22"/>
          <p:cNvSpPr/>
          <p:nvPr/>
        </p:nvSpPr>
        <p:spPr>
          <a:xfrm>
            <a:off x="2014951" y="1987500"/>
            <a:ext cx="1152128" cy="685800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3181350" y="1916831"/>
            <a:ext cx="720080" cy="50405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Блок-схема: узел 26"/>
          <p:cNvSpPr/>
          <p:nvPr/>
        </p:nvSpPr>
        <p:spPr>
          <a:xfrm>
            <a:off x="5073892" y="2306900"/>
            <a:ext cx="144016" cy="169168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Фигура, имеющая форму буквы L 27"/>
          <p:cNvSpPr/>
          <p:nvPr/>
        </p:nvSpPr>
        <p:spPr>
          <a:xfrm>
            <a:off x="702523" y="2845357"/>
            <a:ext cx="1039168" cy="256540"/>
          </a:xfrm>
          <a:prstGeom prst="corner">
            <a:avLst>
              <a:gd name="adj1" fmla="val 50000"/>
              <a:gd name="adj2" fmla="val 5188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2095500" y="2598707"/>
            <a:ext cx="720080" cy="50405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>
            <a:extLst>
              <a:ext uri="{FF2B5EF4-FFF2-40B4-BE49-F238E27FC236}">
                <a16:creationId xmlns="" xmlns:a16="http://schemas.microsoft.com/office/drawing/2014/main" id="{CE52AC7F-3103-21C8-5643-BBC342712B02}"/>
              </a:ext>
            </a:extLst>
          </p:cNvPr>
          <p:cNvSpPr/>
          <p:nvPr/>
        </p:nvSpPr>
        <p:spPr>
          <a:xfrm>
            <a:off x="3017599" y="2909198"/>
            <a:ext cx="864096" cy="1809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31" name="Блок-схема: узел 30"/>
          <p:cNvSpPr/>
          <p:nvPr/>
        </p:nvSpPr>
        <p:spPr>
          <a:xfrm>
            <a:off x="3996748" y="2916233"/>
            <a:ext cx="144016" cy="169168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Фигура, имеющая форму буквы L 31"/>
          <p:cNvSpPr/>
          <p:nvPr/>
        </p:nvSpPr>
        <p:spPr>
          <a:xfrm>
            <a:off x="755576" y="3466804"/>
            <a:ext cx="1039168" cy="256540"/>
          </a:xfrm>
          <a:prstGeom prst="corner">
            <a:avLst>
              <a:gd name="adj1" fmla="val 50000"/>
              <a:gd name="adj2" fmla="val 5188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>
            <a:extLst>
              <a:ext uri="{FF2B5EF4-FFF2-40B4-BE49-F238E27FC236}">
                <a16:creationId xmlns="" xmlns:a16="http://schemas.microsoft.com/office/drawing/2014/main" id="{CE52AC7F-3103-21C8-5643-BBC342712B02}"/>
              </a:ext>
            </a:extLst>
          </p:cNvPr>
          <p:cNvSpPr/>
          <p:nvPr/>
        </p:nvSpPr>
        <p:spPr>
          <a:xfrm>
            <a:off x="2095500" y="3533457"/>
            <a:ext cx="864096" cy="1809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35" name="Прямоугольник 34">
            <a:extLst>
              <a:ext uri="{FF2B5EF4-FFF2-40B4-BE49-F238E27FC236}">
                <a16:creationId xmlns="" xmlns:a16="http://schemas.microsoft.com/office/drawing/2014/main" id="{CE52AC7F-3103-21C8-5643-BBC342712B02}"/>
              </a:ext>
            </a:extLst>
          </p:cNvPr>
          <p:cNvSpPr/>
          <p:nvPr/>
        </p:nvSpPr>
        <p:spPr>
          <a:xfrm>
            <a:off x="3167079" y="3504586"/>
            <a:ext cx="864096" cy="1809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4353812" y="3190941"/>
            <a:ext cx="720080" cy="50405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>
            <a:extLst>
              <a:ext uri="{FF2B5EF4-FFF2-40B4-BE49-F238E27FC236}">
                <a16:creationId xmlns="" xmlns:a16="http://schemas.microsoft.com/office/drawing/2014/main" id="{CE52AC7F-3103-21C8-5643-BBC342712B02}"/>
              </a:ext>
            </a:extLst>
          </p:cNvPr>
          <p:cNvSpPr/>
          <p:nvPr/>
        </p:nvSpPr>
        <p:spPr>
          <a:xfrm>
            <a:off x="5257285" y="3504585"/>
            <a:ext cx="864096" cy="1809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7642" y="3525519"/>
            <a:ext cx="165100" cy="188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24708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268760"/>
            <a:ext cx="8712968" cy="5184576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chemeClr val="tx1"/>
                </a:solidFill>
              </a:rPr>
              <a:t>Хитрая, рыжая пробегает,                                                 Зимой белый, летом серый,</a:t>
            </a:r>
          </a:p>
          <a:p>
            <a:pPr marL="0" indent="0">
              <a:buNone/>
            </a:pPr>
            <a:r>
              <a:rPr lang="ru-RU" sz="4000" b="1" dirty="0">
                <a:solidFill>
                  <a:schemeClr val="tx1"/>
                </a:solidFill>
              </a:rPr>
              <a:t>Следы хвостом заметает. </a:t>
            </a:r>
          </a:p>
          <a:p>
            <a:pPr marL="0" indent="0">
              <a:buNone/>
            </a:pPr>
            <a:endParaRPr lang="ru-RU" sz="4000" b="1" dirty="0">
              <a:solidFill>
                <a:schemeClr val="tx1"/>
              </a:solidFill>
            </a:endParaRPr>
          </a:p>
          <a:p>
            <a:r>
              <a:rPr lang="ru-RU" sz="4000" b="1" dirty="0">
                <a:solidFill>
                  <a:schemeClr val="tx1"/>
                </a:solidFill>
              </a:rPr>
              <a:t> Быстро поскакал, от лисы </a:t>
            </a:r>
            <a:r>
              <a:rPr lang="ru-RU" sz="4000" b="1" dirty="0" smtClean="0">
                <a:solidFill>
                  <a:schemeClr val="tx1"/>
                </a:solidFill>
              </a:rPr>
              <a:t>убежал</a:t>
            </a:r>
            <a:endParaRPr lang="ru-RU" sz="4000" b="1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252728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FF0000"/>
                </a:solidFill>
              </a:rPr>
              <a:t>Дидактическое упражнение : «Загадка»</a:t>
            </a:r>
            <a:endParaRPr lang="ru-RU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8764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A3796D78-3BD5-D89A-0F1E-FF94029687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EE7C2807-3588-6C09-2DF1-36F7B0A258E1}"/>
              </a:ext>
            </a:extLst>
          </p:cNvPr>
          <p:cNvSpPr/>
          <p:nvPr/>
        </p:nvSpPr>
        <p:spPr>
          <a:xfrm>
            <a:off x="539552" y="908720"/>
            <a:ext cx="8496944" cy="4862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/>
              <a:t>    Любит </a:t>
            </a:r>
            <a:r>
              <a:rPr lang="ru-RU" sz="4000" b="1" dirty="0"/>
              <a:t>малину и </a:t>
            </a:r>
            <a:r>
              <a:rPr lang="ru-RU" sz="4000" b="1" dirty="0" smtClean="0"/>
              <a:t>мед</a:t>
            </a:r>
            <a:r>
              <a:rPr lang="ru-RU" sz="4000" b="1" dirty="0"/>
              <a:t>.</a:t>
            </a:r>
            <a:endParaRPr lang="ru-RU" sz="4000" b="1" dirty="0" smtClean="0"/>
          </a:p>
          <a:p>
            <a:endParaRPr lang="ru-RU" sz="1600" b="1" dirty="0" smtClean="0"/>
          </a:p>
          <a:p>
            <a:r>
              <a:rPr lang="ru-RU" sz="4000" b="1" dirty="0" smtClean="0"/>
              <a:t>  Грибами, фруктами запасется</a:t>
            </a:r>
            <a:endParaRPr lang="ru-RU" sz="1400" b="1" dirty="0"/>
          </a:p>
          <a:p>
            <a:r>
              <a:rPr lang="ru-RU" sz="4000" b="1" dirty="0"/>
              <a:t>И клубочком свернется</a:t>
            </a:r>
            <a:r>
              <a:rPr lang="ru-RU" sz="4000" b="1" dirty="0" smtClean="0"/>
              <a:t>.</a:t>
            </a:r>
            <a:endParaRPr lang="ru-RU" sz="4000" b="1" dirty="0"/>
          </a:p>
          <a:p>
            <a:endParaRPr lang="ru-RU" sz="1400" b="1" dirty="0"/>
          </a:p>
          <a:p>
            <a:r>
              <a:rPr lang="ru-RU" sz="4000" b="1" dirty="0" smtClean="0"/>
              <a:t>     Маленькая</a:t>
            </a:r>
            <a:r>
              <a:rPr lang="ru-RU" sz="4000" b="1" dirty="0"/>
              <a:t>, рыженькая</a:t>
            </a:r>
          </a:p>
          <a:p>
            <a:r>
              <a:rPr lang="ru-RU" sz="4000" b="1" dirty="0"/>
              <a:t>На дереве живет.</a:t>
            </a:r>
          </a:p>
          <a:p>
            <a:r>
              <a:rPr lang="ru-RU" sz="4000" b="1" dirty="0"/>
              <a:t>С ветки на ветку прыгнет,</a:t>
            </a:r>
          </a:p>
          <a:p>
            <a:r>
              <a:rPr lang="ru-RU" sz="4000" b="1" dirty="0"/>
              <a:t>Грибы, орехи найдет. </a:t>
            </a:r>
          </a:p>
        </p:txBody>
      </p:sp>
    </p:spTree>
    <p:extLst>
      <p:ext uri="{BB962C8B-B14F-4D97-AF65-F5344CB8AC3E}">
        <p14:creationId xmlns:p14="http://schemas.microsoft.com/office/powerpoint/2010/main" val="4180615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C2879DFB-8BF2-0264-DC24-184B93A69E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="" xmlns:a16="http://schemas.microsoft.com/office/drawing/2014/main" id="{CE8D33AF-D5D5-4C2A-244A-9F4F477A094C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90872" y="1124744"/>
            <a:ext cx="8229600" cy="5001419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5995EC9-2BEB-BD20-7020-0366354CC2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Игра «Составь животное».</a:t>
            </a:r>
            <a:r>
              <a:rPr lang="ru-RU" dirty="0">
                <a:solidFill>
                  <a:srgbClr val="FF0000"/>
                </a:solidFill>
              </a:rPr>
              <a:t/>
            </a:r>
            <a:br>
              <a:rPr lang="ru-RU" dirty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8779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698DD01D-C938-D771-BB2E-F2D0C2A761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091C2CF1-8DD5-6E6F-D835-9147D93D6DF1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2656"/>
            <a:ext cx="8280920" cy="559094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51989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3528" y="188640"/>
            <a:ext cx="8229600" cy="72008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Жилища животных.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980728"/>
            <a:ext cx="9012237" cy="5184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3127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99692" y="4653136"/>
            <a:ext cx="525658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>
                <a:solidFill>
                  <a:srgbClr val="FF0000"/>
                </a:solidFill>
                <a:ea typeface="+mj-ea"/>
                <a:cs typeface="+mj-cs"/>
              </a:rPr>
              <a:t>     До </a:t>
            </a:r>
            <a:r>
              <a:rPr lang="ru-RU" sz="4400" dirty="0">
                <a:solidFill>
                  <a:srgbClr val="FF0000"/>
                </a:solidFill>
                <a:ea typeface="+mj-ea"/>
                <a:cs typeface="+mj-cs"/>
              </a:rPr>
              <a:t>свидания!</a:t>
            </a:r>
            <a:endParaRPr lang="ru-RU" dirty="0"/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980728"/>
            <a:ext cx="3744416" cy="33919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226137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B5811321-994F-EFF7-184D-430F711FC1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3D51AE40-3E24-07EB-3F48-252BEDCD8E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2067" y="1700809"/>
            <a:ext cx="7408333" cy="410445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800" b="1" dirty="0">
                <a:solidFill>
                  <a:srgbClr val="FF0000"/>
                </a:solidFill>
              </a:rPr>
              <a:t>Задачи:</a:t>
            </a:r>
            <a:endParaRPr lang="ru-RU" sz="1800" dirty="0">
              <a:solidFill>
                <a:srgbClr val="FF0000"/>
              </a:solidFill>
            </a:endParaRPr>
          </a:p>
          <a:p>
            <a:r>
              <a:rPr lang="ru-RU" sz="1800" b="1" dirty="0">
                <a:solidFill>
                  <a:srgbClr val="FF0000"/>
                </a:solidFill>
              </a:rPr>
              <a:t>Коррекционно-образовательные: </a:t>
            </a:r>
            <a:r>
              <a:rPr lang="ru-RU" sz="1800" b="1" dirty="0"/>
              <a:t>уточнить для детей пространственные отношения, выраженные предлогами В, НА, ПОД</a:t>
            </a:r>
            <a:r>
              <a:rPr lang="ru-RU" sz="1800" dirty="0"/>
              <a:t>.</a:t>
            </a:r>
          </a:p>
          <a:p>
            <a:r>
              <a:rPr lang="ru-RU" sz="1800" dirty="0"/>
              <a:t>-продолжать учить составлять предложения с предлогами В, НА, ПОД;</a:t>
            </a:r>
          </a:p>
          <a:p>
            <a:r>
              <a:rPr lang="ru-RU" sz="1800" dirty="0"/>
              <a:t>-совершенствование грамматического строя речи (употребление качественных прилагательных);</a:t>
            </a:r>
          </a:p>
          <a:p>
            <a:r>
              <a:rPr lang="ru-RU" sz="1800" dirty="0"/>
              <a:t>-уточнение, расширение и активизация словаря по теме «Дикие животные</a:t>
            </a:r>
            <a:r>
              <a:rPr lang="ru-RU" sz="1800" dirty="0" smtClean="0"/>
              <a:t>»</a:t>
            </a:r>
          </a:p>
          <a:p>
            <a:r>
              <a:rPr lang="ru-RU" sz="1800" dirty="0">
                <a:solidFill>
                  <a:srgbClr val="FF0000"/>
                </a:solidFill>
              </a:rPr>
              <a:t>Коррекционно-развивающие</a:t>
            </a:r>
            <a:r>
              <a:rPr lang="ru-RU" sz="1800" dirty="0" smtClean="0">
                <a:solidFill>
                  <a:srgbClr val="FF0000"/>
                </a:solidFill>
              </a:rPr>
              <a:t>:</a:t>
            </a:r>
          </a:p>
          <a:p>
            <a:r>
              <a:rPr lang="ru-RU" sz="1800" dirty="0"/>
              <a:t>развитие связной речи;</a:t>
            </a:r>
          </a:p>
          <a:p>
            <a:pPr marL="0" indent="0">
              <a:buNone/>
            </a:pPr>
            <a:r>
              <a:rPr lang="ru-RU" sz="1800" dirty="0"/>
              <a:t> -развитие зрительного восприятия и мышления;</a:t>
            </a:r>
          </a:p>
          <a:p>
            <a:pPr marL="0" indent="0">
              <a:buNone/>
            </a:pPr>
            <a:r>
              <a:rPr lang="ru-RU" sz="1800" dirty="0"/>
              <a:t> -развитие общей моторики, координация речи с движением, тактильной чувствительности, навыков ориентировки на плоскости</a:t>
            </a:r>
          </a:p>
          <a:p>
            <a:endParaRPr lang="ru-RU" sz="1400" dirty="0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3CE9439-CC26-A2C0-69DF-7AE8D1C8A0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>
                <a:solidFill>
                  <a:srgbClr val="FF0000"/>
                </a:solidFill>
              </a:rPr>
              <a:t>Цель</a:t>
            </a:r>
            <a:r>
              <a:rPr lang="ru-RU" sz="2400" dirty="0">
                <a:solidFill>
                  <a:schemeClr val="tx2"/>
                </a:solidFill>
              </a:rPr>
              <a:t>: закрепить навыки практического употребления в речи предлогов </a:t>
            </a:r>
            <a:r>
              <a:rPr lang="ru-RU" sz="2400" dirty="0">
                <a:solidFill>
                  <a:srgbClr val="FF0000"/>
                </a:solidFill>
              </a:rPr>
              <a:t>В, НА, ПОД.</a:t>
            </a:r>
          </a:p>
        </p:txBody>
      </p:sp>
    </p:spTree>
    <p:extLst>
      <p:ext uri="{BB962C8B-B14F-4D97-AF65-F5344CB8AC3E}">
        <p14:creationId xmlns:p14="http://schemas.microsoft.com/office/powerpoint/2010/main" val="3794716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>
            <a:extLst>
              <a:ext uri="{FF2B5EF4-FFF2-40B4-BE49-F238E27FC236}">
                <a16:creationId xmlns="" xmlns:a16="http://schemas.microsoft.com/office/drawing/2014/main" id="{46983998-04F7-D5FF-6336-C764C9BB52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2067" y="1412776"/>
            <a:ext cx="7408333" cy="4713387"/>
          </a:xfrm>
        </p:spPr>
        <p:txBody>
          <a:bodyPr>
            <a:normAutofit/>
          </a:bodyPr>
          <a:lstStyle/>
          <a:p>
            <a:r>
              <a:rPr lang="ru-RU" sz="1800" dirty="0"/>
              <a:t>-формирование навыков сотрудничества, взаимопонимания, доброжелательности;</a:t>
            </a:r>
          </a:p>
          <a:p>
            <a:endParaRPr lang="ru-RU" sz="1800" dirty="0"/>
          </a:p>
          <a:p>
            <a:endParaRPr lang="ru-RU" sz="2800" dirty="0"/>
          </a:p>
          <a:p>
            <a:endParaRPr lang="ru-RU" sz="2800" dirty="0"/>
          </a:p>
        </p:txBody>
      </p:sp>
      <p:sp>
        <p:nvSpPr>
          <p:cNvPr id="3" name="Заголовок 2">
            <a:extLst>
              <a:ext uri="{FF2B5EF4-FFF2-40B4-BE49-F238E27FC236}">
                <a16:creationId xmlns="" xmlns:a16="http://schemas.microsoft.com/office/drawing/2014/main" id="{56E38E73-BDA4-6351-96AB-1B9948594E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dirty="0">
                <a:solidFill>
                  <a:srgbClr val="FF0000"/>
                </a:solidFill>
              </a:rPr>
              <a:t>Коррекционно-воспитательные: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F77B0AA4-EC52-B3E8-AF1F-B9CE9D86DEFE}"/>
              </a:ext>
            </a:extLst>
          </p:cNvPr>
          <p:cNvSpPr txBox="1"/>
          <p:nvPr/>
        </p:nvSpPr>
        <p:spPr>
          <a:xfrm>
            <a:off x="1187624" y="2204864"/>
            <a:ext cx="7200800" cy="35702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70C0"/>
                </a:solidFill>
              </a:rPr>
              <a:t>-воспитывать привычку доброжелательного общения со сверстниками и педагогом; воспитывать бережное отношение к природе</a:t>
            </a:r>
            <a:r>
              <a:rPr lang="ru-RU" dirty="0" smtClean="0">
                <a:solidFill>
                  <a:srgbClr val="0070C0"/>
                </a:solidFill>
              </a:rPr>
              <a:t>.</a:t>
            </a:r>
          </a:p>
          <a:p>
            <a:r>
              <a:rPr lang="ru-RU" dirty="0"/>
              <a:t>развитие связной речи;</a:t>
            </a:r>
          </a:p>
          <a:p>
            <a:r>
              <a:rPr lang="ru-RU" dirty="0"/>
              <a:t> -развитие зрительного восприятия и мышления;</a:t>
            </a:r>
          </a:p>
          <a:p>
            <a:r>
              <a:rPr lang="ru-RU" dirty="0"/>
              <a:t> -развитие общей моторики, координация речи с движением, тактильной чувствительности, навыков ориентировки на плоскости</a:t>
            </a:r>
          </a:p>
          <a:p>
            <a:endParaRPr lang="ru-RU" b="1" dirty="0" smtClean="0">
              <a:solidFill>
                <a:srgbClr val="FF0000"/>
              </a:solidFill>
            </a:endParaRPr>
          </a:p>
          <a:p>
            <a:r>
              <a:rPr lang="ru-RU" b="1" dirty="0" smtClean="0">
                <a:solidFill>
                  <a:srgbClr val="FF0000"/>
                </a:solidFill>
              </a:rPr>
              <a:t>Материалы </a:t>
            </a:r>
            <a:r>
              <a:rPr lang="ru-RU" b="1" dirty="0">
                <a:solidFill>
                  <a:srgbClr val="FF0000"/>
                </a:solidFill>
              </a:rPr>
              <a:t>и оборудование:</a:t>
            </a:r>
            <a:r>
              <a:rPr lang="ru-RU" dirty="0">
                <a:solidFill>
                  <a:srgbClr val="FF0000"/>
                </a:solidFill>
              </a:rPr>
              <a:t> </a:t>
            </a:r>
            <a:endParaRPr lang="ru-RU" dirty="0" smtClean="0">
              <a:solidFill>
                <a:srgbClr val="FF0000"/>
              </a:solidFill>
            </a:endParaRPr>
          </a:p>
          <a:p>
            <a:r>
              <a:rPr lang="ru-RU" dirty="0"/>
              <a:t>игрушка Медведь, картинка леса, животных, дидактическая игра «Составь животное», графические упражнения (лабиринты).</a:t>
            </a:r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763422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260648"/>
            <a:ext cx="8892480" cy="6038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4800" b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Здравствуй</a:t>
            </a:r>
            <a:r>
              <a:rPr lang="ru-RU" sz="4800" b="1" dirty="0" smtClean="0">
                <a:latin typeface="Times New Roman"/>
                <a:ea typeface="Calibri"/>
                <a:cs typeface="Times New Roman"/>
              </a:rPr>
              <a:t>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4800" b="1" dirty="0" smtClean="0">
                <a:latin typeface="Times New Roman"/>
                <a:ea typeface="Calibri"/>
                <a:cs typeface="Times New Roman"/>
              </a:rPr>
              <a:t>Здравствуй</a:t>
            </a:r>
            <a:r>
              <a:rPr lang="ru-RU" sz="4800" b="1" dirty="0">
                <a:latin typeface="Times New Roman"/>
                <a:ea typeface="Calibri"/>
                <a:cs typeface="Times New Roman"/>
              </a:rPr>
              <a:t>, солнце золотое! </a:t>
            </a:r>
            <a:endParaRPr lang="ru-RU" sz="4800" b="1" dirty="0" smtClean="0">
              <a:latin typeface="Times New Roman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4800" b="1" dirty="0" smtClean="0">
                <a:latin typeface="Times New Roman"/>
                <a:ea typeface="Calibri"/>
                <a:cs typeface="Times New Roman"/>
              </a:rPr>
              <a:t>Здравствуй</a:t>
            </a:r>
            <a:r>
              <a:rPr lang="ru-RU" sz="4800" b="1" dirty="0">
                <a:latin typeface="Times New Roman"/>
                <a:ea typeface="Calibri"/>
                <a:cs typeface="Times New Roman"/>
              </a:rPr>
              <a:t>, небо голубое! </a:t>
            </a:r>
            <a:endParaRPr lang="ru-RU" sz="4800" b="1" dirty="0" smtClean="0">
              <a:latin typeface="Times New Roman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4800" b="1" dirty="0" smtClean="0">
                <a:latin typeface="Times New Roman"/>
                <a:ea typeface="Calibri"/>
                <a:cs typeface="Times New Roman"/>
              </a:rPr>
              <a:t>Здравствуй</a:t>
            </a:r>
            <a:r>
              <a:rPr lang="ru-RU" sz="4800" b="1" dirty="0">
                <a:latin typeface="Times New Roman"/>
                <a:ea typeface="Calibri"/>
                <a:cs typeface="Times New Roman"/>
              </a:rPr>
              <a:t>, вольный ветерок!                       </a:t>
            </a:r>
            <a:r>
              <a:rPr lang="ru-RU" sz="4800" b="1" dirty="0" smtClean="0">
                <a:latin typeface="Times New Roman"/>
                <a:ea typeface="Calibri"/>
                <a:cs typeface="Times New Roman"/>
              </a:rPr>
              <a:t> Здравствуй</a:t>
            </a:r>
            <a:r>
              <a:rPr lang="ru-RU" sz="4800" b="1" dirty="0">
                <a:latin typeface="Times New Roman"/>
                <a:ea typeface="Calibri"/>
                <a:cs typeface="Times New Roman"/>
              </a:rPr>
              <a:t>, маленький дубок! </a:t>
            </a:r>
            <a:endParaRPr lang="ru-RU" sz="4800" b="1" dirty="0" smtClean="0">
              <a:latin typeface="Times New Roman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4800" b="1" dirty="0" smtClean="0">
                <a:latin typeface="Times New Roman"/>
                <a:ea typeface="Calibri"/>
                <a:cs typeface="Times New Roman"/>
              </a:rPr>
              <a:t>Мы </a:t>
            </a:r>
            <a:r>
              <a:rPr lang="ru-RU" sz="4800" b="1" dirty="0">
                <a:latin typeface="Times New Roman"/>
                <a:ea typeface="Calibri"/>
                <a:cs typeface="Times New Roman"/>
              </a:rPr>
              <a:t>живем в одном краю </a:t>
            </a:r>
            <a:r>
              <a:rPr lang="ru-RU" sz="4800" b="1" dirty="0" smtClean="0">
                <a:latin typeface="Times New Roman"/>
                <a:ea typeface="Calibri"/>
                <a:cs typeface="Times New Roman"/>
              </a:rPr>
              <a:t>-.</a:t>
            </a:r>
            <a:endParaRPr lang="ru-RU" sz="4800" b="1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4800" b="1" dirty="0">
                <a:latin typeface="Times New Roman"/>
                <a:ea typeface="Calibri"/>
                <a:cs typeface="Times New Roman"/>
              </a:rPr>
              <a:t>Всех мы вас приветствуем!       </a:t>
            </a:r>
            <a:r>
              <a:rPr lang="ru-RU" b="1" dirty="0">
                <a:latin typeface="Times New Roman"/>
                <a:ea typeface="Calibri"/>
                <a:cs typeface="Times New Roman"/>
              </a:rPr>
              <a:t>                    </a:t>
            </a:r>
            <a:endParaRPr lang="ru-RU" sz="1600" b="1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776455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8238A5DB-3507-A9AA-5EA8-8F1F6FD28C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F4A97982-623B-E222-D3F0-151DBD9178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" y="17817"/>
            <a:ext cx="9143163" cy="6836021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611559" y="39023"/>
            <a:ext cx="835292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3600" b="1" dirty="0">
                <a:latin typeface="Times New Roman"/>
                <a:ea typeface="Calibri"/>
                <a:cs typeface="Times New Roman"/>
              </a:rPr>
              <a:t>Добрый лес, старый лес</a:t>
            </a:r>
            <a:endParaRPr lang="ru-RU" sz="3600" b="1" dirty="0">
              <a:latin typeface="Calibri"/>
              <a:ea typeface="Calibri"/>
              <a:cs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sz="3600" b="1" dirty="0">
                <a:latin typeface="Times New Roman"/>
                <a:ea typeface="Calibri"/>
                <a:cs typeface="Times New Roman"/>
              </a:rPr>
              <a:t>Полный сказочных чудес</a:t>
            </a:r>
            <a:endParaRPr lang="ru-RU" sz="3600" b="1" dirty="0">
              <a:latin typeface="Calibri"/>
              <a:ea typeface="Calibri"/>
              <a:cs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sz="3600" b="1" dirty="0">
                <a:latin typeface="Times New Roman"/>
                <a:ea typeface="Calibri"/>
                <a:cs typeface="Times New Roman"/>
              </a:rPr>
              <a:t>Я иду гулять сейчас и зову с собою вас</a:t>
            </a:r>
            <a:endParaRPr lang="ru-RU" sz="3600" b="1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15853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052736"/>
            <a:ext cx="3473261" cy="453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209833"/>
            <a:ext cx="2159580" cy="2173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19180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3780102D-F9EA-B37C-7452-ED38DF105C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04DB5EE0-A82B-9B79-03B4-240227B8080D}"/>
              </a:ext>
            </a:extLst>
          </p:cNvPr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26" t="4837" r="3846" b="74803"/>
          <a:stretch/>
        </p:blipFill>
        <p:spPr bwMode="auto">
          <a:xfrm>
            <a:off x="3563888" y="260648"/>
            <a:ext cx="5325550" cy="280831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B15ACC0E-FBD8-0899-9C66-DA80C872D411}"/>
              </a:ext>
            </a:extLst>
          </p:cNvPr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76" t="81209" r="6711" b="-1"/>
          <a:stretch/>
        </p:blipFill>
        <p:spPr bwMode="auto">
          <a:xfrm>
            <a:off x="483094" y="3932352"/>
            <a:ext cx="8568952" cy="292564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FA666934-0AE6-ABE6-F6F6-16F3A13E7845}"/>
              </a:ext>
            </a:extLst>
          </p:cNvPr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26" t="4837" r="3846" b="74803"/>
          <a:stretch/>
        </p:blipFill>
        <p:spPr bwMode="auto">
          <a:xfrm>
            <a:off x="189720" y="108248"/>
            <a:ext cx="8862326" cy="296071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547664" y="3244334"/>
            <a:ext cx="57606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 smtClean="0">
                <a:latin typeface="Times New Roman"/>
                <a:ea typeface="Calibri"/>
              </a:rPr>
              <a:t>    Дикие животные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1836411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1" t="25986" r="42335" b="44218"/>
          <a:stretch/>
        </p:blipFill>
        <p:spPr bwMode="auto">
          <a:xfrm>
            <a:off x="827584" y="1556793"/>
            <a:ext cx="7551306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22225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325" b="32934"/>
          <a:stretch/>
        </p:blipFill>
        <p:spPr bwMode="auto">
          <a:xfrm>
            <a:off x="0" y="-20488"/>
            <a:ext cx="9144000" cy="46736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9" t="65473" r="68720" b="4301"/>
          <a:stretch/>
        </p:blipFill>
        <p:spPr bwMode="auto">
          <a:xfrm>
            <a:off x="1331639" y="4739951"/>
            <a:ext cx="2376853" cy="17133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403" t="66275"/>
          <a:stretch/>
        </p:blipFill>
        <p:spPr bwMode="auto">
          <a:xfrm>
            <a:off x="3995936" y="4653134"/>
            <a:ext cx="4204634" cy="19296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98620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498</TotalTime>
  <Words>377</Words>
  <Application>Microsoft Office PowerPoint</Application>
  <PresentationFormat>Экран (4:3)</PresentationFormat>
  <Paragraphs>65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2" baseType="lpstr">
      <vt:lpstr>Arial</vt:lpstr>
      <vt:lpstr>Calibri</vt:lpstr>
      <vt:lpstr>Candara</vt:lpstr>
      <vt:lpstr>Symbol</vt:lpstr>
      <vt:lpstr>Times New Roman</vt:lpstr>
      <vt:lpstr>Волна</vt:lpstr>
      <vt:lpstr>МБОУ «СОШ № 20 имени Героев Отечества»</vt:lpstr>
      <vt:lpstr>Цель: закрепить навыки практического употребления в речи предлогов В, НА, ПОД.</vt:lpstr>
      <vt:lpstr>Коррекционно-воспитательные: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Работа над предложениями</vt:lpstr>
      <vt:lpstr>Дидактическое упражнение : «Загадка»</vt:lpstr>
      <vt:lpstr>Презентация PowerPoint</vt:lpstr>
      <vt:lpstr>Игра «Составь животное». </vt:lpstr>
      <vt:lpstr>Презентация PowerPoint</vt:lpstr>
      <vt:lpstr>Жилища животных.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Путешествие в волшебную страну Звуков</dc:title>
  <dc:creator>Школа 20</dc:creator>
  <cp:lastModifiedBy>Школа 20</cp:lastModifiedBy>
  <cp:revision>95</cp:revision>
  <cp:lastPrinted>2025-01-07T03:56:56Z</cp:lastPrinted>
  <dcterms:created xsi:type="dcterms:W3CDTF">2024-09-25T04:25:53Z</dcterms:created>
  <dcterms:modified xsi:type="dcterms:W3CDTF">2025-11-25T03:52:36Z</dcterms:modified>
</cp:coreProperties>
</file>