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8" r:id="rId2"/>
    <p:sldId id="295" r:id="rId3"/>
    <p:sldId id="257" r:id="rId4"/>
    <p:sldId id="296" r:id="rId5"/>
    <p:sldId id="259" r:id="rId6"/>
    <p:sldId id="297" r:id="rId7"/>
    <p:sldId id="260" r:id="rId8"/>
    <p:sldId id="298" r:id="rId9"/>
    <p:sldId id="262" r:id="rId10"/>
    <p:sldId id="299" r:id="rId11"/>
    <p:sldId id="264" r:id="rId12"/>
    <p:sldId id="300" r:id="rId13"/>
    <p:sldId id="265" r:id="rId14"/>
    <p:sldId id="301" r:id="rId15"/>
    <p:sldId id="268" r:id="rId16"/>
    <p:sldId id="302" r:id="rId17"/>
    <p:sldId id="270" r:id="rId18"/>
    <p:sldId id="303" r:id="rId19"/>
    <p:sldId id="274" r:id="rId20"/>
    <p:sldId id="304" r:id="rId21"/>
    <p:sldId id="276" r:id="rId22"/>
    <p:sldId id="305" r:id="rId23"/>
    <p:sldId id="280" r:id="rId24"/>
    <p:sldId id="306" r:id="rId25"/>
    <p:sldId id="282" r:id="rId26"/>
    <p:sldId id="307" r:id="rId27"/>
    <p:sldId id="284" r:id="rId28"/>
    <p:sldId id="308" r:id="rId29"/>
    <p:sldId id="290" r:id="rId30"/>
    <p:sldId id="309" r:id="rId31"/>
    <p:sldId id="292" r:id="rId32"/>
    <p:sldId id="293" r:id="rId33"/>
    <p:sldId id="311" r:id="rId34"/>
    <p:sldId id="312" r:id="rId35"/>
    <p:sldId id="294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AB8E0-CB09-46F2-9CFE-D69072929064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4B06B-BB31-4489-96F6-E1592029663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233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Олег\Desktop\1024х76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75337"/>
            <a:ext cx="7884368" cy="521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23728" y="2060848"/>
            <a:ext cx="352839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«Один </a:t>
            </a:r>
          </a:p>
          <a:p>
            <a:r>
              <a:rPr lang="ru-RU" sz="4400" b="1" i="1" dirty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п</a:t>
            </a:r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ротив</a:t>
            </a:r>
          </a:p>
          <a:p>
            <a:r>
              <a:rPr lang="ru-RU" sz="4400" b="1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 всех»</a:t>
            </a:r>
            <a:endParaRPr lang="ru-RU" sz="4400" b="1" i="1" dirty="0">
              <a:solidFill>
                <a:schemeClr val="accent2"/>
              </a:solidFill>
              <a:latin typeface="Bookman Old Style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1816" y="3573016"/>
            <a:ext cx="32278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Интеллектуальная игра по теме:</a:t>
            </a:r>
          </a:p>
          <a:p>
            <a:r>
              <a:rPr lang="ru-RU" sz="2000" i="1" dirty="0" smtClean="0">
                <a:solidFill>
                  <a:schemeClr val="accent2"/>
                </a:solidFill>
                <a:latin typeface="Bookman Old Style" pitchFamily="18" charset="0"/>
                <a:ea typeface="Verdana" pitchFamily="34" charset="0"/>
                <a:cs typeface="Verdana" pitchFamily="34" charset="0"/>
              </a:rPr>
              <a:t>Великая Отечественная война.</a:t>
            </a:r>
          </a:p>
        </p:txBody>
      </p:sp>
    </p:spTree>
    <p:extLst>
      <p:ext uri="{BB962C8B-B14F-4D97-AF65-F5344CB8AC3E}">
        <p14:creationId xmlns:p14="http://schemas.microsoft.com/office/powerpoint/2010/main" val="216691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 заканчивается крылатая фраза, актуальная и в наши дни «Награда…»?</a:t>
            </a:r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/>
              <a:t>Облюбовала китель;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</a:t>
            </a:r>
            <a:r>
              <a:rPr lang="ru-RU" sz="2400" b="1" dirty="0">
                <a:solidFill>
                  <a:srgbClr val="FF0000"/>
                </a:solidFill>
              </a:rPr>
              <a:t>Н</a:t>
            </a:r>
            <a:r>
              <a:rPr lang="ru-RU" sz="2400" b="1" dirty="0" smtClean="0">
                <a:solidFill>
                  <a:srgbClr val="FF0000"/>
                </a:solidFill>
              </a:rPr>
              <a:t>ашла героя;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П</a:t>
            </a:r>
            <a:r>
              <a:rPr lang="ru-RU" sz="2400" b="1" dirty="0" smtClean="0"/>
              <a:t>рибыла вовремя;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9438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597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Какие имя и фамилия Зашифрованы в названии Советского танка «ИС»?</a:t>
            </a: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Иван Сусанин;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Иосиф Сталин;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Иван Серов;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7219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1720" y="1916832"/>
            <a:ext cx="59766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Какие имя и фамилия Зашифрованы в названии Советского танка «ИС»?</a:t>
            </a:r>
          </a:p>
          <a:p>
            <a:endParaRPr lang="ru-RU" sz="2400" b="1" dirty="0" smtClean="0">
              <a:ea typeface="Calibri"/>
              <a:cs typeface="Times New Roman"/>
            </a:endParaRPr>
          </a:p>
          <a:p>
            <a:r>
              <a:rPr lang="ru-RU" sz="2400" b="1" dirty="0" smtClean="0">
                <a:ea typeface="Calibri"/>
                <a:cs typeface="Times New Roman"/>
              </a:rPr>
              <a:t>а</a:t>
            </a:r>
            <a:r>
              <a:rPr lang="ru-RU" sz="2400" b="1" dirty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ea typeface="Calibri"/>
                <a:cs typeface="Times New Roman"/>
              </a:rPr>
              <a:t>Иван Сусанин;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Иосиф Сталин;</a:t>
            </a:r>
            <a:r>
              <a:rPr lang="ru-RU" sz="2400" b="1" i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400" b="1" i="1" dirty="0">
                <a:solidFill>
                  <a:srgbClr val="FF0000"/>
                </a:solidFill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Иван Серов;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21288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 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019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За что вручали самую известную медаль Великой Отечественной </a:t>
            </a:r>
            <a:r>
              <a:rPr lang="ru-RU" sz="2400" b="1" dirty="0" err="1" smtClean="0">
                <a:ea typeface="Calibri"/>
                <a:cs typeface="Times New Roman"/>
              </a:rPr>
              <a:t>Войы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За храбрость;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i="1" dirty="0" smtClean="0">
                <a:ea typeface="Calibri"/>
                <a:cs typeface="Times New Roman"/>
              </a:rPr>
              <a:t>За смелость;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За отвагу;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432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844824"/>
            <a:ext cx="604867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За что вручали самую известную медаль Великой Отечественной </a:t>
            </a:r>
            <a:r>
              <a:rPr lang="ru-RU" sz="2400" b="1" dirty="0" err="1" smtClean="0">
                <a:ea typeface="Calibri"/>
                <a:cs typeface="Times New Roman"/>
              </a:rPr>
              <a:t>Войы</a:t>
            </a:r>
            <a:r>
              <a:rPr lang="ru-RU" sz="2400" b="1" dirty="0" smtClean="0">
                <a:ea typeface="Calibri"/>
                <a:cs typeface="Times New Roman"/>
              </a:rPr>
              <a:t>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За храбрость;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б) </a:t>
            </a:r>
            <a:r>
              <a:rPr lang="ru-RU" sz="2400" b="1" i="1" dirty="0" smtClean="0">
                <a:ea typeface="Calibri"/>
                <a:cs typeface="Times New Roman"/>
              </a:rPr>
              <a:t>За смелость;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За отвагу;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884368" y="598722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42887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Скольким городам присвоено звание «Город-герой»?</a:t>
            </a: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12;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10;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20;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85391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692696"/>
            <a:ext cx="62092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Скольким городам присвоено звание «Город-герой»?</a:t>
            </a:r>
          </a:p>
          <a:p>
            <a:endParaRPr lang="ru-RU" sz="2400" b="1" dirty="0">
              <a:ea typeface="Calibri"/>
              <a:cs typeface="Times New Roman"/>
            </a:endParaRP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12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10;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20;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100392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863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Сколько парадов прошло на Красной площади за время Великой Отечественной Войны 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1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3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6193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268760"/>
            <a:ext cx="495029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Сколько парадов прошло на Красной площади за время Великой Отечественной Войны 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5</a:t>
            </a:r>
            <a:r>
              <a:rPr lang="ru-RU" sz="2400" b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1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 3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956376" y="602128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8770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425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</a:t>
            </a:r>
            <a:r>
              <a:rPr lang="ru-RU" sz="2400" b="1" dirty="0" smtClean="0">
                <a:ea typeface="Calibri"/>
                <a:cs typeface="Times New Roman"/>
              </a:rPr>
              <a:t>называлась пограничная застава, которая одной из первых приняла на себя удар </a:t>
            </a:r>
            <a:r>
              <a:rPr lang="ru-RU" sz="2400" b="1" dirty="0" err="1" smtClean="0">
                <a:ea typeface="Calibri"/>
                <a:cs typeface="Times New Roman"/>
              </a:rPr>
              <a:t>фашистких</a:t>
            </a:r>
            <a:r>
              <a:rPr lang="ru-RU" sz="2400" b="1" dirty="0" smtClean="0">
                <a:ea typeface="Calibri"/>
                <a:cs typeface="Times New Roman"/>
              </a:rPr>
              <a:t> полчищ?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Петропавловская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ea typeface="Calibri"/>
                <a:cs typeface="Times New Roman"/>
              </a:rPr>
              <a:t>Бретская</a:t>
            </a:r>
            <a:r>
              <a:rPr lang="ru-RU" sz="2400" b="1" dirty="0" smtClean="0">
                <a:ea typeface="Calibri"/>
                <a:cs typeface="Times New Roman"/>
              </a:rPr>
              <a:t>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Североморская застава;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9805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5832648" cy="5674642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>Правила игры</a:t>
            </a:r>
            <a:br>
              <a:rPr lang="ru-RU" dirty="0" smtClean="0"/>
            </a:br>
            <a:r>
              <a:rPr lang="ru-RU" sz="2800" dirty="0"/>
              <a:t>К</a:t>
            </a:r>
            <a:r>
              <a:rPr lang="ru-RU" sz="2800" dirty="0" smtClean="0"/>
              <a:t>аждый вопрос имеет свою цену.</a:t>
            </a:r>
            <a:br>
              <a:rPr lang="ru-RU" sz="2800" dirty="0" smtClean="0"/>
            </a:br>
            <a:r>
              <a:rPr lang="ru-RU" sz="2800" dirty="0" smtClean="0"/>
              <a:t>Если один или несколько человек из класса ответили неправильно, они выбывают из игры</a:t>
            </a:r>
            <a:br>
              <a:rPr lang="ru-RU" sz="2800" dirty="0" smtClean="0"/>
            </a:br>
            <a:r>
              <a:rPr lang="ru-RU" sz="2800" dirty="0" smtClean="0"/>
              <a:t>Если участник ответил неправильно, его набранные очки распределяются всему классу</a:t>
            </a:r>
            <a:br>
              <a:rPr lang="ru-RU" sz="2800" dirty="0" smtClean="0"/>
            </a:br>
            <a:r>
              <a:rPr lang="ru-RU" sz="2800" dirty="0" smtClean="0"/>
              <a:t>У главного участника есть три подсказки – </a:t>
            </a:r>
            <a:r>
              <a:rPr lang="ru-RU" sz="2800" i="1" dirty="0" smtClean="0"/>
              <a:t>пропустить вопрос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-  </a:t>
            </a:r>
            <a:r>
              <a:rPr lang="ru-RU" sz="2800" i="1" dirty="0" smtClean="0"/>
              <a:t>помощь друга</a:t>
            </a:r>
            <a:br>
              <a:rPr lang="ru-RU" sz="2800" i="1" dirty="0" smtClean="0"/>
            </a:br>
            <a:r>
              <a:rPr lang="ru-RU" sz="2800" i="1" dirty="0" smtClean="0"/>
              <a:t>-  помощь аудитории</a:t>
            </a:r>
            <a:r>
              <a:rPr lang="ru-RU" sz="5400" i="1" dirty="0" smtClean="0"/>
              <a:t/>
            </a:r>
            <a:br>
              <a:rPr lang="ru-RU" sz="5400" i="1" dirty="0" smtClean="0"/>
            </a:br>
            <a:endParaRPr lang="ru-RU" sz="5400" i="1" dirty="0"/>
          </a:p>
        </p:txBody>
      </p:sp>
    </p:spTree>
    <p:extLst>
      <p:ext uri="{BB962C8B-B14F-4D97-AF65-F5344CB8AC3E}">
        <p14:creationId xmlns:p14="http://schemas.microsoft.com/office/powerpoint/2010/main" val="85591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1700808"/>
            <a:ext cx="4680520" cy="4255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</a:t>
            </a:r>
            <a:r>
              <a:rPr lang="ru-RU" sz="2400" b="1" dirty="0" smtClean="0">
                <a:ea typeface="Calibri"/>
                <a:cs typeface="Times New Roman"/>
              </a:rPr>
              <a:t>называлась пограничная застава, которая одной из первых приняла на себя удар </a:t>
            </a:r>
            <a:r>
              <a:rPr lang="ru-RU" sz="2400" b="1" dirty="0" err="1" smtClean="0">
                <a:ea typeface="Calibri"/>
                <a:cs typeface="Times New Roman"/>
              </a:rPr>
              <a:t>фашистких</a:t>
            </a:r>
            <a:r>
              <a:rPr lang="ru-RU" sz="2400" b="1" dirty="0" smtClean="0">
                <a:ea typeface="Calibri"/>
                <a:cs typeface="Times New Roman"/>
              </a:rPr>
              <a:t> полчищ?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Петропавловская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Бретская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 крепость;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Североморская застава;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2360" y="6093296"/>
            <a:ext cx="6415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 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335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51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По льду какого озера проходила «Дорога жизни», проложенная для снабжения блокадного Ленинграда?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>
                <a:ea typeface="Calibri"/>
                <a:cs typeface="Times New Roman"/>
              </a:rPr>
              <a:t>Онежское;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>
                <a:ea typeface="Calibri"/>
                <a:cs typeface="Times New Roman"/>
              </a:rPr>
              <a:t>Ладожское;</a:t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Чудское;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56047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3"/>
            <a:ext cx="6264696" cy="3512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По льду какого озера проходила «Дорога жизни», проложенная для снабжения блокадного Ленинграда?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>
                <a:ea typeface="Calibri"/>
                <a:cs typeface="Times New Roman"/>
              </a:rPr>
              <a:t>Онежское;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ea typeface="Calibri"/>
                <a:cs typeface="Times New Roman"/>
              </a:rPr>
              <a:t>Ладожское;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Чудское;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dirty="0">
                <a:ea typeface="Calibri"/>
                <a:cs typeface="Times New Roman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6220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Что из перечисленного во время Великой Отечественной Войны называли «Катюшами»?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Ракетные установки;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Бомбардировщики;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Полевые кухни;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1540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548680"/>
            <a:ext cx="54726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Что из перечисленного во время Великой Отечественной Войны называли «Катюшами»?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Ракетные установки;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Бомбардировщики;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Полевые кухни;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b="1" dirty="0">
                <a:ea typeface="Calibri"/>
                <a:cs typeface="Times New Roman"/>
              </a:rPr>
              <a:t/>
            </a:r>
            <a:br>
              <a:rPr lang="ru-RU" b="1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668344" y="566124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0964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Какая битва положила начало коренному перелому ВОВ?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Сталинградская битва;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Ледовое побоище;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Курская битва;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8663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196752"/>
            <a:ext cx="59766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Какая битва положила начало коренному перелому ВОВ?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Сталинградская битва;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Ледовое побоище;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Курская битва;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596336" y="616530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66519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Против какой страны в гитлеровской Германии был разработан план «</a:t>
            </a:r>
            <a:r>
              <a:rPr lang="ru-RU" sz="2400" b="1" dirty="0" err="1" smtClean="0">
                <a:ea typeface="Calibri"/>
                <a:cs typeface="Times New Roman"/>
              </a:rPr>
              <a:t>Барбароса</a:t>
            </a:r>
            <a:r>
              <a:rPr lang="ru-RU" sz="2400" b="1" dirty="0" smtClean="0">
                <a:ea typeface="Calibri"/>
                <a:cs typeface="Times New Roman"/>
              </a:rPr>
              <a:t>»?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Франция;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Польша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СССР;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36865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24744"/>
            <a:ext cx="590465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Против какой страны в гитлеровской Германии был разработан план «</a:t>
            </a:r>
            <a:r>
              <a:rPr lang="ru-RU" sz="2400" b="1" dirty="0" err="1" smtClean="0">
                <a:ea typeface="Calibri"/>
                <a:cs typeface="Times New Roman"/>
              </a:rPr>
              <a:t>Барбароса</a:t>
            </a:r>
            <a:r>
              <a:rPr lang="ru-RU" sz="2400" b="1" dirty="0" smtClean="0">
                <a:ea typeface="Calibri"/>
                <a:cs typeface="Times New Roman"/>
              </a:rPr>
              <a:t>»?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Франция;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Польша</a:t>
            </a:r>
            <a:r>
              <a:rPr lang="ru-RU" sz="2400" b="1" i="1" dirty="0" smtClean="0">
                <a:ea typeface="Calibri"/>
                <a:cs typeface="Times New Roman"/>
              </a:rPr>
              <a:t>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СССР;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 flipH="1">
            <a:off x="7308304" y="5733256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5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7463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Сколько дней продолжалась решающая битва за Сталинград?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100;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200;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180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551903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4155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Ракетную установку «БМ-13»,  появившуюся в годы ВОВ под Москвой, солдаты называли?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а</a:t>
            </a:r>
            <a:r>
              <a:rPr lang="ru-RU" sz="2800" b="1" dirty="0" smtClean="0">
                <a:ea typeface="Calibri"/>
                <a:cs typeface="Times New Roman"/>
              </a:rPr>
              <a:t>) Катюша 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б) </a:t>
            </a:r>
            <a:r>
              <a:rPr lang="ru-RU" sz="2800" b="1" dirty="0" err="1" smtClean="0">
                <a:ea typeface="Calibri"/>
                <a:cs typeface="Times New Roman"/>
              </a:rPr>
              <a:t>Надюша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в) </a:t>
            </a:r>
            <a:r>
              <a:rPr lang="ru-RU" sz="2800" b="1" dirty="0" smtClean="0">
                <a:ea typeface="Calibri"/>
                <a:cs typeface="Times New Roman"/>
              </a:rPr>
              <a:t>Любаша;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7667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Сколько дней продолжалась решающая битва за Сталинград?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100;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200;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180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6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80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7704856" cy="5560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 panose="02020603050405020304" pitchFamily="18" charset="0"/>
              </a:rPr>
              <a:t>С началом Великой Отечественной войны Московскому Кремлю грозила опасность разрушения от снарядов, сбрасываемых с немецких самолетов. Что предприняли ученики архитектора Бориса </a:t>
            </a:r>
            <a:r>
              <a:rPr lang="ru-RU" sz="2400" b="1" dirty="0" err="1">
                <a:ea typeface="Calibri"/>
                <a:cs typeface="Times New Roman" panose="02020603050405020304" pitchFamily="18" charset="0"/>
              </a:rPr>
              <a:t>Иофана</a:t>
            </a:r>
            <a:r>
              <a:rPr lang="ru-RU" sz="2400" b="1" dirty="0">
                <a:ea typeface="Calibri"/>
                <a:cs typeface="Times New Roman" panose="02020603050405020304" pitchFamily="18" charset="0"/>
              </a:rPr>
              <a:t> по предложению коменданта Кремля?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а) Нарисовали </a:t>
            </a:r>
            <a:r>
              <a:rPr lang="ru-RU" sz="2000" b="1" dirty="0">
                <a:ea typeface="Calibri"/>
                <a:cs typeface="Times New Roman" panose="02020603050405020304" pitchFamily="18" charset="0"/>
              </a:rPr>
              <a:t>на стенах Кремля деревенские домики и создали искусственные улицы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б) Разбросали </a:t>
            </a:r>
            <a:r>
              <a:rPr lang="ru-RU" sz="2000" b="1" dirty="0">
                <a:ea typeface="Calibri"/>
                <a:cs typeface="Times New Roman" panose="02020603050405020304" pitchFamily="18" charset="0"/>
              </a:rPr>
              <a:t>рядом с Кремлем куски железа, напоминающие искривленные фюзеляжи самолетов, тем самым сделав иллюзию того, что рядом находится мощное зенитное орудие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в) Построили </a:t>
            </a:r>
            <a:r>
              <a:rPr lang="ru-RU" sz="2000" b="1" dirty="0">
                <a:ea typeface="Calibri"/>
                <a:cs typeface="Times New Roman" panose="02020603050405020304" pitchFamily="18" charset="0"/>
              </a:rPr>
              <a:t>точно такой же Кремль в окрестностях Москвы, </a:t>
            </a:r>
            <a:r>
              <a:rPr lang="ru-RU" sz="2000" b="1" dirty="0" smtClean="0">
                <a:ea typeface="Calibri"/>
                <a:cs typeface="Times New Roman" panose="02020603050405020304" pitchFamily="18" charset="0"/>
              </a:rPr>
              <a:t>        чтобы запутать </a:t>
            </a:r>
            <a:r>
              <a:rPr lang="ru-RU" sz="2000" b="1" dirty="0">
                <a:ea typeface="Calibri"/>
                <a:cs typeface="Times New Roman" panose="02020603050405020304" pitchFamily="18" charset="0"/>
              </a:rPr>
              <a:t>летчиков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40352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388193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259415"/>
            <a:ext cx="7056784" cy="5560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/>
              </a:rPr>
              <a:t>С началом Великой Отечественной войны Московскому Кремлю грозила опасность разрушения от снарядов, сбрасываемых с немецких самолетов. Что предприняли ученики архитектора Бориса </a:t>
            </a:r>
            <a:r>
              <a:rPr lang="ru-RU" sz="2000" b="1" dirty="0" err="1">
                <a:ea typeface="Calibri"/>
                <a:cs typeface="Times New Roman"/>
              </a:rPr>
              <a:t>Иофана</a:t>
            </a:r>
            <a:r>
              <a:rPr lang="ru-RU" sz="2000" b="1" dirty="0">
                <a:ea typeface="Calibri"/>
                <a:cs typeface="Times New Roman"/>
              </a:rPr>
              <a:t> по предложению коменданта Кремля?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/>
              </a:rPr>
              <a:t> </a:t>
            </a:r>
            <a:r>
              <a:rPr lang="ru-RU" sz="2000" b="1" dirty="0" smtClean="0">
                <a:ea typeface="Calibri"/>
                <a:cs typeface="Times New Roman"/>
              </a:rPr>
              <a:t>а) </a:t>
            </a:r>
            <a:r>
              <a:rPr lang="ru-RU" sz="2000" b="1" dirty="0" smtClean="0">
                <a:solidFill>
                  <a:srgbClr val="FF0000"/>
                </a:solidFill>
                <a:ea typeface="Calibri"/>
                <a:cs typeface="Times New Roman"/>
              </a:rPr>
              <a:t>Нарисовали </a:t>
            </a:r>
            <a:r>
              <a:rPr lang="ru-RU" sz="2000" b="1" dirty="0">
                <a:solidFill>
                  <a:srgbClr val="FF0000"/>
                </a:solidFill>
                <a:ea typeface="Calibri"/>
                <a:cs typeface="Times New Roman"/>
              </a:rPr>
              <a:t>на стенах Кремля деревенские домики и создали искусственные улицы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/>
              </a:rPr>
              <a:t> </a:t>
            </a:r>
            <a:r>
              <a:rPr lang="ru-RU" sz="2000" b="1" dirty="0" smtClean="0">
                <a:ea typeface="Calibri"/>
                <a:cs typeface="Times New Roman"/>
              </a:rPr>
              <a:t>б)Разбросали </a:t>
            </a:r>
            <a:r>
              <a:rPr lang="ru-RU" sz="2000" b="1" dirty="0">
                <a:ea typeface="Calibri"/>
                <a:cs typeface="Times New Roman"/>
              </a:rPr>
              <a:t>рядом с Кремлем куски железа, напоминающие искривленные фюзеляжи самолетов, тем самым сделав иллюзию того, что рядом находится мощное зенитное орудие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/>
              </a:rPr>
              <a:t> </a:t>
            </a:r>
            <a:r>
              <a:rPr lang="ru-RU" sz="2000" b="1" dirty="0" smtClean="0">
                <a:ea typeface="Calibri"/>
                <a:cs typeface="Times New Roman"/>
              </a:rPr>
              <a:t>в)Построили </a:t>
            </a:r>
            <a:r>
              <a:rPr lang="ru-RU" sz="2000" b="1" dirty="0">
                <a:ea typeface="Calibri"/>
                <a:cs typeface="Times New Roman"/>
              </a:rPr>
              <a:t>точно такой же Кремль в окрестностях Москвы, чтобы запутать летчиков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a typeface="Calibri"/>
                <a:cs typeface="Times New Roman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956376" y="6381328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3209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Когда было водружено Знамя Победы над Рейхстагом в Берлине?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1 мая;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9 мая;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30 апреля;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46102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196752"/>
            <a:ext cx="6120680" cy="3153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ea typeface="Calibri"/>
                <a:cs typeface="Times New Roman"/>
              </a:rPr>
              <a:t>Когда было водружено Знамя Победы над Рейхстагом в Берлине?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а</a:t>
            </a:r>
            <a:r>
              <a:rPr lang="ru-RU" sz="2400" b="1" dirty="0" smtClean="0">
                <a:ea typeface="Calibri"/>
                <a:cs typeface="Times New Roman"/>
              </a:rPr>
              <a:t>) 1 мая;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ea typeface="Calibri"/>
                <a:cs typeface="Times New Roman"/>
              </a:rPr>
              <a:t>б) 9 мая;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30 апреля;</a:t>
            </a: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08304" y="573325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7</a:t>
            </a:r>
            <a:r>
              <a:rPr lang="ru-RU" sz="2400" b="1" dirty="0" smtClean="0"/>
              <a:t>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591373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42594"/>
          </a:xfrm>
        </p:spPr>
        <p:txBody>
          <a:bodyPr>
            <a:normAutofit/>
          </a:bodyPr>
          <a:lstStyle/>
          <a:p>
            <a:r>
              <a:rPr lang="ru-RU" sz="6000" b="1" dirty="0" smtClean="0"/>
              <a:t>МОЛОДЕЦ!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80624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692696"/>
            <a:ext cx="6408712" cy="4155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 smtClean="0">
                <a:ea typeface="Calibri"/>
                <a:cs typeface="Times New Roman"/>
              </a:rPr>
              <a:t>Ракетную установку «БМ-13»,  появившуюся в годы ВОВ под Москвой, солдаты называли?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а</a:t>
            </a:r>
            <a:r>
              <a:rPr lang="ru-RU" sz="2800" b="1" dirty="0" smtClean="0">
                <a:ea typeface="Calibri"/>
                <a:cs typeface="Times New Roman"/>
              </a:rPr>
              <a:t>) 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Катюша ;</a:t>
            </a:r>
            <a:r>
              <a:rPr lang="ru-RU" sz="2800" b="1" i="1" dirty="0">
                <a:ea typeface="Calibri"/>
                <a:cs typeface="Times New Roman"/>
              </a:rPr>
              <a:t/>
            </a:r>
            <a:br>
              <a:rPr lang="ru-RU" sz="2800" b="1" i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б) </a:t>
            </a:r>
            <a:r>
              <a:rPr lang="ru-RU" sz="2800" b="1" dirty="0" err="1" smtClean="0">
                <a:ea typeface="Calibri"/>
                <a:cs typeface="Times New Roman"/>
              </a:rPr>
              <a:t>Надюша</a:t>
            </a:r>
            <a:r>
              <a:rPr lang="ru-RU" sz="2800" b="1" dirty="0" smtClean="0">
                <a:ea typeface="Calibri"/>
                <a:cs typeface="Times New Roman"/>
              </a:rPr>
              <a:t>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r>
              <a:rPr lang="ru-RU" sz="2800" b="1" dirty="0">
                <a:ea typeface="Calibri"/>
                <a:cs typeface="Times New Roman"/>
              </a:rPr>
              <a:t>в) </a:t>
            </a:r>
            <a:r>
              <a:rPr lang="ru-RU" sz="2800" b="1" dirty="0" smtClean="0">
                <a:ea typeface="Calibri"/>
                <a:cs typeface="Times New Roman"/>
              </a:rPr>
              <a:t>Любаша;</a:t>
            </a:r>
            <a:r>
              <a:rPr lang="ru-RU" sz="2800" b="1" dirty="0">
                <a:ea typeface="Calibri"/>
                <a:cs typeface="Times New Roman"/>
              </a:rPr>
              <a:t/>
            </a:r>
            <a:br>
              <a:rPr lang="ru-RU" sz="2800" b="1" dirty="0">
                <a:ea typeface="Calibri"/>
                <a:cs typeface="Times New Roman"/>
              </a:rPr>
            </a:br>
            <a:endParaRPr lang="ru-RU" sz="28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6834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 б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9914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36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 </a:t>
            </a:r>
            <a:r>
              <a:rPr lang="ru-RU" sz="2400" b="1" dirty="0" smtClean="0">
                <a:ea typeface="Calibri"/>
                <a:cs typeface="Times New Roman"/>
              </a:rPr>
              <a:t>во время войны называли партизан, которые в тылу врага мстили фашистским захватчикам?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Неуловимые мстители;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Молодая гвардия;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Народные мстители;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28215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79712" y="1484784"/>
            <a:ext cx="6048672" cy="3618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>Как  </a:t>
            </a:r>
            <a:r>
              <a:rPr lang="ru-RU" sz="2400" b="1" dirty="0" smtClean="0">
                <a:ea typeface="Calibri"/>
                <a:cs typeface="Times New Roman"/>
              </a:rPr>
              <a:t>во время войны называли партизан, которые в тылу врага мстили фашистским захватчикам?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i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Неуловимые мстители;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Молодая гвардия;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</a:t>
            </a:r>
            <a:r>
              <a:rPr lang="ru-RU" sz="2400" b="1" dirty="0" smtClean="0">
                <a:ea typeface="Calibri"/>
                <a:cs typeface="Times New Roman"/>
              </a:rPr>
              <a:t>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Народные мстители;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>
              <a:ea typeface="Calibri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00486" y="6093296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б</a:t>
            </a:r>
          </a:p>
        </p:txBody>
      </p:sp>
    </p:spTree>
    <p:extLst>
      <p:ext uri="{BB962C8B-B14F-4D97-AF65-F5344CB8AC3E}">
        <p14:creationId xmlns:p14="http://schemas.microsoft.com/office/powerpoint/2010/main" val="231133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Какую фразу произносили фашисты, сдаваясь в плен?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«Мы от Штирлица!»;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 Борман каюк!»;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ea typeface="Calibri"/>
                <a:cs typeface="Times New Roman"/>
              </a:rPr>
              <a:t>« Гитлер капут!»;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76906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340768"/>
            <a:ext cx="648072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ea typeface="Calibri"/>
                <a:cs typeface="Times New Roman"/>
              </a:rPr>
              <a:t>Какую фразу произносили фашисты, сдаваясь в плен?</a:t>
            </a:r>
          </a:p>
          <a:p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а) </a:t>
            </a:r>
            <a:r>
              <a:rPr lang="ru-RU" sz="2400" b="1" dirty="0" smtClean="0">
                <a:ea typeface="Calibri"/>
                <a:cs typeface="Times New Roman"/>
              </a:rPr>
              <a:t>«Мы от Штирлица!»;</a:t>
            </a:r>
            <a:r>
              <a:rPr lang="ru-RU" sz="2400" b="1" i="1" dirty="0">
                <a:ea typeface="Calibri"/>
                <a:cs typeface="Times New Roman"/>
              </a:rPr>
              <a:t/>
            </a:r>
            <a:br>
              <a:rPr lang="ru-RU" sz="2400" b="1" i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б) </a:t>
            </a:r>
            <a:r>
              <a:rPr lang="ru-RU" sz="2400" b="1" dirty="0" smtClean="0">
                <a:ea typeface="Calibri"/>
                <a:cs typeface="Times New Roman"/>
              </a:rPr>
              <a:t>« Борман каюк!»;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r>
              <a:rPr lang="ru-RU" sz="2400" b="1" dirty="0">
                <a:ea typeface="Calibri"/>
                <a:cs typeface="Times New Roman"/>
              </a:rPr>
              <a:t>в) </a:t>
            </a:r>
            <a:r>
              <a:rPr lang="ru-RU" sz="2400" b="1" dirty="0" smtClean="0">
                <a:solidFill>
                  <a:srgbClr val="FF0000"/>
                </a:solidFill>
                <a:ea typeface="Calibri"/>
                <a:cs typeface="Times New Roman"/>
              </a:rPr>
              <a:t>« Гитлер капут!»;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093296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49683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340768"/>
            <a:ext cx="57606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Как заканчивается крылатая фраза, актуальная и в наши дни «Награда…»?</a:t>
            </a:r>
          </a:p>
          <a:p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а) </a:t>
            </a:r>
            <a:r>
              <a:rPr lang="ru-RU" sz="2400" b="1" dirty="0" smtClean="0"/>
              <a:t>Облюбовала китель;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б) Н</a:t>
            </a:r>
            <a:r>
              <a:rPr lang="ru-RU" sz="2400" b="1" dirty="0" smtClean="0"/>
              <a:t>ашла героя;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в) П</a:t>
            </a:r>
            <a:r>
              <a:rPr lang="ru-RU" sz="2400" b="1" dirty="0" smtClean="0"/>
              <a:t>рибыла вовремя;</a:t>
            </a:r>
            <a:r>
              <a:rPr lang="ru-RU" sz="2400" b="1" dirty="0"/>
              <a:t/>
            </a:r>
            <a:br>
              <a:rPr lang="ru-RU" sz="2400" b="1" dirty="0"/>
            </a:b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8028384" y="6237312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 б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91966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663</Words>
  <Application>Microsoft Office PowerPoint</Application>
  <PresentationFormat>Экран (4:3)</PresentationFormat>
  <Paragraphs>125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Тема Office</vt:lpstr>
      <vt:lpstr>Презентация PowerPoint</vt:lpstr>
      <vt:lpstr>Правила игры Каждый вопрос имеет свою цену. Если один или несколько человек из класса ответили неправильно, они выбывают из игры Если участник ответил неправильно, его набранные очки распределяются всему классу У главного участника есть три подсказки – пропустить вопрос  -  помощь друга -  помощь аудитории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123</cp:lastModifiedBy>
  <cp:revision>23</cp:revision>
  <dcterms:created xsi:type="dcterms:W3CDTF">2012-08-01T10:59:38Z</dcterms:created>
  <dcterms:modified xsi:type="dcterms:W3CDTF">2019-12-05T10:30:03Z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601040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