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62" r:id="rId3"/>
    <p:sldId id="263" r:id="rId4"/>
    <p:sldId id="257" r:id="rId5"/>
    <p:sldId id="272" r:id="rId6"/>
    <p:sldId id="273" r:id="rId7"/>
    <p:sldId id="264" r:id="rId8"/>
    <p:sldId id="270" r:id="rId9"/>
    <p:sldId id="271" r:id="rId10"/>
    <p:sldId id="269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2ACEBDE-89FE-42EB-B0C8-246C679B7BE7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AE8530F-4840-4D9F-ABA9-AB511BDC16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retenie-cheb.cerkov.ru/files/2013/08/Devushka_so_svechoy_2006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retenie-cheb.cerkov.ru/files/2013/08/Devstvo-2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Группа 145"/>
          <p:cNvGrpSpPr/>
          <p:nvPr/>
        </p:nvGrpSpPr>
        <p:grpSpPr>
          <a:xfrm>
            <a:off x="650039" y="3839143"/>
            <a:ext cx="2023949" cy="1868556"/>
            <a:chOff x="3904585" y="3188644"/>
            <a:chExt cx="2276776" cy="2248196"/>
          </a:xfrm>
        </p:grpSpPr>
        <p:sp>
          <p:nvSpPr>
            <p:cNvPr id="147" name="Овал 14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Овал 14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Овал 14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Овал 15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Овал 15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Овал 15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Овал 15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Овал 15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Овал 15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Овал 15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Овал 15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Овал 15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Овал 15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Овал 16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Овал 16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Овал 16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Овал 16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Овал 16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3786982" y="1015486"/>
            <a:ext cx="2022976" cy="2069502"/>
            <a:chOff x="3904585" y="3188644"/>
            <a:chExt cx="2276776" cy="2248196"/>
          </a:xfrm>
        </p:grpSpPr>
        <p:sp>
          <p:nvSpPr>
            <p:cNvPr id="127" name="Овал 12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Овал 12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Овал 12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Овал 13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Овал 13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Овал 13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Овал 13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Овал 13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Овал 13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Овал 13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Овал 13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Овал 13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Овал 13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Овал 14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Овал 14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Овал 14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Овал 14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Овал 14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2270" y="3220460"/>
            <a:ext cx="7772400" cy="1872208"/>
          </a:xfrm>
        </p:spPr>
        <p:txBody>
          <a:bodyPr anchor="ctr">
            <a:noAutofit/>
          </a:bodyPr>
          <a:lstStyle/>
          <a:p>
            <a:r>
              <a:rPr lang="ru-RU" sz="115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Целомудрие</a:t>
            </a:r>
            <a:br>
              <a:rPr lang="ru-RU" sz="115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115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266" name="AutoShape 2" descr="http://img01.chitalnya.ru/upload/322/72109431494027.jpg"/>
          <p:cNvSpPr>
            <a:spLocks noChangeAspect="1" noChangeArrowheads="1"/>
          </p:cNvSpPr>
          <p:nvPr/>
        </p:nvSpPr>
        <p:spPr bwMode="auto">
          <a:xfrm>
            <a:off x="155575" y="-2338388"/>
            <a:ext cx="3667125" cy="488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http://img01.chitalnya.ru/upload/322/72109431494027.jpg"/>
          <p:cNvSpPr>
            <a:spLocks noChangeAspect="1" noChangeArrowheads="1"/>
          </p:cNvSpPr>
          <p:nvPr/>
        </p:nvSpPr>
        <p:spPr bwMode="auto">
          <a:xfrm>
            <a:off x="155575" y="-2338388"/>
            <a:ext cx="3667125" cy="488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6656646" y="3776924"/>
            <a:ext cx="2276776" cy="2248196"/>
            <a:chOff x="3904585" y="3188644"/>
            <a:chExt cx="2276776" cy="2248196"/>
          </a:xfrm>
        </p:grpSpPr>
        <p:sp>
          <p:nvSpPr>
            <p:cNvPr id="27" name="Овал 2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3887780" y="4139319"/>
            <a:ext cx="1812916" cy="1896859"/>
            <a:chOff x="3904585" y="3188644"/>
            <a:chExt cx="2276776" cy="2248196"/>
          </a:xfrm>
        </p:grpSpPr>
        <p:sp>
          <p:nvSpPr>
            <p:cNvPr id="47" name="Овал 4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552724" y="606429"/>
            <a:ext cx="2276776" cy="2248196"/>
            <a:chOff x="3904585" y="3188644"/>
            <a:chExt cx="2276776" cy="2248196"/>
          </a:xfrm>
        </p:grpSpPr>
        <p:sp>
          <p:nvSpPr>
            <p:cNvPr id="67" name="Овал 6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6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Овал 7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Овал 7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Овал 7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Овал 7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Овал 7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7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Овал 7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6778428" y="264664"/>
            <a:ext cx="2276776" cy="2248196"/>
            <a:chOff x="3904585" y="3188644"/>
            <a:chExt cx="2276776" cy="2248196"/>
          </a:xfrm>
        </p:grpSpPr>
        <p:sp>
          <p:nvSpPr>
            <p:cNvPr id="87" name="Овал 8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Овал 9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Овал 9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Овал 9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Овал 9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Овал 9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Овал 10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0978" y="1416930"/>
            <a:ext cx="7408333" cy="3450696"/>
          </a:xfrm>
        </p:spPr>
        <p:txBody>
          <a:bodyPr>
            <a:normAutofit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err="1" smtClean="0">
                <a:latin typeface="Monotype Corsiva" pitchFamily="66" charset="0"/>
              </a:rPr>
              <a:t>телегония</a:t>
            </a:r>
            <a:endParaRPr lang="ru-RU" sz="4400" dirty="0" smtClean="0">
              <a:latin typeface="Monotype Corsiva" pitchFamily="66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smtClean="0">
                <a:latin typeface="Monotype Corsiva" pitchFamily="66" charset="0"/>
              </a:rPr>
              <a:t>венерические заболевания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>
                <a:latin typeface="Monotype Corsiva" pitchFamily="66" charset="0"/>
              </a:rPr>
              <a:t>б</a:t>
            </a:r>
            <a:r>
              <a:rPr lang="ru-RU" sz="4400" dirty="0" smtClean="0">
                <a:latin typeface="Monotype Corsiva" pitchFamily="66" charset="0"/>
              </a:rPr>
              <a:t>ольные дети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smtClean="0">
                <a:latin typeface="Monotype Corsiva" pitchFamily="66" charset="0"/>
              </a:rPr>
              <a:t>разрушенные браки</a:t>
            </a:r>
            <a:endParaRPr lang="ru-RU" sz="4400" dirty="0"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786416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Последствия развратной жизни</a:t>
            </a:r>
            <a:r>
              <a:rPr lang="ru-RU" sz="4800" dirty="0">
                <a:latin typeface="Monotype Corsiva" pitchFamily="66" charset="0"/>
              </a:rPr>
              <a:t/>
            </a:r>
            <a:br>
              <a:rPr lang="ru-RU" sz="4800" dirty="0">
                <a:latin typeface="Monotype Corsiva" pitchFamily="66" charset="0"/>
              </a:rPr>
            </a:br>
            <a:endParaRPr lang="ru-RU" sz="4800" dirty="0">
              <a:latin typeface="Monotype Corsiva" pitchFamily="66" charset="0"/>
            </a:endParaRPr>
          </a:p>
        </p:txBody>
      </p:sp>
      <p:pic>
        <p:nvPicPr>
          <p:cNvPr id="1026" name="Picture 2" descr="C:\Users\наташа\Desktop\podborka_344_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85" t="9483" r="7657" b="28499"/>
          <a:stretch/>
        </p:blipFill>
        <p:spPr bwMode="auto">
          <a:xfrm>
            <a:off x="5483936" y="908720"/>
            <a:ext cx="2473787" cy="157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ша\Desktop\2_urodstva-detey-strashn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852936"/>
            <a:ext cx="1769331" cy="229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таша\Desktop\chickenpox-new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05761"/>
            <a:ext cx="1572766" cy="21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таша\Desktop\title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3139" y="4772274"/>
            <a:ext cx="2560789" cy="191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8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2625" y="315279"/>
            <a:ext cx="6703631" cy="352839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5500" dirty="0">
                <a:latin typeface="Monotype Corsiva" pitchFamily="66" charset="0"/>
              </a:rPr>
              <a:t>Сексуальная энергия – это огромная сила, энергия пола, и человек просто обязан научиться держать ее под контролем, иначе рискует превратиться в сексуально озабоченное, больное и физически, и психически существо. </a:t>
            </a:r>
            <a:endParaRPr lang="ru-RU" dirty="0"/>
          </a:p>
        </p:txBody>
      </p:sp>
      <p:pic>
        <p:nvPicPr>
          <p:cNvPr id="4098" name="Picture 2" descr="C:\Users\наташа\Desktop\040_1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2068726" cy="267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аташа\Desktop\negei_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9444" y="3861048"/>
            <a:ext cx="3185667" cy="238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наташа\Desktop\girl_slut_o_ween_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1048"/>
            <a:ext cx="2356886" cy="261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856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285201" y="0"/>
            <a:ext cx="2276776" cy="2248196"/>
            <a:chOff x="3904585" y="3188644"/>
            <a:chExt cx="2276776" cy="2248196"/>
          </a:xfrm>
        </p:grpSpPr>
        <p:sp>
          <p:nvSpPr>
            <p:cNvPr id="27" name="Овал 2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748269"/>
            <a:ext cx="7408333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Monotype Corsiva" pitchFamily="66" charset="0"/>
              </a:rPr>
              <a:t>Берегите честь смолоду!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57496" y="4858181"/>
            <a:ext cx="8229600" cy="125272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внимание.</a:t>
            </a:r>
            <a:endParaRPr lang="ru-RU" sz="5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4" name="Picture 4" descr="C:\Users\наташа\Desktop\9220a_motivator-00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7" t="4601" r="3193" b="23073"/>
          <a:stretch/>
        </p:blipFill>
        <p:spPr bwMode="auto">
          <a:xfrm>
            <a:off x="444924" y="2559226"/>
            <a:ext cx="4072326" cy="257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наташа\Desktop\iCA0AL2E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6217" y="1607349"/>
            <a:ext cx="3845592" cy="257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4139839" y="2876050"/>
            <a:ext cx="2276776" cy="2248196"/>
            <a:chOff x="3904585" y="3188644"/>
            <a:chExt cx="2276776" cy="2248196"/>
          </a:xfrm>
        </p:grpSpPr>
        <p:sp>
          <p:nvSpPr>
            <p:cNvPr id="7" name="Овал 6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60390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>
            <a:off x="866092" y="777023"/>
            <a:ext cx="2276776" cy="2248196"/>
            <a:chOff x="3904585" y="3188644"/>
            <a:chExt cx="2276776" cy="2248196"/>
          </a:xfrm>
        </p:grpSpPr>
        <p:sp>
          <p:nvSpPr>
            <p:cNvPr id="66" name="Овал 6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6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Овал 7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Овал 7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Овал 7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Овал 7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Овал 7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7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Овал 7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700808"/>
            <a:ext cx="7560840" cy="2154568"/>
          </a:xfrm>
        </p:spPr>
        <p:txBody>
          <a:bodyPr>
            <a:noAutofit/>
          </a:bodyPr>
          <a:lstStyle/>
          <a:p>
            <a:pPr algn="l"/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KaiTi" pitchFamily="49" charset="-122"/>
              </a:rPr>
              <a:t>Целомудрие – </a:t>
            </a:r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KaiTi" pitchFamily="49" charset="-122"/>
              </a:rPr>
              <a:t>это "</a:t>
            </a: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KaiTi" pitchFamily="49" charset="-122"/>
              </a:rPr>
              <a:t>нравственная чистота</a:t>
            </a:r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KaiTi" pitchFamily="49" charset="-122"/>
              </a:rPr>
              <a:t>". </a:t>
            </a:r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/>
            </a:r>
            <a:br>
              <a:rPr lang="ru-RU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</a:br>
            <a:endParaRPr lang="ru-RU" sz="6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" name="Объект 3" descr="Devushka_so_svechoy_2006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307" y="2728026"/>
            <a:ext cx="2952328" cy="408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6500752" y="220172"/>
            <a:ext cx="2276776" cy="2248196"/>
            <a:chOff x="3904585" y="3188644"/>
            <a:chExt cx="2276776" cy="2248196"/>
          </a:xfrm>
        </p:grpSpPr>
        <p:sp>
          <p:nvSpPr>
            <p:cNvPr id="6" name="Овал 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6475481" y="4363638"/>
            <a:ext cx="2276776" cy="2248196"/>
            <a:chOff x="3904585" y="3188644"/>
            <a:chExt cx="2276776" cy="2248196"/>
          </a:xfrm>
        </p:grpSpPr>
        <p:sp>
          <p:nvSpPr>
            <p:cNvPr id="46" name="Овал 4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872320" y="4115015"/>
            <a:ext cx="2276776" cy="2248196"/>
            <a:chOff x="3904585" y="3188644"/>
            <a:chExt cx="2276776" cy="2248196"/>
          </a:xfrm>
        </p:grpSpPr>
        <p:sp>
          <p:nvSpPr>
            <p:cNvPr id="86" name="Овал 8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Овал 9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Овал 9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Овал 9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Овал 9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Овал 9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Овал 10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70455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131840" y="4395485"/>
            <a:ext cx="2276776" cy="2248196"/>
            <a:chOff x="3904585" y="3188644"/>
            <a:chExt cx="2276776" cy="2248196"/>
          </a:xfrm>
        </p:grpSpPr>
        <p:sp>
          <p:nvSpPr>
            <p:cNvPr id="5" name="Овал 4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95536" y="404664"/>
            <a:ext cx="2276776" cy="2248196"/>
            <a:chOff x="3904585" y="3188644"/>
            <a:chExt cx="2276776" cy="2248196"/>
          </a:xfrm>
        </p:grpSpPr>
        <p:sp>
          <p:nvSpPr>
            <p:cNvPr id="25" name="Овал 24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589487" y="750413"/>
            <a:ext cx="2276776" cy="2248196"/>
            <a:chOff x="3904585" y="3188644"/>
            <a:chExt cx="2276776" cy="2248196"/>
          </a:xfrm>
        </p:grpSpPr>
        <p:sp>
          <p:nvSpPr>
            <p:cNvPr id="45" name="Овал 44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889" y="2605159"/>
            <a:ext cx="8712967" cy="34506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000" b="1" dirty="0" smtClean="0">
                <a:latin typeface="Monotype Corsiva" pitchFamily="66" charset="0"/>
              </a:rPr>
              <a:t>Целомудрие </a:t>
            </a:r>
            <a:r>
              <a:rPr lang="ru-RU" sz="5000" dirty="0" smtClean="0">
                <a:latin typeface="Monotype Corsiva" pitchFamily="66" charset="0"/>
              </a:rPr>
              <a:t>на современном языке обозначает – девственность</a:t>
            </a:r>
            <a:endParaRPr lang="ru-RU" sz="5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388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Documents and Settings\user\Рабочий стол\1366699123_0.jpg"/>
          <p:cNvPicPr>
            <a:picLocks noChangeAspect="1" noChangeArrowheads="1"/>
          </p:cNvPicPr>
          <p:nvPr/>
        </p:nvPicPr>
        <p:blipFill rotWithShape="1">
          <a:blip r:embed="rId2"/>
          <a:srcRect t="10964"/>
          <a:stretch/>
        </p:blipFill>
        <p:spPr bwMode="auto">
          <a:xfrm>
            <a:off x="3000364" y="4143380"/>
            <a:ext cx="2753510" cy="2402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742" y="116632"/>
            <a:ext cx="8229600" cy="125272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Monotype Corsiva" pitchFamily="66" charset="0"/>
              </a:rPr>
              <a:t>Современная молодежь</a:t>
            </a:r>
            <a:endParaRPr lang="ru-RU" sz="5400" b="1" dirty="0">
              <a:latin typeface="Monotype Corsiva" pitchFamily="66" charset="0"/>
            </a:endParaRPr>
          </a:p>
        </p:txBody>
      </p:sp>
      <p:pic>
        <p:nvPicPr>
          <p:cNvPr id="5" name="Picture 5" descr="C:\Documents and Settings\user\Рабочий стол\image172192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370168"/>
            <a:ext cx="2761558" cy="2487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1214422"/>
            <a:ext cx="878684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3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распитие спиртных напитков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курение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нецензурные выражения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скандальное </a:t>
            </a:r>
            <a:r>
              <a:rPr lang="ru-RU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вульгарное </a:t>
            </a:r>
            <a:r>
              <a:rPr lang="ru-RU" sz="3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поведение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беспорядочные  половые связи  </a:t>
            </a:r>
            <a:r>
              <a:rPr lang="ru-RU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многое другое </a:t>
            </a:r>
          </a:p>
        </p:txBody>
      </p:sp>
      <p:pic>
        <p:nvPicPr>
          <p:cNvPr id="4" name="Объект 3" descr="C:\Documents and Settings\user\Рабочий стол\75681544_3571750_5303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3857628"/>
            <a:ext cx="2714644" cy="2411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окружение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общество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друзья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родители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СМИ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Факторы влияющие на молодежь</a:t>
            </a:r>
            <a:endParaRPr lang="ru-RU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083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060848"/>
            <a:ext cx="7408333" cy="3450696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v"/>
            </a:pPr>
            <a:r>
              <a:rPr lang="ru-RU" sz="4800" dirty="0" smtClean="0">
                <a:latin typeface="Monotype Corsiva" pitchFamily="66" charset="0"/>
              </a:rPr>
              <a:t>Влечение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v"/>
            </a:pPr>
            <a:r>
              <a:rPr lang="ru-RU" sz="4800" dirty="0">
                <a:latin typeface="Monotype Corsiva" pitchFamily="66" charset="0"/>
              </a:rPr>
              <a:t>Неопределенность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v"/>
            </a:pPr>
            <a:r>
              <a:rPr lang="ru-RU" sz="4800" dirty="0">
                <a:latin typeface="Monotype Corsiva" pitchFamily="66" charset="0"/>
              </a:rPr>
              <a:t>Желание быть единственным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v"/>
            </a:pPr>
            <a:r>
              <a:rPr lang="ru-RU" sz="4800" dirty="0">
                <a:latin typeface="Monotype Corsiva" pitchFamily="66" charset="0"/>
              </a:rPr>
              <a:t>Душевная близость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v"/>
            </a:pPr>
            <a:r>
              <a:rPr lang="ru-RU" sz="4800" dirty="0" smtClean="0">
                <a:latin typeface="Monotype Corsiva" pitchFamily="66" charset="0"/>
              </a:rPr>
              <a:t>Помолвка</a:t>
            </a:r>
            <a:endParaRPr lang="ru-RU" sz="4800" dirty="0">
              <a:latin typeface="Monotype Corsiva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Современные отношения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22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ша\Desktop\1277180956_a_a-_n_a__o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0756" y="4122589"/>
            <a:ext cx="2792931" cy="258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Группа 44"/>
          <p:cNvGrpSpPr/>
          <p:nvPr/>
        </p:nvGrpSpPr>
        <p:grpSpPr>
          <a:xfrm>
            <a:off x="2411118" y="2924945"/>
            <a:ext cx="2610276" cy="2501146"/>
            <a:chOff x="3904585" y="3188644"/>
            <a:chExt cx="2276776" cy="2248196"/>
          </a:xfrm>
        </p:grpSpPr>
        <p:sp>
          <p:nvSpPr>
            <p:cNvPr id="46" name="Овал 4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55576" y="267775"/>
            <a:ext cx="2276776" cy="2248196"/>
            <a:chOff x="3904585" y="3188644"/>
            <a:chExt cx="2276776" cy="2248196"/>
          </a:xfrm>
        </p:grpSpPr>
        <p:sp>
          <p:nvSpPr>
            <p:cNvPr id="5" name="Овал 4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1957554"/>
            <a:ext cx="7812856" cy="4168609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5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</a:t>
            </a:r>
            <a:r>
              <a:rPr lang="ru-RU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импатия </a:t>
            </a:r>
          </a:p>
          <a:p>
            <a:pPr marL="0" indent="0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5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</a:t>
            </a:r>
            <a:r>
              <a:rPr lang="ru-RU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накомство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5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</a:t>
            </a:r>
            <a:r>
              <a:rPr lang="ru-RU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бщение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5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</a:t>
            </a:r>
            <a:r>
              <a:rPr lang="ru-RU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ервый поцелуй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5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</a:t>
            </a:r>
            <a:r>
              <a:rPr lang="ru-RU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вадьба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sz="5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</a:t>
            </a:r>
            <a:r>
              <a:rPr lang="ru-RU" sz="5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ервая брачная ночь</a:t>
            </a:r>
          </a:p>
          <a:p>
            <a:pPr>
              <a:buFont typeface="Wingdings" pitchFamily="2" charset="2"/>
              <a:buChar char="q"/>
            </a:pP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Monotype Corsiva" pitchFamily="66" charset="0"/>
              </a:rPr>
              <a:t>История</a:t>
            </a:r>
            <a:endParaRPr lang="ru-RU" sz="5400" b="1" dirty="0">
              <a:latin typeface="Monotype Corsiva" pitchFamily="66" charset="0"/>
            </a:endParaRPr>
          </a:p>
        </p:txBody>
      </p:sp>
      <p:pic>
        <p:nvPicPr>
          <p:cNvPr id="24" name="Рисунок 23" descr="Devstvo-2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5380" y="1259385"/>
            <a:ext cx="2578859" cy="322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5" name="Группа 24"/>
          <p:cNvGrpSpPr/>
          <p:nvPr/>
        </p:nvGrpSpPr>
        <p:grpSpPr>
          <a:xfrm>
            <a:off x="6949508" y="278675"/>
            <a:ext cx="1785189" cy="1927470"/>
            <a:chOff x="3904585" y="3188644"/>
            <a:chExt cx="2276776" cy="2248196"/>
          </a:xfrm>
        </p:grpSpPr>
        <p:sp>
          <p:nvSpPr>
            <p:cNvPr id="26" name="Овал 2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51432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28579"/>
            <a:ext cx="8640960" cy="3450696"/>
          </a:xfrm>
        </p:spPr>
        <p:txBody>
          <a:bodyPr>
            <a:noAutofit/>
          </a:bodyPr>
          <a:lstStyle/>
          <a:p>
            <a:r>
              <a:rPr lang="ru-RU" sz="4400" dirty="0"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В</a:t>
            </a:r>
            <a:r>
              <a:rPr lang="ru-RU" sz="4400" dirty="0" smtClean="0"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 </a:t>
            </a:r>
            <a:r>
              <a:rPr lang="ru-RU" sz="4400" dirty="0"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дореволюционной России </a:t>
            </a:r>
            <a:r>
              <a:rPr lang="ru-RU" sz="4400" dirty="0" smtClean="0"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преобладали </a:t>
            </a:r>
            <a:r>
              <a:rPr lang="ru-RU" sz="4400" dirty="0"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прочные брачные союзы, опиравшиеся на нравственные </a:t>
            </a:r>
            <a:r>
              <a:rPr lang="ru-RU" sz="4400" dirty="0" smtClean="0"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идеалы</a:t>
            </a:r>
            <a:r>
              <a:rPr lang="ru-RU" sz="4400" dirty="0"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.</a:t>
            </a:r>
            <a:endParaRPr lang="ru-RU" sz="4400" dirty="0" smtClean="0">
              <a:latin typeface="Monotype Corsiva" pitchFamily="66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129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C:\Users\наташа\Desktop\1368691275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9254" y="3057643"/>
            <a:ext cx="4823817" cy="363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76138" y="2371868"/>
            <a:ext cx="2276776" cy="2248196"/>
            <a:chOff x="3904585" y="3188644"/>
            <a:chExt cx="2276776" cy="2248196"/>
          </a:xfrm>
        </p:grpSpPr>
        <p:sp>
          <p:nvSpPr>
            <p:cNvPr id="6" name="Овал 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867224" y="4308604"/>
            <a:ext cx="2276776" cy="2248196"/>
            <a:chOff x="3904585" y="3188644"/>
            <a:chExt cx="2276776" cy="2248196"/>
          </a:xfrm>
        </p:grpSpPr>
        <p:sp>
          <p:nvSpPr>
            <p:cNvPr id="26" name="Овал 2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85550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ша\Desktop\0916a13198371d37d14973482e4ee2a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72816"/>
            <a:ext cx="4896544" cy="46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88640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40-е годы </a:t>
            </a:r>
            <a:r>
              <a:rPr lang="en-US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XX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века, девушки </a:t>
            </a:r>
          </a:p>
          <a:p>
            <a:pPr algn="ctr"/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16-20 лет</a:t>
            </a:r>
            <a:r>
              <a:rPr lang="ru-RU" sz="4400" dirty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– 90% девственницы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084168" y="4603006"/>
            <a:ext cx="2276776" cy="2248196"/>
            <a:chOff x="3904585" y="3188644"/>
            <a:chExt cx="2276776" cy="2248196"/>
          </a:xfrm>
        </p:grpSpPr>
        <p:sp>
          <p:nvSpPr>
            <p:cNvPr id="6" name="Овал 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50481" y="1469345"/>
            <a:ext cx="2276776" cy="2248196"/>
            <a:chOff x="3904585" y="3188644"/>
            <a:chExt cx="2276776" cy="2248196"/>
          </a:xfrm>
        </p:grpSpPr>
        <p:sp>
          <p:nvSpPr>
            <p:cNvPr id="26" name="Овал 25"/>
            <p:cNvSpPr/>
            <p:nvPr/>
          </p:nvSpPr>
          <p:spPr>
            <a:xfrm>
              <a:off x="5220072" y="4149079"/>
              <a:ext cx="927720" cy="33425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932312" y="4206321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16200000">
              <a:off x="4545915" y="3519399"/>
              <a:ext cx="927720" cy="360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5400000">
              <a:off x="4576192" y="4792960"/>
              <a:ext cx="927720" cy="36004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1739850">
              <a:off x="3997608" y="3847938"/>
              <a:ext cx="927720" cy="29448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2125769">
              <a:off x="5061258" y="4588987"/>
              <a:ext cx="927720" cy="31050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19375790">
              <a:off x="4121008" y="4637431"/>
              <a:ext cx="927720" cy="28225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19690441">
              <a:off x="5091506" y="3790500"/>
              <a:ext cx="927720" cy="29793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4561681">
              <a:off x="4305061" y="357587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4713422">
              <a:off x="4957606" y="4773691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 rot="18424255">
              <a:off x="4969168" y="3603206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 rot="7283127">
              <a:off x="4305061" y="476682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11991614">
              <a:off x="5253641" y="438634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11539117">
              <a:off x="3904585" y="401584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rot="9861821">
              <a:off x="5195532" y="3969059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9806279">
              <a:off x="3997608" y="4364218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 rot="13163359">
              <a:off x="4073182" y="3718910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4786976" y="4123149"/>
              <a:ext cx="506151" cy="41853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 rot="17255376">
              <a:off x="4824158" y="3472484"/>
              <a:ext cx="92772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96335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615</TotalTime>
  <Words>139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Целомудрие </vt:lpstr>
      <vt:lpstr>Целомудрие – это "нравственная чистота".  </vt:lpstr>
      <vt:lpstr>Слайд 3</vt:lpstr>
      <vt:lpstr>Современная молодежь</vt:lpstr>
      <vt:lpstr>Факторы влияющие на молодежь</vt:lpstr>
      <vt:lpstr>Современные отношения</vt:lpstr>
      <vt:lpstr>История</vt:lpstr>
      <vt:lpstr>Слайд 8</vt:lpstr>
      <vt:lpstr>Слайд 9</vt:lpstr>
      <vt:lpstr>Последствия развратной жизни </vt:lpstr>
      <vt:lpstr>Слайд 11</vt:lpstr>
      <vt:lpstr>Спасибо за внимание.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 дайте себя купить!!!</dc:title>
  <dc:creator>user</dc:creator>
  <cp:lastModifiedBy>111</cp:lastModifiedBy>
  <cp:revision>49</cp:revision>
  <dcterms:created xsi:type="dcterms:W3CDTF">2014-04-28T07:55:33Z</dcterms:created>
  <dcterms:modified xsi:type="dcterms:W3CDTF">2023-02-06T07:52:47Z</dcterms:modified>
</cp:coreProperties>
</file>