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030007-B624-4D49-B03D-BF4454118DA6}" type="doc">
      <dgm:prSet loTypeId="urn:microsoft.com/office/officeart/2005/8/layout/arrow2" loCatId="process" qsTypeId="urn:microsoft.com/office/officeart/2005/8/quickstyle/simple1" qsCatId="simple" csTypeId="urn:microsoft.com/office/officeart/2005/8/colors/colorful5" csCatId="colorful" phldr="1"/>
      <dgm:spPr/>
    </dgm:pt>
    <dgm:pt modelId="{C884D59E-CA0F-423C-A8F9-ED636CA316EF}">
      <dgm:prSet phldrT="[Текст]"/>
      <dgm:spPr/>
      <dgm:t>
        <a:bodyPr/>
        <a:lstStyle/>
        <a:p>
          <a:r>
            <a:rPr lang="ru-RU" dirty="0" smtClean="0"/>
            <a:t>Знание</a:t>
          </a:r>
        </a:p>
        <a:p>
          <a:r>
            <a:rPr lang="ru-RU" dirty="0" smtClean="0"/>
            <a:t>правил</a:t>
          </a:r>
          <a:endParaRPr lang="ru-RU" dirty="0"/>
        </a:p>
      </dgm:t>
    </dgm:pt>
    <dgm:pt modelId="{2120647D-5AE1-41A9-80E2-6AB7D120740E}" type="parTrans" cxnId="{5AE7AA85-C47A-42F4-9AB7-88338A6C1435}">
      <dgm:prSet/>
      <dgm:spPr/>
      <dgm:t>
        <a:bodyPr/>
        <a:lstStyle/>
        <a:p>
          <a:endParaRPr lang="ru-RU"/>
        </a:p>
      </dgm:t>
    </dgm:pt>
    <dgm:pt modelId="{3FE28B13-D8AB-4CDA-970A-C864F78B0F2A}" type="sibTrans" cxnId="{5AE7AA85-C47A-42F4-9AB7-88338A6C1435}">
      <dgm:prSet/>
      <dgm:spPr/>
      <dgm:t>
        <a:bodyPr/>
        <a:lstStyle/>
        <a:p>
          <a:endParaRPr lang="ru-RU"/>
        </a:p>
      </dgm:t>
    </dgm:pt>
    <dgm:pt modelId="{92C2789F-BAF8-4E34-B805-4A81CED39E3D}">
      <dgm:prSet phldrT="[Текст]"/>
      <dgm:spPr/>
      <dgm:t>
        <a:bodyPr/>
        <a:lstStyle/>
        <a:p>
          <a:r>
            <a:rPr lang="ru-RU" dirty="0" smtClean="0"/>
            <a:t>Умение применять их</a:t>
          </a:r>
          <a:endParaRPr lang="ru-RU" dirty="0"/>
        </a:p>
      </dgm:t>
    </dgm:pt>
    <dgm:pt modelId="{2F4EC372-A39C-409A-8CD1-666DB314A401}" type="parTrans" cxnId="{019EB504-94C3-4CBA-A222-8C34A75D282F}">
      <dgm:prSet/>
      <dgm:spPr/>
      <dgm:t>
        <a:bodyPr/>
        <a:lstStyle/>
        <a:p>
          <a:endParaRPr lang="ru-RU"/>
        </a:p>
      </dgm:t>
    </dgm:pt>
    <dgm:pt modelId="{87379E31-320F-426F-94CE-DBB16EEF172C}" type="sibTrans" cxnId="{019EB504-94C3-4CBA-A222-8C34A75D282F}">
      <dgm:prSet/>
      <dgm:spPr/>
      <dgm:t>
        <a:bodyPr/>
        <a:lstStyle/>
        <a:p>
          <a:endParaRPr lang="ru-RU"/>
        </a:p>
      </dgm:t>
    </dgm:pt>
    <dgm:pt modelId="{84051A80-3D57-4452-819D-96640ED35C5E}">
      <dgm:prSet phldrT="[Текст]"/>
      <dgm:spPr/>
      <dgm:t>
        <a:bodyPr/>
        <a:lstStyle/>
        <a:p>
          <a:r>
            <a:rPr lang="ru-RU" dirty="0" smtClean="0"/>
            <a:t>Уверенность в себе</a:t>
          </a:r>
          <a:endParaRPr lang="ru-RU" dirty="0"/>
        </a:p>
      </dgm:t>
    </dgm:pt>
    <dgm:pt modelId="{D190CE0A-7390-46B3-A450-C10E59C3D6E1}" type="parTrans" cxnId="{ECF86D89-75FB-4BD8-94F1-E893E64EB555}">
      <dgm:prSet/>
      <dgm:spPr/>
      <dgm:t>
        <a:bodyPr/>
        <a:lstStyle/>
        <a:p>
          <a:endParaRPr lang="ru-RU"/>
        </a:p>
      </dgm:t>
    </dgm:pt>
    <dgm:pt modelId="{14CE569C-FB25-4467-BC5F-F4CE5A0F446F}" type="sibTrans" cxnId="{ECF86D89-75FB-4BD8-94F1-E893E64EB555}">
      <dgm:prSet/>
      <dgm:spPr/>
      <dgm:t>
        <a:bodyPr/>
        <a:lstStyle/>
        <a:p>
          <a:endParaRPr lang="ru-RU"/>
        </a:p>
      </dgm:t>
    </dgm:pt>
    <dgm:pt modelId="{F7689291-A8D1-483D-8574-C290727F77C7}" type="pres">
      <dgm:prSet presAssocID="{D9030007-B624-4D49-B03D-BF4454118DA6}" presName="arrowDiagram" presStyleCnt="0">
        <dgm:presLayoutVars>
          <dgm:chMax val="5"/>
          <dgm:dir/>
          <dgm:resizeHandles val="exact"/>
        </dgm:presLayoutVars>
      </dgm:prSet>
      <dgm:spPr/>
    </dgm:pt>
    <dgm:pt modelId="{E65564A4-14E6-4F5E-917C-BA3429F3B136}" type="pres">
      <dgm:prSet presAssocID="{D9030007-B624-4D49-B03D-BF4454118DA6}" presName="arrow" presStyleLbl="bgShp" presStyleIdx="0" presStyleCnt="1"/>
      <dgm:spPr>
        <a:ln w="57150">
          <a:solidFill>
            <a:srgbClr val="00B050"/>
          </a:solidFill>
        </a:ln>
      </dgm:spPr>
    </dgm:pt>
    <dgm:pt modelId="{5A7E43A1-79ED-4C32-81A3-37A8BC1E8D35}" type="pres">
      <dgm:prSet presAssocID="{D9030007-B624-4D49-B03D-BF4454118DA6}" presName="arrowDiagram3" presStyleCnt="0"/>
      <dgm:spPr/>
    </dgm:pt>
    <dgm:pt modelId="{DCFB4294-9A6B-4F86-BB16-5080821C362A}" type="pres">
      <dgm:prSet presAssocID="{C884D59E-CA0F-423C-A8F9-ED636CA316EF}" presName="bullet3a" presStyleLbl="node1" presStyleIdx="0" presStyleCnt="3"/>
      <dgm:spPr>
        <a:solidFill>
          <a:srgbClr val="C00000"/>
        </a:solidFill>
      </dgm:spPr>
    </dgm:pt>
    <dgm:pt modelId="{ED4AA4D4-5FB2-4F9C-ADA6-A599A33D8B16}" type="pres">
      <dgm:prSet presAssocID="{C884D59E-CA0F-423C-A8F9-ED636CA316EF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6BADF3-5DB6-4C75-9806-59B067A26EE6}" type="pres">
      <dgm:prSet presAssocID="{92C2789F-BAF8-4E34-B805-4A81CED39E3D}" presName="bullet3b" presStyleLbl="node1" presStyleIdx="1" presStyleCnt="3"/>
      <dgm:spPr>
        <a:solidFill>
          <a:srgbClr val="C00000"/>
        </a:solidFill>
      </dgm:spPr>
    </dgm:pt>
    <dgm:pt modelId="{3D1A875E-C637-4DCC-B61F-576288E7D0E1}" type="pres">
      <dgm:prSet presAssocID="{92C2789F-BAF8-4E34-B805-4A81CED39E3D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D35F1F-55EE-4DA2-B17F-C209D588431B}" type="pres">
      <dgm:prSet presAssocID="{84051A80-3D57-4452-819D-96640ED35C5E}" presName="bullet3c" presStyleLbl="node1" presStyleIdx="2" presStyleCnt="3"/>
      <dgm:spPr>
        <a:solidFill>
          <a:srgbClr val="C00000"/>
        </a:solidFill>
      </dgm:spPr>
    </dgm:pt>
    <dgm:pt modelId="{9F58144B-6561-4A73-BD4C-E04BF74E98A5}" type="pres">
      <dgm:prSet presAssocID="{84051A80-3D57-4452-819D-96640ED35C5E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AE7AA85-C47A-42F4-9AB7-88338A6C1435}" srcId="{D9030007-B624-4D49-B03D-BF4454118DA6}" destId="{C884D59E-CA0F-423C-A8F9-ED636CA316EF}" srcOrd="0" destOrd="0" parTransId="{2120647D-5AE1-41A9-80E2-6AB7D120740E}" sibTransId="{3FE28B13-D8AB-4CDA-970A-C864F78B0F2A}"/>
    <dgm:cxn modelId="{ECF86D89-75FB-4BD8-94F1-E893E64EB555}" srcId="{D9030007-B624-4D49-B03D-BF4454118DA6}" destId="{84051A80-3D57-4452-819D-96640ED35C5E}" srcOrd="2" destOrd="0" parTransId="{D190CE0A-7390-46B3-A450-C10E59C3D6E1}" sibTransId="{14CE569C-FB25-4467-BC5F-F4CE5A0F446F}"/>
    <dgm:cxn modelId="{719E6C46-1A42-45F8-807F-251F2F482289}" type="presOf" srcId="{92C2789F-BAF8-4E34-B805-4A81CED39E3D}" destId="{3D1A875E-C637-4DCC-B61F-576288E7D0E1}" srcOrd="0" destOrd="0" presId="urn:microsoft.com/office/officeart/2005/8/layout/arrow2"/>
    <dgm:cxn modelId="{E4AF9C34-1E10-4405-8436-3FE74FB6E0EF}" type="presOf" srcId="{C884D59E-CA0F-423C-A8F9-ED636CA316EF}" destId="{ED4AA4D4-5FB2-4F9C-ADA6-A599A33D8B16}" srcOrd="0" destOrd="0" presId="urn:microsoft.com/office/officeart/2005/8/layout/arrow2"/>
    <dgm:cxn modelId="{019EB504-94C3-4CBA-A222-8C34A75D282F}" srcId="{D9030007-B624-4D49-B03D-BF4454118DA6}" destId="{92C2789F-BAF8-4E34-B805-4A81CED39E3D}" srcOrd="1" destOrd="0" parTransId="{2F4EC372-A39C-409A-8CD1-666DB314A401}" sibTransId="{87379E31-320F-426F-94CE-DBB16EEF172C}"/>
    <dgm:cxn modelId="{1FEF08FB-5B15-429D-B349-8E503E2FDEB0}" type="presOf" srcId="{D9030007-B624-4D49-B03D-BF4454118DA6}" destId="{F7689291-A8D1-483D-8574-C290727F77C7}" srcOrd="0" destOrd="0" presId="urn:microsoft.com/office/officeart/2005/8/layout/arrow2"/>
    <dgm:cxn modelId="{D989D330-C3B4-46D3-BA76-BAB74373E3F7}" type="presOf" srcId="{84051A80-3D57-4452-819D-96640ED35C5E}" destId="{9F58144B-6561-4A73-BD4C-E04BF74E98A5}" srcOrd="0" destOrd="0" presId="urn:microsoft.com/office/officeart/2005/8/layout/arrow2"/>
    <dgm:cxn modelId="{6D55BC10-EFA9-4344-BE68-9E71DEF4FC8E}" type="presParOf" srcId="{F7689291-A8D1-483D-8574-C290727F77C7}" destId="{E65564A4-14E6-4F5E-917C-BA3429F3B136}" srcOrd="0" destOrd="0" presId="urn:microsoft.com/office/officeart/2005/8/layout/arrow2"/>
    <dgm:cxn modelId="{301B960B-71FF-4D4B-A928-CEE6A185368D}" type="presParOf" srcId="{F7689291-A8D1-483D-8574-C290727F77C7}" destId="{5A7E43A1-79ED-4C32-81A3-37A8BC1E8D35}" srcOrd="1" destOrd="0" presId="urn:microsoft.com/office/officeart/2005/8/layout/arrow2"/>
    <dgm:cxn modelId="{494179C6-F147-458B-B6F9-49C55AF00905}" type="presParOf" srcId="{5A7E43A1-79ED-4C32-81A3-37A8BC1E8D35}" destId="{DCFB4294-9A6B-4F86-BB16-5080821C362A}" srcOrd="0" destOrd="0" presId="urn:microsoft.com/office/officeart/2005/8/layout/arrow2"/>
    <dgm:cxn modelId="{A21217E9-61B9-4986-9A97-C24961E53801}" type="presParOf" srcId="{5A7E43A1-79ED-4C32-81A3-37A8BC1E8D35}" destId="{ED4AA4D4-5FB2-4F9C-ADA6-A599A33D8B16}" srcOrd="1" destOrd="0" presId="urn:microsoft.com/office/officeart/2005/8/layout/arrow2"/>
    <dgm:cxn modelId="{99522C8B-863F-45DE-A7DE-5F5CDA8B17EC}" type="presParOf" srcId="{5A7E43A1-79ED-4C32-81A3-37A8BC1E8D35}" destId="{DB6BADF3-5DB6-4C75-9806-59B067A26EE6}" srcOrd="2" destOrd="0" presId="urn:microsoft.com/office/officeart/2005/8/layout/arrow2"/>
    <dgm:cxn modelId="{F48150E9-6DDA-419A-B2CC-B3363F66EF43}" type="presParOf" srcId="{5A7E43A1-79ED-4C32-81A3-37A8BC1E8D35}" destId="{3D1A875E-C637-4DCC-B61F-576288E7D0E1}" srcOrd="3" destOrd="0" presId="urn:microsoft.com/office/officeart/2005/8/layout/arrow2"/>
    <dgm:cxn modelId="{70422775-0442-4292-8AD1-523FB61BD0C7}" type="presParOf" srcId="{5A7E43A1-79ED-4C32-81A3-37A8BC1E8D35}" destId="{D9D35F1F-55EE-4DA2-B17F-C209D588431B}" srcOrd="4" destOrd="0" presId="urn:microsoft.com/office/officeart/2005/8/layout/arrow2"/>
    <dgm:cxn modelId="{893A87F2-38FB-4954-99D9-D530704BA777}" type="presParOf" srcId="{5A7E43A1-79ED-4C32-81A3-37A8BC1E8D35}" destId="{9F58144B-6561-4A73-BD4C-E04BF74E98A5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5564A4-14E6-4F5E-917C-BA3429F3B136}">
      <dsp:nvSpPr>
        <dsp:cNvPr id="0" name=""/>
        <dsp:cNvSpPr/>
      </dsp:nvSpPr>
      <dsp:spPr>
        <a:xfrm>
          <a:off x="165099" y="0"/>
          <a:ext cx="7899400" cy="493712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57150">
          <a:solidFill>
            <a:srgbClr val="00B05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FB4294-9A6B-4F86-BB16-5080821C362A}">
      <dsp:nvSpPr>
        <dsp:cNvPr id="0" name=""/>
        <dsp:cNvSpPr/>
      </dsp:nvSpPr>
      <dsp:spPr>
        <a:xfrm>
          <a:off x="1168323" y="3407603"/>
          <a:ext cx="205384" cy="205384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4AA4D4-5FB2-4F9C-ADA6-A599A33D8B16}">
      <dsp:nvSpPr>
        <dsp:cNvPr id="0" name=""/>
        <dsp:cNvSpPr/>
      </dsp:nvSpPr>
      <dsp:spPr>
        <a:xfrm>
          <a:off x="1271015" y="3510295"/>
          <a:ext cx="1840560" cy="14268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8829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Знание</a:t>
          </a:r>
        </a:p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правил</a:t>
          </a:r>
          <a:endParaRPr lang="ru-RU" sz="2300" kern="1200" dirty="0"/>
        </a:p>
      </dsp:txBody>
      <dsp:txXfrm>
        <a:off x="1271015" y="3510295"/>
        <a:ext cx="1840560" cy="1426829"/>
      </dsp:txXfrm>
    </dsp:sp>
    <dsp:sp modelId="{DB6BADF3-5DB6-4C75-9806-59B067A26EE6}">
      <dsp:nvSpPr>
        <dsp:cNvPr id="0" name=""/>
        <dsp:cNvSpPr/>
      </dsp:nvSpPr>
      <dsp:spPr>
        <a:xfrm>
          <a:off x="2981236" y="2065693"/>
          <a:ext cx="371271" cy="371271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1A875E-C637-4DCC-B61F-576288E7D0E1}">
      <dsp:nvSpPr>
        <dsp:cNvPr id="0" name=""/>
        <dsp:cNvSpPr/>
      </dsp:nvSpPr>
      <dsp:spPr>
        <a:xfrm>
          <a:off x="3166872" y="2251328"/>
          <a:ext cx="1895856" cy="2685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729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Умение применять их</a:t>
          </a:r>
          <a:endParaRPr lang="ru-RU" sz="2300" kern="1200" dirty="0"/>
        </a:p>
      </dsp:txBody>
      <dsp:txXfrm>
        <a:off x="3166872" y="2251328"/>
        <a:ext cx="1895856" cy="2685796"/>
      </dsp:txXfrm>
    </dsp:sp>
    <dsp:sp modelId="{D9D35F1F-55EE-4DA2-B17F-C209D588431B}">
      <dsp:nvSpPr>
        <dsp:cNvPr id="0" name=""/>
        <dsp:cNvSpPr/>
      </dsp:nvSpPr>
      <dsp:spPr>
        <a:xfrm>
          <a:off x="5161470" y="1249092"/>
          <a:ext cx="513461" cy="513461"/>
        </a:xfrm>
        <a:prstGeom prst="ellipse">
          <a:avLst/>
        </a:prstGeom>
        <a:solidFill>
          <a:srgbClr val="C0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58144B-6561-4A73-BD4C-E04BF74E98A5}">
      <dsp:nvSpPr>
        <dsp:cNvPr id="0" name=""/>
        <dsp:cNvSpPr/>
      </dsp:nvSpPr>
      <dsp:spPr>
        <a:xfrm>
          <a:off x="5418201" y="1505823"/>
          <a:ext cx="1895856" cy="34313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2072" tIns="0" rIns="0" bIns="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Уверенность в себе</a:t>
          </a:r>
          <a:endParaRPr lang="ru-RU" sz="2300" kern="1200" dirty="0"/>
        </a:p>
      </dsp:txBody>
      <dsp:txXfrm>
        <a:off x="5418201" y="1505823"/>
        <a:ext cx="1895856" cy="34313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rus-ege.sdamgia.ru/test?filter=all&amp;category_id=277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Консультация.</a:t>
            </a:r>
            <a:br>
              <a:rPr lang="ru-RU" b="1" dirty="0" smtClean="0"/>
            </a:br>
            <a:r>
              <a:rPr lang="ru-RU" b="1" dirty="0" smtClean="0"/>
              <a:t>Задание 16 ЕГЭ по русскому языку 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err="1" smtClean="0"/>
              <a:t>Монгуш</a:t>
            </a:r>
            <a:r>
              <a:rPr lang="ru-RU" dirty="0" smtClean="0"/>
              <a:t> Е.М.</a:t>
            </a:r>
            <a:endParaRPr lang="ru-RU" dirty="0"/>
          </a:p>
        </p:txBody>
      </p:sp>
      <p:pic>
        <p:nvPicPr>
          <p:cNvPr id="5" name="Рисунок 4" descr="img-20141201232030-8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620688"/>
            <a:ext cx="4824536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68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Расставим знаки препинания.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620688"/>
            <a:ext cx="9144000" cy="6237312"/>
          </a:xfrm>
          <a:ln>
            <a:prstDash val="dashDot"/>
          </a:ln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1) В 1856 году в немецком городе Карлсруэ вышло в свет первое издание поэмы «Демон» бывшего поручика </a:t>
            </a:r>
            <a:r>
              <a:rPr lang="ru-RU" dirty="0" err="1" smtClean="0"/>
              <a:t>Тенгинского</a:t>
            </a:r>
            <a:r>
              <a:rPr lang="ru-RU" dirty="0" smtClean="0"/>
              <a:t> полка М. Ю. Лермонтова</a:t>
            </a:r>
            <a:r>
              <a:rPr lang="ru-RU" b="1" dirty="0" smtClean="0">
                <a:solidFill>
                  <a:srgbClr val="C00000"/>
                </a:solidFill>
              </a:rPr>
              <a:t>,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в том же году в Омске в семье штабс-капитана того же </a:t>
            </a:r>
            <a:r>
              <a:rPr lang="ru-RU" dirty="0" err="1" smtClean="0"/>
              <a:t>Тенгинского</a:t>
            </a:r>
            <a:r>
              <a:rPr lang="ru-RU" dirty="0" smtClean="0"/>
              <a:t> пехотного полка А. М. Врубеля родился сын – будущий художник Михаил Врубель (ССП запятая отделяет основы).</a:t>
            </a:r>
          </a:p>
          <a:p>
            <a:pPr>
              <a:buNone/>
            </a:pPr>
            <a:r>
              <a:rPr lang="ru-RU" dirty="0" smtClean="0"/>
              <a:t>2) Многие полотна И. К. Айвазовского воспринимаются как музыкальные или стихотворные импровизации (</a:t>
            </a:r>
            <a:r>
              <a:rPr lang="ru-RU" dirty="0" smtClean="0">
                <a:solidFill>
                  <a:srgbClr val="C00000"/>
                </a:solidFill>
              </a:rPr>
              <a:t>союз КАК </a:t>
            </a:r>
            <a:r>
              <a:rPr lang="ru-RU" dirty="0" smtClean="0"/>
              <a:t>выступает в значении «в качестве», а не в составе сравнительного оборота, поэтому </a:t>
            </a:r>
            <a:r>
              <a:rPr lang="ru-RU" b="1" dirty="0" smtClean="0">
                <a:solidFill>
                  <a:srgbClr val="C00000"/>
                </a:solidFill>
              </a:rPr>
              <a:t>запятая не ставится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 smtClean="0"/>
              <a:t>3)</a:t>
            </a:r>
            <a:r>
              <a:rPr lang="ru-RU" b="1" dirty="0" smtClean="0">
                <a:solidFill>
                  <a:srgbClr val="C00000"/>
                </a:solidFill>
              </a:rPr>
              <a:t> Впервые </a:t>
            </a:r>
            <a:r>
              <a:rPr lang="ru-RU" dirty="0" smtClean="0"/>
              <a:t>за столь долгие военные годы из парка доносился звонкий детский смех и врезался в воздух скрип проржавевших от дождей качелей (у основ есть </a:t>
            </a:r>
            <a:r>
              <a:rPr lang="ru-RU" dirty="0" smtClean="0">
                <a:solidFill>
                  <a:srgbClr val="C00000"/>
                </a:solidFill>
              </a:rPr>
              <a:t>общий второстепенный член ВПЕРВЫЕ</a:t>
            </a:r>
            <a:r>
              <a:rPr lang="ru-RU" dirty="0" smtClean="0"/>
              <a:t>, поэтому запятая между основами не ставится).</a:t>
            </a:r>
          </a:p>
          <a:p>
            <a:pPr>
              <a:buNone/>
            </a:pPr>
            <a:r>
              <a:rPr lang="ru-RU" dirty="0" smtClean="0"/>
              <a:t>4) С поэтами-декабристами композитора А. А. </a:t>
            </a:r>
            <a:r>
              <a:rPr lang="ru-RU" dirty="0" err="1" smtClean="0"/>
              <a:t>Алябьева</a:t>
            </a:r>
            <a:r>
              <a:rPr lang="ru-RU" dirty="0" smtClean="0"/>
              <a:t> связывали </a:t>
            </a:r>
            <a:r>
              <a:rPr lang="ru-RU" dirty="0" smtClean="0">
                <a:solidFill>
                  <a:srgbClr val="C00000"/>
                </a:solidFill>
              </a:rPr>
              <a:t>как общие взгляды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C00000"/>
                </a:solidFill>
              </a:rPr>
              <a:t>так и многие обстоятельства жизни </a:t>
            </a:r>
            <a:r>
              <a:rPr lang="ru-RU" dirty="0" smtClean="0"/>
              <a:t>и тяжёлой личной судьбы (</a:t>
            </a:r>
            <a:r>
              <a:rPr lang="ru-RU" b="1" dirty="0" smtClean="0">
                <a:solidFill>
                  <a:srgbClr val="C00000"/>
                </a:solidFill>
              </a:rPr>
              <a:t>запятая при однородных подлежащих</a:t>
            </a:r>
            <a:r>
              <a:rPr lang="ru-RU" dirty="0" smtClean="0"/>
              <a:t>).</a:t>
            </a:r>
          </a:p>
          <a:p>
            <a:pPr>
              <a:buNone/>
            </a:pPr>
            <a:r>
              <a:rPr lang="ru-RU" dirty="0" smtClean="0"/>
              <a:t>5) В Мещёрском крае заповедными стали истоки рек, </a:t>
            </a:r>
            <a:r>
              <a:rPr lang="ru-RU" dirty="0" smtClean="0">
                <a:solidFill>
                  <a:srgbClr val="C00000"/>
                </a:solidFill>
              </a:rPr>
              <a:t>и родники, и рощи, и дубравы</a:t>
            </a:r>
            <a:r>
              <a:rPr lang="ru-RU" dirty="0" smtClean="0"/>
              <a:t> (запятые при однородных, связанных </a:t>
            </a:r>
            <a:r>
              <a:rPr lang="ru-RU" b="1" dirty="0" smtClean="0">
                <a:solidFill>
                  <a:srgbClr val="C00000"/>
                </a:solidFill>
              </a:rPr>
              <a:t>повторяющимся союзом И</a:t>
            </a:r>
            <a:r>
              <a:rPr lang="ru-RU" dirty="0" smtClean="0"/>
              <a:t>).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544" y="3789040"/>
            <a:ext cx="1080120" cy="0"/>
          </a:xfrm>
          <a:prstGeom prst="line">
            <a:avLst/>
          </a:prstGeom>
          <a:ln w="57150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Практикум. Расставить знаки препинания, объяснить. Самопроверка.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219200"/>
            <a:ext cx="8712968" cy="5378152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2500" lnSpcReduction="10000"/>
          </a:bodyPr>
          <a:lstStyle/>
          <a:p>
            <a:r>
              <a:rPr lang="ru-RU" sz="3600" dirty="0" smtClean="0"/>
              <a:t>1). Настало утро и все разошлись по домам. </a:t>
            </a:r>
          </a:p>
          <a:p>
            <a:r>
              <a:rPr lang="ru-RU" sz="3600" dirty="0" smtClean="0"/>
              <a:t>2). Садилось солнце и тени становились всё длиннее когда Архип подъехал к хутору. </a:t>
            </a:r>
          </a:p>
          <a:p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3). Я стал посещать музеи и галереи и много читал. </a:t>
            </a:r>
          </a:p>
          <a:p>
            <a:endParaRPr lang="ru-RU" sz="3600" dirty="0" smtClean="0"/>
          </a:p>
          <a:p>
            <a:r>
              <a:rPr lang="ru-RU" sz="3600" dirty="0" smtClean="0"/>
              <a:t>4). На защиту родины встал и стар и млад.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483768" y="1772816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Запятая ставится: ССП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3140968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Запятая не ставится: общее придаточное предложение… когда Архип подъехал к хутору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4941168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Запятая не ставится. Два ряда однородных членов: однородные сказуемые и однородные дополнения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7704" y="6165304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Запятая не ставится. И стар и млад – фразеологизм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Практикум. Расставить знаки препинания, объяснить. Самопроверка.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836712"/>
            <a:ext cx="8856984" cy="5832648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dirty="0" smtClean="0"/>
              <a:t>5). Лицо Николая и голос  тепло и свет в комнате успокаивали Власову.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6). Всё блещет  и нежится  и радостно тянется к солнцу.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7). Где вы будете отдыхать и сколько продлится эта поездка? </a:t>
            </a:r>
          </a:p>
          <a:p>
            <a:endParaRPr lang="ru-RU" dirty="0" smtClean="0"/>
          </a:p>
          <a:p>
            <a:r>
              <a:rPr lang="ru-RU" dirty="0" smtClean="0"/>
              <a:t>8). К счастью, вскоре недоразумение разрешилось, и все разошлись по домам.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1556792"/>
            <a:ext cx="9036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(Запятая ставится. [O и О, О и О] (ряды однородных членов,  </a:t>
            </a:r>
            <a:r>
              <a:rPr lang="ru-RU" sz="2400" dirty="0" err="1" smtClean="0">
                <a:solidFill>
                  <a:srgbClr val="C00000"/>
                </a:solidFill>
              </a:rPr>
              <a:t>попарное</a:t>
            </a:r>
            <a:r>
              <a:rPr lang="ru-RU" sz="2400" dirty="0" smtClean="0">
                <a:solidFill>
                  <a:srgbClr val="C00000"/>
                </a:solidFill>
              </a:rPr>
              <a:t>  соединение)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068960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(Запятая ставится: однородные сказуемые . Союз И повторяется [и О, и О] ) 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869160"/>
            <a:ext cx="81369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( Запятая не ставится: оба предложения вопросительные) 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630932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(Запятая не ставится:  общее вводное слово)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Обобщим! Сочинительная связь в предложениях с однородными членами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913656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2500"/>
          </a:bodyPr>
          <a:lstStyle/>
          <a:p>
            <a:r>
              <a:rPr lang="ru-RU" dirty="0" smtClean="0"/>
              <a:t>С помощью интонации перечисления</a:t>
            </a:r>
          </a:p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916704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2500"/>
          </a:bodyPr>
          <a:lstStyle/>
          <a:p>
            <a:r>
              <a:rPr lang="ru-RU" dirty="0" smtClean="0"/>
              <a:t>С помощью интонации и сочинительных союзов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2204863"/>
          <a:ext cx="8964488" cy="46154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82244"/>
                <a:gridCol w="4482244"/>
              </a:tblGrid>
              <a:tr h="53143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Запятая ставится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Запятая не ставится</a:t>
                      </a:r>
                      <a:endParaRPr lang="ru-RU" sz="2400" dirty="0"/>
                    </a:p>
                  </a:txBody>
                  <a:tcPr/>
                </a:tc>
              </a:tr>
              <a:tr h="125241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1.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О, а О </a:t>
                      </a:r>
                      <a:r>
                        <a:rPr lang="ru-RU" sz="2400" dirty="0" smtClean="0"/>
                        <a:t>(перед противительными союзами: а, но, </a:t>
                      </a:r>
                      <a:r>
                        <a:rPr lang="ru-RU" sz="2400" dirty="0" err="1" smtClean="0"/>
                        <a:t>да=но</a:t>
                      </a:r>
                      <a:r>
                        <a:rPr lang="ru-RU" sz="2400" dirty="0" smtClean="0"/>
                        <a:t>;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aseline="0" dirty="0" err="1" smtClean="0"/>
                        <a:t>однако=но</a:t>
                      </a:r>
                      <a:r>
                        <a:rPr lang="ru-RU" sz="2400" dirty="0" smtClean="0"/>
                        <a:t>)</a:t>
                      </a:r>
                      <a:endParaRPr lang="ru-RU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О и О </a:t>
                      </a:r>
                      <a:br>
                        <a:rPr lang="ru-RU" sz="32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О да (</a:t>
                      </a:r>
                      <a:r>
                        <a:rPr lang="ru-RU" sz="3200" dirty="0" err="1" smtClean="0">
                          <a:solidFill>
                            <a:srgbClr val="C00000"/>
                          </a:solidFill>
                        </a:rPr>
                        <a:t>=и</a:t>
                      </a: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) О </a:t>
                      </a:r>
                      <a:br>
                        <a:rPr lang="ru-RU" sz="3200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3200" dirty="0" smtClean="0">
                          <a:solidFill>
                            <a:srgbClr val="C00000"/>
                          </a:solidFill>
                        </a:rPr>
                        <a:t>О или О </a:t>
                      </a:r>
                      <a:r>
                        <a:rPr lang="ru-RU" sz="3200" dirty="0" smtClean="0"/>
                        <a:t>(при одиночных соединительных и разделительных союзах)</a:t>
                      </a:r>
                      <a:endParaRPr lang="ru-RU" sz="3200" dirty="0"/>
                    </a:p>
                  </a:txBody>
                  <a:tcPr/>
                </a:tc>
              </a:tr>
              <a:tr h="160454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2.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О, и О, и О </a:t>
                      </a:r>
                      <a:r>
                        <a:rPr lang="ru-RU" sz="2400" dirty="0" smtClean="0"/>
                        <a:t>(перед повторяющимися союзами: или-или, либо-либо, то-то, не то-</a:t>
                      </a:r>
                      <a:r>
                        <a:rPr lang="ru-RU" sz="2400" baseline="0" dirty="0" smtClean="0"/>
                        <a:t> не то…</a:t>
                      </a:r>
                      <a:r>
                        <a:rPr lang="ru-RU" sz="240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27007">
                <a:tc>
                  <a:txBody>
                    <a:bodyPr/>
                    <a:lstStyle/>
                    <a:p>
                      <a:r>
                        <a:rPr lang="ru-RU" dirty="0" smtClean="0"/>
                        <a:t>3. </a:t>
                      </a:r>
                      <a:r>
                        <a:rPr lang="ru-RU" sz="2400" dirty="0" smtClean="0">
                          <a:solidFill>
                            <a:srgbClr val="C00000"/>
                          </a:solidFill>
                        </a:rPr>
                        <a:t>как О, так и О </a:t>
                      </a:r>
                      <a:r>
                        <a:rPr lang="ru-RU" sz="2400" dirty="0" smtClean="0"/>
                        <a:t>(перед второй частью двойных союзов: не только, но и)</a:t>
                      </a:r>
                      <a:endParaRPr lang="ru-RU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Успех на экзамене обязателен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49371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508104" y="4581128"/>
            <a:ext cx="2428486" cy="923330"/>
          </a:xfrm>
          <a:prstGeom prst="rect">
            <a:avLst/>
          </a:prstGeom>
          <a:ln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УДАЧИ!</a:t>
            </a:r>
            <a:endParaRPr lang="ru-RU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https://rus-ege.sdamgia.ru/test?filter=all&amp;category_id=277</a:t>
            </a:r>
            <a:endParaRPr lang="ru-RU" dirty="0" smtClean="0"/>
          </a:p>
          <a:p>
            <a:r>
              <a:rPr lang="en-US" dirty="0" smtClean="0"/>
              <a:t>https://4ege.ru/russkiy/60194-trudnye-zadanija-ege-16.html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Проверяются знания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507288" cy="4937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 1</a:t>
            </a:r>
            <a:r>
              <a:rPr lang="ru-RU" sz="3200" b="1" dirty="0" smtClean="0"/>
              <a:t>.</a:t>
            </a:r>
            <a:r>
              <a:rPr lang="ru-RU" sz="3200" dirty="0" smtClean="0"/>
              <a:t> Знаки препинания в простом осложнённом предложении (с однородными членами).</a:t>
            </a:r>
          </a:p>
          <a:p>
            <a:r>
              <a:rPr lang="ru-RU" sz="3200" dirty="0" smtClean="0"/>
              <a:t>2. Пунктуация в сложносочинённом предложении и простом предложении с однородными членами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выполнения 16 задания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dirty="0" smtClean="0"/>
              <a:t>1. Выделите грамматическую основу. </a:t>
            </a:r>
          </a:p>
          <a:p>
            <a:r>
              <a:rPr lang="ru-RU" dirty="0" smtClean="0"/>
              <a:t>Помните: части ССП могут быть  односоставными  предложениями: о/л, </a:t>
            </a:r>
            <a:r>
              <a:rPr lang="ru-RU" dirty="0" err="1" smtClean="0"/>
              <a:t>н</a:t>
            </a:r>
            <a:r>
              <a:rPr lang="ru-RU" dirty="0" smtClean="0"/>
              <a:t>/л, б/л, назывное.</a:t>
            </a:r>
            <a:br>
              <a:rPr lang="ru-RU" dirty="0" smtClean="0"/>
            </a:br>
            <a:r>
              <a:rPr lang="ru-RU" dirty="0" smtClean="0"/>
              <a:t>2. Если предложение простое, то обратите внимание на однородные </a:t>
            </a:r>
            <a:r>
              <a:rPr lang="ru-RU" dirty="0" err="1" smtClean="0"/>
              <a:t>члены.</a:t>
            </a:r>
            <a:r>
              <a:rPr lang="ru-RU" dirty="0" err="1" smtClean="0">
                <a:solidFill>
                  <a:srgbClr val="FF0000"/>
                </a:solidFill>
              </a:rPr>
              <a:t>Начертите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dirty="0" smtClean="0">
                <a:solidFill>
                  <a:srgbClr val="FF0000"/>
                </a:solidFill>
              </a:rPr>
              <a:t>схему однородных членов</a:t>
            </a:r>
            <a:r>
              <a:rPr lang="ru-RU" dirty="0" smtClean="0"/>
              <a:t>, чтобы не запутаться в запятых.</a:t>
            </a:r>
            <a:br>
              <a:rPr lang="ru-RU" dirty="0" smtClean="0"/>
            </a:br>
            <a:r>
              <a:rPr lang="ru-RU" dirty="0" smtClean="0"/>
              <a:t>3. Если предложение сложное, применяем правило постановки запятой в ССП</a:t>
            </a:r>
          </a:p>
          <a:p>
            <a:r>
              <a:rPr lang="ru-RU" dirty="0" smtClean="0"/>
              <a:t>Не забываем про случаи отсутствия запятой в ССП. (</a:t>
            </a:r>
            <a:r>
              <a:rPr lang="ru-RU" dirty="0" smtClean="0">
                <a:solidFill>
                  <a:srgbClr val="FF0000"/>
                </a:solidFill>
              </a:rPr>
              <a:t>наличие общего второстепенного члена</a:t>
            </a:r>
            <a:r>
              <a:rPr lang="ru-RU" dirty="0" smtClean="0"/>
              <a:t>) </a:t>
            </a:r>
            <a:br>
              <a:rPr lang="ru-RU" dirty="0" smtClean="0"/>
            </a:br>
            <a:r>
              <a:rPr lang="ru-RU" dirty="0" smtClean="0"/>
              <a:t>4. Выпишите </a:t>
            </a:r>
            <a:r>
              <a:rPr lang="ru-RU" dirty="0" smtClean="0"/>
              <a:t>ответ: две </a:t>
            </a:r>
            <a:r>
              <a:rPr lang="ru-RU" dirty="0" smtClean="0"/>
              <a:t>цифры, записанные в произвольном порядке.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8579296" cy="8103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1.</a:t>
            </a:r>
            <a:r>
              <a:rPr lang="ru-RU" sz="3100" b="1" dirty="0" smtClean="0"/>
              <a:t>Повторим! Запятая между однородными членами.</a:t>
            </a:r>
            <a:endParaRPr lang="ru-RU" sz="3100" dirty="0"/>
          </a:p>
        </p:txBody>
      </p:sp>
      <p:sp>
        <p:nvSpPr>
          <p:cNvPr id="3074" name="AutoShape 2" descr="https://s1.slide-share.ru/s_slide/17da10fe0a09185a470af55cd495ef92/41f829ec-36b8-4a7f-9c08-79392885374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https://s1.slide-share.ru/s_slide/17da10fe0a09185a470af55cd495ef92/41f829ec-36b8-4a7f-9c08-79392885374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https://s1.slide-share.ru/s_slide/17da10fe0a09185a470af55cd495ef92/41f829ec-36b8-4a7f-9c08-793928853748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/>
          <a:srcRect l="5906" t="14765" r="30307" b="25435"/>
          <a:stretch>
            <a:fillRect/>
          </a:stretch>
        </p:blipFill>
        <p:spPr bwMode="auto">
          <a:xfrm>
            <a:off x="179512" y="1268760"/>
            <a:ext cx="864096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788024" y="5373216"/>
            <a:ext cx="4176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</a:rPr>
              <a:t>Используя схему, прокомментируйте  данную информацию!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2. Если части ССП имеют что-то общее: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107504" y="764704"/>
          <a:ext cx="8856984" cy="5832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5184576"/>
              </a:tblGrid>
              <a:tr h="1187875">
                <a:tc>
                  <a:txBody>
                    <a:bodyPr/>
                    <a:lstStyle/>
                    <a:p>
                      <a:pPr fontAlgn="ctr"/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Общий </a:t>
                      </a:r>
                      <a:r>
                        <a:rPr lang="ru-RU" sz="2400" dirty="0">
                          <a:solidFill>
                            <a:srgbClr val="000000"/>
                          </a:solidFill>
                          <a:latin typeface="+mn-lt"/>
                        </a:rPr>
                        <a:t>второстепенный член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solidFill>
                            <a:srgbClr val="C00000"/>
                          </a:solidFill>
                          <a:latin typeface="+mn-lt"/>
                        </a:rPr>
                        <a:t>В эту ночь </a:t>
                      </a:r>
                      <a:r>
                        <a:rPr lang="ru-RU" sz="2400" i="1" dirty="0">
                          <a:latin typeface="+mn-lt"/>
                        </a:rPr>
                        <a:t>на море дул крепкий береговой ветер и шел снег </a:t>
                      </a:r>
                      <a:endParaRPr lang="ru-RU" sz="2400" i="1" dirty="0" smtClean="0">
                        <a:latin typeface="+mn-lt"/>
                      </a:endParaRPr>
                    </a:p>
                    <a:p>
                      <a:pPr fontAlgn="ctr"/>
                      <a:r>
                        <a:rPr lang="ru-RU" sz="2400" i="1" dirty="0" smtClean="0">
                          <a:latin typeface="+mn-lt"/>
                        </a:rPr>
                        <a:t>(</a:t>
                      </a:r>
                      <a:r>
                        <a:rPr lang="ru-RU" sz="2400" i="1" dirty="0">
                          <a:latin typeface="+mn-lt"/>
                        </a:rPr>
                        <a:t>А. Куприн).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2020955">
                <a:tc>
                  <a:txBody>
                    <a:bodyPr/>
                    <a:lstStyle/>
                    <a:p>
                      <a:pPr fontAlgn="ctr"/>
                      <a:r>
                        <a:rPr lang="ru-RU" sz="2400" dirty="0">
                          <a:solidFill>
                            <a:srgbClr val="000000"/>
                          </a:solidFill>
                          <a:latin typeface="+mn-lt"/>
                        </a:rPr>
                        <a:t>Общую придаточную часть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+mn-lt"/>
                        </a:rPr>
                        <a:t>Как только поднялись мы на изволок</a:t>
                      </a:r>
                      <a:r>
                        <a:rPr lang="ru-RU" sz="2400" i="1" dirty="0">
                          <a:latin typeface="+mn-lt"/>
                        </a:rPr>
                        <a:t>, туман исчез и первый луч солнца проник почти сзади в карету и осветил лицо спящей против меня моей сестрицы (С. Аксаков).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1187875">
                <a:tc>
                  <a:txBody>
                    <a:bodyPr/>
                    <a:lstStyle/>
                    <a:p>
                      <a:pPr fontAlgn="ctr"/>
                      <a:r>
                        <a:rPr lang="ru-RU" sz="2400" dirty="0">
                          <a:solidFill>
                            <a:srgbClr val="000000"/>
                          </a:solidFill>
                          <a:latin typeface="+mn-lt"/>
                        </a:rPr>
                        <a:t>Общее вводное слово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+mn-lt"/>
                        </a:rPr>
                        <a:t>Возможно</a:t>
                      </a:r>
                      <a:r>
                        <a:rPr lang="ru-RU" sz="2400" i="1" dirty="0">
                          <a:latin typeface="+mn-lt"/>
                        </a:rPr>
                        <a:t>, прошло еще слишком мало времени и информация скоро появится.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  <a:tr h="1435942">
                <a:tc>
                  <a:txBody>
                    <a:bodyPr/>
                    <a:lstStyle/>
                    <a:p>
                      <a:pPr fontAlgn="ctr"/>
                      <a:r>
                        <a:rPr lang="ru-RU" sz="2400" dirty="0">
                          <a:solidFill>
                            <a:srgbClr val="000000"/>
                          </a:solidFill>
                          <a:latin typeface="+mn-lt"/>
                        </a:rPr>
                        <a:t>Общий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сравнительный оборот</a:t>
                      </a:r>
                      <a:endParaRPr lang="ru-RU" sz="2400" dirty="0"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kumimoji="0" lang="ru-RU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Дальнейшие встречи были так же приятны и беседы так же полезны, </a:t>
                      </a:r>
                      <a:r>
                        <a:rPr kumimoji="0" lang="ru-RU" sz="24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как в первый раз.</a:t>
                      </a:r>
                      <a:endParaRPr lang="ru-RU" sz="2400" b="1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3. Если части ССП представляют собой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219200"/>
          <a:ext cx="8229600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8736"/>
                <a:gridCol w="4690864"/>
              </a:tblGrid>
              <a:tr h="370840">
                <a:tc>
                  <a:txBody>
                    <a:bodyPr/>
                    <a:lstStyle/>
                    <a:p>
                      <a:pPr fontAlgn="base"/>
                      <a:r>
                        <a:rPr lang="ru-RU" sz="2400" dirty="0"/>
                        <a:t>Два назывных предложения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latin typeface="inherit"/>
                        </a:rPr>
                        <a:t>Зной </a:t>
                      </a: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inherit"/>
                        </a:rPr>
                        <a:t>и </a:t>
                      </a:r>
                      <a:r>
                        <a:rPr lang="ru-RU" sz="2400" i="1" dirty="0">
                          <a:latin typeface="inherit"/>
                        </a:rPr>
                        <a:t>свет…(А. Толстой)</a:t>
                      </a:r>
                      <a:endParaRPr lang="ru-RU" sz="2400" dirty="0"/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ctr"/>
                      <a:r>
                        <a:rPr lang="ru-RU" sz="2400"/>
                        <a:t>Два безличных предложения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latin typeface="inherit"/>
                        </a:rPr>
                        <a:t>Светло </a:t>
                      </a: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inherit"/>
                        </a:rPr>
                        <a:t>и</a:t>
                      </a:r>
                      <a:r>
                        <a:rPr lang="ru-RU" sz="2400" i="1" dirty="0">
                          <a:latin typeface="inherit"/>
                        </a:rPr>
                        <a:t> жарко (А. Черемнов).</a:t>
                      </a:r>
                      <a:endParaRPr lang="ru-RU" sz="2400" dirty="0"/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ctr"/>
                      <a:r>
                        <a:rPr lang="ru-RU" sz="2400" dirty="0"/>
                        <a:t>Два неопределенно-личных предложения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latin typeface="inherit"/>
                        </a:rPr>
                        <a:t>Зрителей разместили вокруг арены </a:t>
                      </a: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inherit"/>
                        </a:rPr>
                        <a:t>и</a:t>
                      </a:r>
                      <a:r>
                        <a:rPr lang="ru-RU" sz="2400" i="1" dirty="0">
                          <a:latin typeface="inherit"/>
                        </a:rPr>
                        <a:t> на арену вывели участников представления.</a:t>
                      </a:r>
                      <a:endParaRPr lang="ru-RU" sz="2400" dirty="0"/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ctr"/>
                      <a:r>
                        <a:rPr lang="ru-RU" sz="2400"/>
                        <a:t>Два вопросительных предложения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latin typeface="inherit"/>
                        </a:rPr>
                        <a:t>Кем налит был стакан до половины </a:t>
                      </a: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inherit"/>
                        </a:rPr>
                        <a:t>и </a:t>
                      </a:r>
                      <a:r>
                        <a:rPr lang="ru-RU" sz="2400" i="1" dirty="0">
                          <a:latin typeface="inherit"/>
                        </a:rPr>
                        <a:t>почему нет розы на столе? (А. Тарковский.)</a:t>
                      </a:r>
                      <a:endParaRPr lang="ru-RU" sz="2400" dirty="0"/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ctr"/>
                      <a:r>
                        <a:rPr lang="ru-RU" sz="2400"/>
                        <a:t>Два побудительных предложения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latin typeface="inherit"/>
                        </a:rPr>
                        <a:t>Пусть светит солнце </a:t>
                      </a: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inherit"/>
                        </a:rPr>
                        <a:t>и</a:t>
                      </a:r>
                      <a:r>
                        <a:rPr lang="ru-RU" sz="2400" i="1" dirty="0">
                          <a:latin typeface="inherit"/>
                        </a:rPr>
                        <a:t> птицы поют!</a:t>
                      </a:r>
                      <a:endParaRPr lang="ru-RU" sz="2400" dirty="0"/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fontAlgn="ctr"/>
                      <a:r>
                        <a:rPr lang="ru-RU" sz="2400"/>
                        <a:t>Два восклицательных предложения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fontAlgn="ctr"/>
                      <a:r>
                        <a:rPr lang="ru-RU" sz="2400" i="1" dirty="0">
                          <a:latin typeface="inherit"/>
                        </a:rPr>
                        <a:t>Как хороша сирень </a:t>
                      </a:r>
                      <a:r>
                        <a:rPr lang="ru-RU" sz="2400" b="1" i="1" dirty="0">
                          <a:solidFill>
                            <a:srgbClr val="C00000"/>
                          </a:solidFill>
                          <a:latin typeface="inherit"/>
                        </a:rPr>
                        <a:t>и</a:t>
                      </a:r>
                      <a:r>
                        <a:rPr lang="ru-RU" sz="2400" i="1" dirty="0">
                          <a:latin typeface="inherit"/>
                        </a:rPr>
                        <a:t> память хороша! (А. Тарковский.)</a:t>
                      </a:r>
                      <a:endParaRPr lang="ru-RU" sz="2400" dirty="0"/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ru-R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402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Практика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692696"/>
            <a:ext cx="8856984" cy="6026224"/>
          </a:xfrm>
          <a:ln w="285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r>
              <a:rPr lang="ru-RU" dirty="0" smtClean="0"/>
              <a:t>Расставьте знаки препинания. Укажите два предложения, в которых нужно поставить </a:t>
            </a:r>
            <a:r>
              <a:rPr lang="ru-RU" dirty="0" smtClean="0">
                <a:solidFill>
                  <a:srgbClr val="C00000"/>
                </a:solidFill>
              </a:rPr>
              <a:t>ОДНУ запятую</a:t>
            </a:r>
            <a:r>
              <a:rPr lang="ru-RU" dirty="0" smtClean="0"/>
              <a:t>. Запишите номера этих предложений.</a:t>
            </a:r>
          </a:p>
          <a:p>
            <a:r>
              <a:rPr lang="ru-RU" dirty="0" smtClean="0"/>
              <a:t>1) Кто-то терем прибирал </a:t>
            </a:r>
            <a:r>
              <a:rPr lang="ru-RU" b="1" dirty="0" smtClean="0">
                <a:solidFill>
                  <a:srgbClr val="C00000"/>
                </a:solidFill>
              </a:rPr>
              <a:t>да</a:t>
            </a:r>
            <a:r>
              <a:rPr lang="ru-RU" dirty="0" smtClean="0"/>
              <a:t> хозяев поджидал.</a:t>
            </a:r>
          </a:p>
          <a:p>
            <a:r>
              <a:rPr lang="ru-RU" dirty="0" smtClean="0"/>
              <a:t>2) В синтаксическом строе двух поэтических текстов мы можем найти </a:t>
            </a:r>
            <a:r>
              <a:rPr lang="ru-RU" b="1" dirty="0" smtClean="0">
                <a:solidFill>
                  <a:srgbClr val="C00000"/>
                </a:solidFill>
              </a:rPr>
              <a:t>как</a:t>
            </a:r>
            <a:r>
              <a:rPr lang="ru-RU" dirty="0" smtClean="0"/>
              <a:t> сходства </a:t>
            </a:r>
            <a:r>
              <a:rPr lang="ru-RU" b="1" dirty="0" smtClean="0">
                <a:solidFill>
                  <a:srgbClr val="C00000"/>
                </a:solidFill>
              </a:rPr>
              <a:t>так и</a:t>
            </a:r>
            <a:r>
              <a:rPr lang="ru-RU" dirty="0" smtClean="0"/>
              <a:t> различия.</a:t>
            </a:r>
          </a:p>
          <a:p>
            <a:r>
              <a:rPr lang="ru-RU" dirty="0" smtClean="0"/>
              <a:t>3) М. В. Ломоносовым было намечено разграничение знаменательных </a:t>
            </a:r>
            <a:r>
              <a:rPr lang="ru-RU" b="1" dirty="0" smtClean="0">
                <a:solidFill>
                  <a:srgbClr val="C00000"/>
                </a:solidFill>
              </a:rPr>
              <a:t>и</a:t>
            </a:r>
            <a:r>
              <a:rPr lang="ru-RU" dirty="0" smtClean="0"/>
              <a:t> служебных слов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в дальнейшем это разграничение поддерживалось крупнейшими представителями русской науки.</a:t>
            </a:r>
          </a:p>
          <a:p>
            <a:endParaRPr lang="ru-RU" dirty="0" smtClean="0"/>
          </a:p>
          <a:p>
            <a:r>
              <a:rPr lang="ru-RU" dirty="0" smtClean="0"/>
              <a:t>4) Многие </a:t>
            </a:r>
            <a:r>
              <a:rPr lang="ru-RU" u="sng" dirty="0" smtClean="0"/>
              <a:t>литературоведы</a:t>
            </a:r>
            <a:r>
              <a:rPr lang="ru-RU" b="1" dirty="0" smtClean="0">
                <a:solidFill>
                  <a:srgbClr val="FF0000"/>
                </a:solidFill>
              </a:rPr>
              <a:t> и </a:t>
            </a:r>
            <a:r>
              <a:rPr lang="ru-RU" u="sng" dirty="0" smtClean="0"/>
              <a:t>историки</a:t>
            </a:r>
            <a:r>
              <a:rPr lang="ru-RU" dirty="0" smtClean="0"/>
              <a:t> вновь </a:t>
            </a:r>
            <a:r>
              <a:rPr lang="ru-RU" b="1" dirty="0" smtClean="0">
                <a:solidFill>
                  <a:srgbClr val="FF0000"/>
                </a:solidFill>
              </a:rPr>
              <a:t>и </a:t>
            </a:r>
            <a:r>
              <a:rPr lang="ru-RU" dirty="0" smtClean="0"/>
              <a:t>вновь спорят по поводу переписки Гёте с великим русским поэтом А. С. Пушкиным.</a:t>
            </a:r>
          </a:p>
          <a:p>
            <a:endParaRPr lang="ru-RU" dirty="0" smtClean="0"/>
          </a:p>
          <a:p>
            <a:r>
              <a:rPr lang="ru-RU" dirty="0" smtClean="0"/>
              <a:t>5) А. С. Грин мог подробно описать как изгиб реки так и расположение домов как вековые леса так и уютные приморские города.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55776" y="1268760"/>
            <a:ext cx="5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Одиночный союз «Да» в значении «И»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60032" y="2348880"/>
            <a:ext cx="4577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Двойной союз, запятую ставим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2240" y="3284984"/>
            <a:ext cx="2411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Первый союз «И» одиночный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32440" y="685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88224" y="3068960"/>
            <a:ext cx="255577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Второй союз «И» в ССП, ставим запятую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9672" y="4941168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Два ряда однородных членов предложения: подлежащие и обстоятельства, не </a:t>
            </a:r>
            <a:r>
              <a:rPr lang="ru-RU" sz="2400" b="1" dirty="0" smtClean="0">
                <a:solidFill>
                  <a:srgbClr val="FF0000"/>
                </a:solidFill>
              </a:rPr>
              <a:t>ставим запятую.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5652120" y="4581128"/>
            <a:ext cx="648072" cy="0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732240" y="4581128"/>
            <a:ext cx="648072" cy="0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А. С. Грин мог подробно описать </a:t>
            </a:r>
            <a:r>
              <a:rPr lang="ru-RU" sz="2400" b="1" dirty="0" smtClean="0">
                <a:solidFill>
                  <a:srgbClr val="FF0000"/>
                </a:solidFill>
              </a:rPr>
              <a:t>как</a:t>
            </a:r>
            <a:r>
              <a:rPr lang="ru-RU" sz="2400" dirty="0" smtClean="0"/>
              <a:t> изгиб реки, </a:t>
            </a:r>
            <a:r>
              <a:rPr lang="ru-RU" sz="2400" b="1" dirty="0" smtClean="0">
                <a:solidFill>
                  <a:srgbClr val="FF0000"/>
                </a:solidFill>
              </a:rPr>
              <a:t>так и</a:t>
            </a:r>
            <a:r>
              <a:rPr lang="ru-RU" sz="2400" dirty="0" smtClean="0"/>
              <a:t> расположение домов</a:t>
            </a:r>
            <a:r>
              <a:rPr lang="ru-RU" sz="2400" b="1" dirty="0" smtClean="0">
                <a:solidFill>
                  <a:srgbClr val="FF0000"/>
                </a:solidFill>
              </a:rPr>
              <a:t>, как </a:t>
            </a:r>
            <a:r>
              <a:rPr lang="ru-RU" sz="2400" dirty="0" smtClean="0"/>
              <a:t>вековые леса, </a:t>
            </a:r>
            <a:r>
              <a:rPr lang="ru-RU" sz="2400" b="1" dirty="0" smtClean="0">
                <a:solidFill>
                  <a:srgbClr val="FF0000"/>
                </a:solidFill>
              </a:rPr>
              <a:t>так и</a:t>
            </a:r>
            <a:r>
              <a:rPr lang="ru-RU" sz="2400" dirty="0" smtClean="0"/>
              <a:t> уютные приморские города. (</a:t>
            </a:r>
            <a:r>
              <a:rPr lang="ru-RU" sz="2400" dirty="0" smtClean="0">
                <a:solidFill>
                  <a:srgbClr val="FF0000"/>
                </a:solidFill>
              </a:rPr>
              <a:t>запятые между однородными дополнениями</a:t>
            </a:r>
            <a:r>
              <a:rPr lang="ru-RU" sz="2400" dirty="0" smtClean="0"/>
              <a:t>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 animBg="1"/>
      <p:bldP spid="9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Общий второстепенный член в ССП</a:t>
            </a:r>
            <a:r>
              <a:rPr lang="ru-RU" dirty="0" smtClean="0"/>
              <a:t>! Сравни!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/>
              <a:t>Сквозь радугу сверкают капли росы и искрятся паутинки</a:t>
            </a:r>
            <a:r>
              <a:rPr lang="ru-RU" dirty="0" smtClean="0"/>
              <a:t>. </a:t>
            </a:r>
          </a:p>
          <a:p>
            <a:endParaRPr lang="ru-RU" i="1" dirty="0" smtClean="0"/>
          </a:p>
          <a:p>
            <a:r>
              <a:rPr lang="ru-RU" i="1" dirty="0" smtClean="0"/>
              <a:t>Утром сверкают капли росы и искрятся паутинки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r>
              <a:rPr lang="ru-RU" i="1" dirty="0" smtClean="0"/>
              <a:t>Сквозь радугу сверкают капли росы, и я наблюдаю за ними восторженно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827584" y="1628800"/>
            <a:ext cx="1872208" cy="0"/>
          </a:xfrm>
          <a:prstGeom prst="line">
            <a:avLst/>
          </a:prstGeom>
          <a:ln w="381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519264" y="1700808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У  двух частей есть общее дополнение, и потому запятая не ставится</a:t>
            </a:r>
            <a:endParaRPr lang="ru-RU" sz="2400" dirty="0">
              <a:solidFill>
                <a:srgbClr val="FF0000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83568" y="2996952"/>
            <a:ext cx="1152128" cy="0"/>
          </a:xfrm>
          <a:prstGeom prst="line">
            <a:avLst/>
          </a:prstGeom>
          <a:ln w="38100">
            <a:solidFill>
              <a:srgbClr val="C0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 flipH="1">
            <a:off x="179512" y="2924944"/>
            <a:ext cx="8964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В предложении есть общее обстоятельство, и запятая не ставится.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4653136"/>
            <a:ext cx="7992888" cy="156966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В  данном предложении </a:t>
            </a:r>
            <a:r>
              <a:rPr lang="ru-RU" sz="2400" b="1" dirty="0" smtClean="0">
                <a:solidFill>
                  <a:srgbClr val="FF0000"/>
                </a:solidFill>
              </a:rPr>
              <a:t>«сквозь радугу» </a:t>
            </a:r>
            <a:r>
              <a:rPr lang="ru-RU" sz="2400" dirty="0" smtClean="0"/>
              <a:t>относится только </a:t>
            </a:r>
            <a:r>
              <a:rPr lang="ru-RU" sz="2400" b="1" dirty="0" smtClean="0">
                <a:solidFill>
                  <a:srgbClr val="FF0000"/>
                </a:solidFill>
              </a:rPr>
              <a:t>к первой части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Нельзя сказать «сквозь радугу я наблюдаю за ними восторженно»: это нарушает смысл предложения.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522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Выполним задание  ЕГЭ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9512" y="332656"/>
            <a:ext cx="8784976" cy="6408712"/>
          </a:xfrm>
        </p:spPr>
        <p:style>
          <a:lnRef idx="1">
            <a:schemeClr val="accent2"/>
          </a:lnRef>
          <a:fillRef idx="1001">
            <a:schemeClr val="l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ru-RU" dirty="0" smtClean="0"/>
              <a:t>1) В 1856 году в немецком городе Карлсруэ вышло в свет первое издание поэмы «Демон» бывшего поручика </a:t>
            </a:r>
            <a:r>
              <a:rPr lang="ru-RU" dirty="0" err="1" smtClean="0"/>
              <a:t>Тенгинского</a:t>
            </a:r>
            <a:r>
              <a:rPr lang="ru-RU" dirty="0" smtClean="0"/>
              <a:t> полка М. Ю. Лермонтова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в том же году в Омске в семье штабс-капитана того же </a:t>
            </a:r>
            <a:r>
              <a:rPr lang="ru-RU" dirty="0" err="1" smtClean="0"/>
              <a:t>Тенгинского</a:t>
            </a:r>
            <a:r>
              <a:rPr lang="ru-RU" dirty="0" smtClean="0"/>
              <a:t> пехотного полка А. М. Врубеля родился сын – будущий художник Михаил Врубель.</a:t>
            </a:r>
          </a:p>
          <a:p>
            <a:r>
              <a:rPr lang="ru-RU" dirty="0" smtClean="0"/>
              <a:t>2) Многие полотна И. К. Айвазовского воспринимаются как музыкальные </a:t>
            </a:r>
            <a:r>
              <a:rPr lang="ru-RU" b="1" dirty="0" smtClean="0">
                <a:solidFill>
                  <a:srgbClr val="FF0000"/>
                </a:solidFill>
              </a:rPr>
              <a:t>или</a:t>
            </a:r>
            <a:r>
              <a:rPr lang="ru-RU" dirty="0" smtClean="0"/>
              <a:t> стихотворные импровизации.</a:t>
            </a:r>
          </a:p>
          <a:p>
            <a:r>
              <a:rPr lang="ru-RU" dirty="0" smtClean="0"/>
              <a:t>3) Впервые за столь долгие военные годы из парка доносился звонкий детский смех </a:t>
            </a:r>
            <a:r>
              <a:rPr lang="ru-RU" b="1" dirty="0" smtClean="0">
                <a:solidFill>
                  <a:srgbClr val="FF0000"/>
                </a:solidFill>
              </a:rPr>
              <a:t>и</a:t>
            </a:r>
            <a:r>
              <a:rPr lang="ru-RU" dirty="0" smtClean="0"/>
              <a:t> врезался в воздух скрип проржавевших от дождей качелей.</a:t>
            </a:r>
          </a:p>
          <a:p>
            <a:r>
              <a:rPr lang="ru-RU" dirty="0" smtClean="0"/>
              <a:t>4) С поэтами-декабристами композитора А. А. </a:t>
            </a:r>
            <a:r>
              <a:rPr lang="ru-RU" dirty="0" err="1" smtClean="0"/>
              <a:t>Алябьева</a:t>
            </a:r>
            <a:r>
              <a:rPr lang="ru-RU" dirty="0" smtClean="0"/>
              <a:t> связывали </a:t>
            </a:r>
            <a:r>
              <a:rPr lang="ru-RU" b="1" dirty="0" smtClean="0">
                <a:solidFill>
                  <a:srgbClr val="FF0000"/>
                </a:solidFill>
              </a:rPr>
              <a:t>как</a:t>
            </a:r>
            <a:r>
              <a:rPr lang="ru-RU" dirty="0" smtClean="0"/>
              <a:t> общие взгляды </a:t>
            </a:r>
            <a:r>
              <a:rPr lang="ru-RU" b="1" dirty="0" smtClean="0">
                <a:solidFill>
                  <a:srgbClr val="FF0000"/>
                </a:solidFill>
              </a:rPr>
              <a:t>так и</a:t>
            </a:r>
            <a:r>
              <a:rPr lang="ru-RU" dirty="0" smtClean="0"/>
              <a:t> многие обстоятельства жизни и тяжёлой личной судьбы.</a:t>
            </a:r>
          </a:p>
          <a:p>
            <a:r>
              <a:rPr lang="ru-RU" dirty="0" smtClean="0"/>
              <a:t>5) В Мещёрском крае заповедными стали истоки рек </a:t>
            </a:r>
            <a:r>
              <a:rPr lang="ru-RU" b="1" dirty="0" smtClean="0">
                <a:solidFill>
                  <a:srgbClr val="FF0000"/>
                </a:solidFill>
              </a:rPr>
              <a:t>и </a:t>
            </a:r>
            <a:r>
              <a:rPr lang="ru-RU" dirty="0" smtClean="0"/>
              <a:t>родники и рощи и дубравы.</a:t>
            </a:r>
          </a:p>
          <a:p>
            <a:endParaRPr lang="ru-RU" dirty="0"/>
          </a:p>
        </p:txBody>
      </p:sp>
      <p:sp>
        <p:nvSpPr>
          <p:cNvPr id="4" name="Выноска со стрелкой вверх 3"/>
          <p:cNvSpPr/>
          <p:nvPr/>
        </p:nvSpPr>
        <p:spPr>
          <a:xfrm rot="18120752">
            <a:off x="1811337" y="3021890"/>
            <a:ext cx="2656230" cy="2821932"/>
          </a:xfrm>
          <a:prstGeom prst="up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ВПЕРВЫЕ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dirty="0" smtClean="0"/>
              <a:t>ОБЩИЙ ВТОРОСТЕПЕННЫЙ ЧЛЕН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200</TotalTime>
  <Words>1174</Words>
  <Application>Microsoft Office PowerPoint</Application>
  <PresentationFormat>Экран (4:3)</PresentationFormat>
  <Paragraphs>117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Начальная</vt:lpstr>
      <vt:lpstr>Консультация. Задание 16 ЕГЭ по русскому языку  </vt:lpstr>
      <vt:lpstr>Проверяются знания</vt:lpstr>
      <vt:lpstr>Алгоритм выполнения 16 задания</vt:lpstr>
      <vt:lpstr>    1.Повторим! Запятая между однородными членами.</vt:lpstr>
      <vt:lpstr>2. Если части ССП имеют что-то общее: </vt:lpstr>
      <vt:lpstr>3. Если части ССП представляют собой</vt:lpstr>
      <vt:lpstr>Практика </vt:lpstr>
      <vt:lpstr>Общий второстепенный член в ССП! Сравни!</vt:lpstr>
      <vt:lpstr>Выполним задание  ЕГЭ</vt:lpstr>
      <vt:lpstr>Расставим знаки препинания.</vt:lpstr>
      <vt:lpstr>Практикум. Расставить знаки препинания, объяснить. Самопроверка.</vt:lpstr>
      <vt:lpstr>Практикум. Расставить знаки препинания, объяснить. Самопроверка.</vt:lpstr>
      <vt:lpstr>Обобщим! Сочинительная связь в предложениях с однородными членами </vt:lpstr>
      <vt:lpstr>Успех на экзамене обязателен</vt:lpstr>
      <vt:lpstr>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Задание 16 ЕГЭ по русскому языку  </dc:title>
  <dc:creator>днс</dc:creator>
  <cp:lastModifiedBy>днс</cp:lastModifiedBy>
  <cp:revision>22</cp:revision>
  <dcterms:created xsi:type="dcterms:W3CDTF">2021-03-14T01:40:38Z</dcterms:created>
  <dcterms:modified xsi:type="dcterms:W3CDTF">2021-03-14T05:16:04Z</dcterms:modified>
</cp:coreProperties>
</file>