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6"/>
  </p:notesMasterIdLst>
  <p:sldIdLst>
    <p:sldId id="259" r:id="rId2"/>
    <p:sldId id="292" r:id="rId3"/>
    <p:sldId id="293" r:id="rId4"/>
    <p:sldId id="291" r:id="rId5"/>
    <p:sldId id="279" r:id="rId6"/>
    <p:sldId id="271" r:id="rId7"/>
    <p:sldId id="280" r:id="rId8"/>
    <p:sldId id="288" r:id="rId9"/>
    <p:sldId id="295" r:id="rId10"/>
    <p:sldId id="296" r:id="rId11"/>
    <p:sldId id="297" r:id="rId12"/>
    <p:sldId id="298" r:id="rId13"/>
    <p:sldId id="302" r:id="rId14"/>
    <p:sldId id="303" r:id="rId15"/>
    <p:sldId id="305" r:id="rId16"/>
    <p:sldId id="304" r:id="rId17"/>
    <p:sldId id="306" r:id="rId18"/>
    <p:sldId id="309" r:id="rId19"/>
    <p:sldId id="313" r:id="rId20"/>
    <p:sldId id="311" r:id="rId21"/>
    <p:sldId id="312" r:id="rId22"/>
    <p:sldId id="299" r:id="rId23"/>
    <p:sldId id="300" r:id="rId24"/>
    <p:sldId id="301" r:id="rId25"/>
  </p:sldIdLst>
  <p:sldSz cx="9144000" cy="6858000" type="screen4x3"/>
  <p:notesSz cx="6761163" cy="99425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9853" autoAdjust="0"/>
    <p:restoredTop sz="94290" autoAdjust="0"/>
  </p:normalViewPr>
  <p:slideViewPr>
    <p:cSldViewPr>
      <p:cViewPr>
        <p:scale>
          <a:sx n="70" d="100"/>
          <a:sy n="70" d="100"/>
        </p:scale>
        <p:origin x="-894" y="-8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fld id="{03D92ED7-EE08-4A9A-9AE1-CF6F49C0939C}" type="datetimeFigureOut">
              <a:rPr lang="ru-RU" smtClean="0"/>
              <a:t>чт 25.11.21</a:t>
            </a:fld>
            <a:endParaRPr lang="ru-RU"/>
          </a:p>
        </p:txBody>
      </p:sp>
      <p:sp>
        <p:nvSpPr>
          <p:cNvPr id="4" name="Образ слайда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5397748F-52D0-44BB-8CE4-49C9075309FA}" type="slidenum">
              <a:rPr lang="ru-RU" smtClean="0"/>
              <a:t>‹#›</a:t>
            </a:fld>
            <a:endParaRPr lang="ru-RU"/>
          </a:p>
        </p:txBody>
      </p:sp>
    </p:spTree>
    <p:extLst>
      <p:ext uri="{BB962C8B-B14F-4D97-AF65-F5344CB8AC3E}">
        <p14:creationId xmlns:p14="http://schemas.microsoft.com/office/powerpoint/2010/main" val="106484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045A7E5E-DD5E-4C17-BD38-97EFCFDD0CBF}" type="datetimeFigureOut">
              <a:rPr lang="ru-RU" smtClean="0">
                <a:solidFill>
                  <a:prstClr val="black">
                    <a:tint val="75000"/>
                  </a:prstClr>
                </a:solidFill>
              </a:rPr>
              <a:pPr/>
              <a:t>чт 25.11.21</a:t>
            </a:fld>
            <a:endParaRPr lang="ru-RU">
              <a:solidFill>
                <a:prstClr val="black">
                  <a:tint val="75000"/>
                </a:prstClr>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solidFill>
                <a:prstClr val="black">
                  <a:tint val="75000"/>
                </a:prstClr>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54A4D769-F442-499B-8238-283DEA71A01E}" type="slidenum">
              <a:rPr lang="ru-RU" smtClean="0">
                <a:solidFill>
                  <a:prstClr val="black">
                    <a:tint val="75000"/>
                  </a:prstClr>
                </a:solidFill>
              </a:rPr>
              <a:pPr/>
              <a:t>‹#›</a:t>
            </a:fld>
            <a:endParaRPr lang="ru-RU">
              <a:solidFill>
                <a:prstClr val="black">
                  <a:tint val="75000"/>
                </a:prstClr>
              </a:solidFill>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17.jpeg" Type="http://schemas.openxmlformats.org/officeDocument/2006/relationships/image"/><Relationship Id="rId2" Target="../media/image16.jpeg" Type="http://schemas.openxmlformats.org/officeDocument/2006/relationships/image"/><Relationship Id="rId1" Target="../slideLayouts/slideLayout6.xml" Type="http://schemas.openxmlformats.org/officeDocument/2006/relationships/slideLayout"/><Relationship Id="rId6" Target="../media/image20.jpeg" Type="http://schemas.openxmlformats.org/officeDocument/2006/relationships/image"/><Relationship Id="rId5" Target="../media/image19.jpeg" Type="http://schemas.openxmlformats.org/officeDocument/2006/relationships/image"/><Relationship Id="rId4" Target="../media/image18.jpeg" Type="http://schemas.openxmlformats.org/officeDocument/2006/relationships/image"/></Relationships>
</file>

<file path=ppt/slides/_rels/slide11.xml.rels><?xml version="1.0" encoding="UTF-8" standalone="yes" ?><Relationships xmlns="http://schemas.openxmlformats.org/package/2006/relationships"><Relationship Id="rId3" Target="../media/image22.jpeg" Type="http://schemas.openxmlformats.org/officeDocument/2006/relationships/image"/><Relationship Id="rId2" Target="../media/image21.jpeg" Type="http://schemas.openxmlformats.org/officeDocument/2006/relationships/image"/><Relationship Id="rId1" Target="../slideLayouts/slideLayout6.xml" Type="http://schemas.openxmlformats.org/officeDocument/2006/relationships/slideLayout"/><Relationship Id="rId4" Target="../media/image23.jpeg" Type="http://schemas.openxmlformats.org/officeDocument/2006/relationships/image"/></Relationships>
</file>

<file path=ppt/slides/_rels/slide12.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6.xml" Type="http://schemas.openxmlformats.org/officeDocument/2006/relationships/slideLayout"/></Relationships>
</file>

<file path=ppt/slides/_rels/slide13.xml.rels><?xml version="1.0" encoding="UTF-8" standalone="yes" ?><Relationships xmlns="http://schemas.openxmlformats.org/package/2006/relationships"><Relationship Id="rId3" Target="../media/image27.jpeg" Type="http://schemas.openxmlformats.org/officeDocument/2006/relationships/image"/><Relationship Id="rId2" Target="../media/image26.jpeg" Type="http://schemas.openxmlformats.org/officeDocument/2006/relationships/image"/><Relationship Id="rId1" Target="../slideLayouts/slideLayout6.xml" Type="http://schemas.openxmlformats.org/officeDocument/2006/relationships/slideLayout"/></Relationships>
</file>

<file path=ppt/slides/_rels/slide14.xml.rels><?xml version="1.0" encoding="UTF-8" standalone="yes" ?><Relationships xmlns="http://schemas.openxmlformats.org/package/2006/relationships"><Relationship Id="rId3" Target="../media/image29.jpeg" Type="http://schemas.openxmlformats.org/officeDocument/2006/relationships/image"/><Relationship Id="rId2" Target="../media/image28.jpeg" Type="http://schemas.openxmlformats.org/officeDocument/2006/relationships/image"/><Relationship Id="rId1" Target="../slideLayouts/slideLayout6.xml" Type="http://schemas.openxmlformats.org/officeDocument/2006/relationships/slideLayout"/><Relationship Id="rId4" Target="../media/image30.jpeg" Type="http://schemas.openxmlformats.org/officeDocument/2006/relationships/image"/></Relationships>
</file>

<file path=ppt/slides/_rels/slide15.xml.rels><?xml version="1.0" encoding="UTF-8" standalone="yes" ?><Relationships xmlns="http://schemas.openxmlformats.org/package/2006/relationships"><Relationship Id="rId3" Target="../media/image32.jpeg" Type="http://schemas.openxmlformats.org/officeDocument/2006/relationships/image"/><Relationship Id="rId2" Target="../media/image31.jpeg" Type="http://schemas.openxmlformats.org/officeDocument/2006/relationships/image"/><Relationship Id="rId1" Target="../slideLayouts/slideLayout6.xml" Type="http://schemas.openxmlformats.org/officeDocument/2006/relationships/slideLayout"/><Relationship Id="rId4" Target="../media/image33.jpeg" Type="http://schemas.openxmlformats.org/officeDocument/2006/relationships/image"/></Relationships>
</file>

<file path=ppt/slides/_rels/slide16.xml.rels><?xml version="1.0" encoding="UTF-8" standalone="yes" ?><Relationships xmlns="http://schemas.openxmlformats.org/package/2006/relationships"><Relationship Id="rId3" Target="../media/image35.jpeg" Type="http://schemas.openxmlformats.org/officeDocument/2006/relationships/image"/><Relationship Id="rId2" Target="../media/image34.jpeg" Type="http://schemas.openxmlformats.org/officeDocument/2006/relationships/image"/><Relationship Id="rId1" Target="../slideLayouts/slideLayout6.xml" Type="http://schemas.openxmlformats.org/officeDocument/2006/relationships/slideLayout"/><Relationship Id="rId4" Target="../media/image36.jpeg" Type="http://schemas.openxmlformats.org/officeDocument/2006/relationships/image"/></Relationships>
</file>

<file path=ppt/slides/_rels/slide17.xml.rels><?xml version="1.0" encoding="UTF-8" standalone="yes" ?><Relationships xmlns="http://schemas.openxmlformats.org/package/2006/relationships"><Relationship Id="rId3" Target="../media/image38.jpeg" Type="http://schemas.openxmlformats.org/officeDocument/2006/relationships/image"/><Relationship Id="rId2" Target="../media/image37.jpeg" Type="http://schemas.openxmlformats.org/officeDocument/2006/relationships/image"/><Relationship Id="rId1" Target="../slideLayouts/slideLayout6.xml" Type="http://schemas.openxmlformats.org/officeDocument/2006/relationships/slideLayout"/><Relationship Id="rId4" Target="../media/image39.jpeg" Type="http://schemas.openxmlformats.org/officeDocument/2006/relationships/image"/></Relationships>
</file>

<file path=ppt/slides/_rels/slide18.xml.rels><?xml version="1.0" encoding="UTF-8" standalone="yes" ?><Relationships xmlns="http://schemas.openxmlformats.org/package/2006/relationships"><Relationship Id="rId3" Target="../media/image41.jpeg" Type="http://schemas.openxmlformats.org/officeDocument/2006/relationships/image"/><Relationship Id="rId2" Target="../media/image40.jpeg" Type="http://schemas.openxmlformats.org/officeDocument/2006/relationships/image"/><Relationship Id="rId1" Target="../slideLayouts/slideLayout6.xml" Type="http://schemas.openxmlformats.org/officeDocument/2006/relationships/slideLayout"/></Relationships>
</file>

<file path=ppt/slides/_rels/slide19.xml.rels><?xml version="1.0" encoding="UTF-8" standalone="yes" ?><Relationships xmlns="http://schemas.openxmlformats.org/package/2006/relationships"><Relationship Id="rId3" Target="../media/image43.jpeg" Type="http://schemas.openxmlformats.org/officeDocument/2006/relationships/image"/><Relationship Id="rId2" Target="../media/image42.jpeg" Type="http://schemas.openxmlformats.org/officeDocument/2006/relationships/image"/><Relationship Id="rId1" Target="../slideLayouts/slideLayout6.xml" Type="http://schemas.openxmlformats.org/officeDocument/2006/relationships/slideLayout"/></Relationships>
</file>

<file path=ppt/slides/_rels/slide2.xml.rels><?xml version="1.0" encoding="UTF-8" standalone="yes" ?><Relationships xmlns="http://schemas.openxmlformats.org/package/2006/relationships"><Relationship Id="rId3" Target="../media/image3.jpeg" Type="http://schemas.openxmlformats.org/officeDocument/2006/relationships/image"/><Relationship Id="rId2" Target="../media/image2.jpeg" Type="http://schemas.openxmlformats.org/officeDocument/2006/relationships/image"/><Relationship Id="rId1" Target="../slideLayouts/slideLayout2.xml" Type="http://schemas.openxmlformats.org/officeDocument/2006/relationships/slideLayout"/><Relationship Id="rId4" Target="../media/image4.jpeg" Type="http://schemas.openxmlformats.org/officeDocument/2006/relationships/image"/></Relationships>
</file>

<file path=ppt/slides/_rels/slide20.xml.rels><?xml version="1.0" encoding="UTF-8" standalone="yes" ?><Relationships xmlns="http://schemas.openxmlformats.org/package/2006/relationships"><Relationship Id="rId3" Target="../media/image45.jpeg" Type="http://schemas.openxmlformats.org/officeDocument/2006/relationships/image"/><Relationship Id="rId2" Target="../media/image44.jpeg" Type="http://schemas.openxmlformats.org/officeDocument/2006/relationships/image"/><Relationship Id="rId1" Target="../slideLayouts/slideLayout6.xml" Type="http://schemas.openxmlformats.org/officeDocument/2006/relationships/slideLayout"/></Relationships>
</file>

<file path=ppt/slides/_rels/slide21.xml.rels><?xml version="1.0" encoding="UTF-8" standalone="yes" ?><Relationships xmlns="http://schemas.openxmlformats.org/package/2006/relationships"><Relationship Id="rId3" Target="../media/image47.jpeg" Type="http://schemas.openxmlformats.org/officeDocument/2006/relationships/image"/><Relationship Id="rId2" Target="../media/image46.jpeg" Type="http://schemas.openxmlformats.org/officeDocument/2006/relationships/image"/><Relationship Id="rId1" Target="../slideLayouts/slideLayout6.xml" Type="http://schemas.openxmlformats.org/officeDocument/2006/relationships/slideLayout"/></Relationships>
</file>

<file path=ppt/slides/_rels/slide22.xml.rels><?xml version="1.0" encoding="UTF-8" standalone="yes" ?><Relationships xmlns="http://schemas.openxmlformats.org/package/2006/relationships"><Relationship Id="rId3" Target="../media/image49.jpeg" Type="http://schemas.openxmlformats.org/officeDocument/2006/relationships/image"/><Relationship Id="rId2" Target="../media/image48.png" Type="http://schemas.openxmlformats.org/officeDocument/2006/relationships/image"/><Relationship Id="rId1" Target="../slideLayouts/slideLayout6.xml" Type="http://schemas.openxmlformats.org/officeDocument/2006/relationships/slideLayout"/><Relationship Id="rId5" Target="../media/image51.jpeg" Type="http://schemas.openxmlformats.org/officeDocument/2006/relationships/image"/><Relationship Id="rId4" Target="../media/image50.jpeg" Type="http://schemas.openxmlformats.org/officeDocument/2006/relationships/image"/></Relationships>
</file>

<file path=ppt/slides/_rels/slide23.xml.rels><?xml version="1.0" encoding="UTF-8" standalone="yes" ?><Relationships xmlns="http://schemas.openxmlformats.org/package/2006/relationships"><Relationship Id="rId3" Target="../media/image53.jpeg" Type="http://schemas.openxmlformats.org/officeDocument/2006/relationships/image"/><Relationship Id="rId2" Target="../media/image52.jpeg" Type="http://schemas.openxmlformats.org/officeDocument/2006/relationships/image"/><Relationship Id="rId1" Target="../slideLayouts/slideLayout6.xml" Type="http://schemas.openxmlformats.org/officeDocument/2006/relationships/slideLayout"/><Relationship Id="rId4" Target="../media/image54.jpeg" Type="http://schemas.openxmlformats.org/officeDocument/2006/relationships/image"/></Relationships>
</file>

<file path=ppt/slides/_rels/slide24.xml.rels><?xml version="1.0" encoding="UTF-8" standalone="yes" ?><Relationships xmlns="http://schemas.openxmlformats.org/package/2006/relationships"><Relationship Id="rId2" Target="../media/image55.jpeg" Type="http://schemas.openxmlformats.org/officeDocument/2006/relationships/image"/><Relationship Id="rId1" Target="../slideLayouts/slideLayout6.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6.jpeg" Type="http://schemas.openxmlformats.org/officeDocument/2006/relationships/image"/><Relationship Id="rId2" Target="../media/image5.jpeg" Type="http://schemas.openxmlformats.org/officeDocument/2006/relationships/image"/><Relationship Id="rId1" Target="../slideLayouts/slideLayout2.xml" Type="http://schemas.openxmlformats.org/officeDocument/2006/relationships/slideLayout"/><Relationship Id="rId4" Target="../media/image7.jpeg" Type="http://schemas.openxmlformats.org/officeDocument/2006/relationships/image"/></Relationships>
</file>

<file path=ppt/slides/_rels/slide4.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5.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2" Target="../media/image10.jpeg" Type="http://schemas.openxmlformats.org/officeDocument/2006/relationships/image"/><Relationship Id="rId1" Target="../slideLayouts/slideLayout1.xml" Type="http://schemas.openxmlformats.org/officeDocument/2006/relationships/slideLayout"/></Relationships>
</file>

<file path=ppt/slides/_rels/slide7.xml.rels><?xml version="1.0" encoding="UTF-8" standalone="yes" ?><Relationships xmlns="http://schemas.openxmlformats.org/package/2006/relationships"><Relationship Id="rId2" Target="../media/image11.jpeg" Type="http://schemas.openxmlformats.org/officeDocument/2006/relationships/image"/><Relationship Id="rId1" Target="../slideLayouts/slideLayout1.xml" Type="http://schemas.openxmlformats.org/officeDocument/2006/relationships/slideLayout"/></Relationships>
</file>

<file path=ppt/slides/_rels/slide8.xml.rels><?xml version="1.0" encoding="UTF-8" standalone="yes" ?><Relationships xmlns="http://schemas.openxmlformats.org/package/2006/relationships"><Relationship Id="rId3" Target="../media/image13.jpeg" Type="http://schemas.openxmlformats.org/officeDocument/2006/relationships/image"/><Relationship Id="rId2" Target="../media/image12.jpeg" Type="http://schemas.openxmlformats.org/officeDocument/2006/relationships/image"/><Relationship Id="rId1" Target="../slideLayouts/slideLayout6.xml" Type="http://schemas.openxmlformats.org/officeDocument/2006/relationships/slideLayout"/></Relationships>
</file>

<file path=ppt/slides/_rels/slide9.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6.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117600"/>
            <a:ext cx="7772400" cy="5119712"/>
          </a:xfrm>
        </p:spPr>
        <p:txBody>
          <a:bodyPr>
            <a:normAutofit/>
          </a:bodyPr>
          <a:lstStyle/>
          <a:p>
            <a:r>
              <a:rPr lang="ru-RU" sz="3200" b="1" dirty="0" smtClean="0">
                <a:solidFill>
                  <a:schemeClr val="tx1"/>
                </a:solidFill>
                <a:latin typeface="Times New Roman" pitchFamily="18" charset="0"/>
                <a:cs typeface="Times New Roman" panose="02020603050405020304" pitchFamily="18" charset="0"/>
              </a:rPr>
              <a:t>ТВОРЧЕСКИЙ  ПРОЕКТ</a:t>
            </a:r>
            <a:br>
              <a:rPr lang="ru-RU" sz="3200" b="1" dirty="0" smtClean="0">
                <a:solidFill>
                  <a:schemeClr val="tx1"/>
                </a:solidFill>
                <a:latin typeface="Times New Roman" pitchFamily="18" charset="0"/>
                <a:cs typeface="Times New Roman" panose="02020603050405020304" pitchFamily="18" charset="0"/>
              </a:rPr>
            </a:br>
            <a:r>
              <a:rPr lang="ru-RU" sz="3200" b="1" dirty="0" smtClean="0">
                <a:solidFill>
                  <a:schemeClr val="tx1"/>
                </a:solidFill>
                <a:latin typeface="Times New Roman" pitchFamily="18" charset="0"/>
                <a:cs typeface="Times New Roman" panose="02020603050405020304" pitchFamily="18" charset="0"/>
              </a:rPr>
              <a:t/>
            </a:r>
            <a:br>
              <a:rPr lang="ru-RU" sz="3200" b="1" dirty="0" smtClean="0">
                <a:solidFill>
                  <a:schemeClr val="tx1"/>
                </a:solidFill>
                <a:latin typeface="Times New Roman" pitchFamily="18" charset="0"/>
                <a:cs typeface="Times New Roman" panose="02020603050405020304" pitchFamily="18" charset="0"/>
              </a:rPr>
            </a:br>
            <a:r>
              <a:rPr lang="ru-RU" sz="3200" b="1" dirty="0" smtClean="0">
                <a:solidFill>
                  <a:schemeClr val="tx1"/>
                </a:solidFill>
                <a:latin typeface="Times New Roman" pitchFamily="18" charset="0"/>
                <a:cs typeface="Times New Roman" panose="02020603050405020304" pitchFamily="18" charset="0"/>
              </a:rPr>
              <a:t> «МОИ  ЛЮБИМЫЕ  КУКЛЫ»</a:t>
            </a:r>
            <a:br>
              <a:rPr lang="ru-RU" sz="3200" b="1" dirty="0" smtClean="0">
                <a:solidFill>
                  <a:schemeClr val="tx1"/>
                </a:solidFill>
                <a:latin typeface="Times New Roman" pitchFamily="18" charset="0"/>
                <a:cs typeface="Times New Roman" panose="02020603050405020304" pitchFamily="18" charset="0"/>
              </a:rPr>
            </a:br>
            <a:r>
              <a:rPr lang="ru-RU" sz="3200" b="1" dirty="0" smtClean="0">
                <a:solidFill>
                  <a:schemeClr val="tx1"/>
                </a:solidFill>
                <a:latin typeface="Times New Roman" pitchFamily="18" charset="0"/>
                <a:cs typeface="Times New Roman" panose="02020603050405020304" pitchFamily="18" charset="0"/>
              </a:rPr>
              <a:t/>
            </a:r>
            <a:br>
              <a:rPr lang="ru-RU" sz="3200" b="1" dirty="0" smtClean="0">
                <a:solidFill>
                  <a:schemeClr val="tx1"/>
                </a:solidFill>
                <a:latin typeface="Times New Roman" pitchFamily="18" charset="0"/>
                <a:cs typeface="Times New Roman" panose="02020603050405020304" pitchFamily="18" charset="0"/>
              </a:rPr>
            </a:br>
            <a:r>
              <a:rPr lang="ru-RU" sz="2800" b="1" dirty="0" smtClean="0">
                <a:solidFill>
                  <a:schemeClr val="tx1"/>
                </a:solidFill>
                <a:latin typeface="Times New Roman" pitchFamily="18" charset="0"/>
                <a:cs typeface="Times New Roman" pitchFamily="18" charset="0"/>
              </a:rPr>
              <a:t>Белоновская Софья</a:t>
            </a:r>
            <a:br>
              <a:rPr lang="ru-RU" sz="2800" b="1" dirty="0" smtClean="0">
                <a:solidFill>
                  <a:schemeClr val="tx1"/>
                </a:solidFill>
                <a:latin typeface="Times New Roman" pitchFamily="18" charset="0"/>
                <a:cs typeface="Times New Roman" pitchFamily="18" charset="0"/>
              </a:rPr>
            </a:br>
            <a:r>
              <a:rPr lang="ru-RU" sz="2800" b="1" dirty="0" smtClean="0">
                <a:solidFill>
                  <a:schemeClr val="tx1"/>
                </a:solidFill>
                <a:latin typeface="Times New Roman" pitchFamily="18" charset="0"/>
                <a:cs typeface="Times New Roman" pitchFamily="18" charset="0"/>
              </a:rPr>
              <a:t>4 «А» </a:t>
            </a:r>
            <a:r>
              <a:rPr lang="ru-RU" sz="2800" b="1" dirty="0" smtClean="0">
                <a:solidFill>
                  <a:schemeClr val="tx1"/>
                </a:solidFill>
                <a:latin typeface="Times New Roman" pitchFamily="18" charset="0"/>
                <a:cs typeface="Times New Roman" pitchFamily="18" charset="0"/>
              </a:rPr>
              <a:t>класс</a:t>
            </a:r>
            <a:br>
              <a:rPr lang="ru-RU" sz="2800" b="1" dirty="0" smtClean="0">
                <a:solidFill>
                  <a:schemeClr val="tx1"/>
                </a:solidFill>
                <a:latin typeface="Times New Roman" pitchFamily="18" charset="0"/>
                <a:cs typeface="Times New Roman" pitchFamily="18" charset="0"/>
              </a:rPr>
            </a:br>
            <a:r>
              <a:rPr lang="ru-RU" sz="2800" b="1" dirty="0" smtClean="0">
                <a:solidFill>
                  <a:schemeClr val="tx1"/>
                </a:solidFill>
                <a:latin typeface="Times New Roman" pitchFamily="18" charset="0"/>
                <a:cs typeface="Times New Roman" pitchFamily="18" charset="0"/>
              </a:rPr>
              <a:t>Педагог –библиотекарь Федосова ТБ</a:t>
            </a:r>
            <a:r>
              <a:rPr lang="ru-RU" sz="2800" b="1" dirty="0" smtClean="0">
                <a:solidFill>
                  <a:schemeClr val="tx1"/>
                </a:solidFill>
                <a:latin typeface="Times New Roman" pitchFamily="18" charset="0"/>
                <a:cs typeface="Times New Roman" pitchFamily="18" charset="0"/>
              </a:rPr>
              <a:t/>
            </a:r>
            <a:br>
              <a:rPr lang="ru-RU" sz="2800" b="1" dirty="0" smtClean="0">
                <a:solidFill>
                  <a:schemeClr val="tx1"/>
                </a:solidFill>
                <a:latin typeface="Times New Roman" pitchFamily="18" charset="0"/>
                <a:cs typeface="Times New Roman" pitchFamily="18" charset="0"/>
              </a:rPr>
            </a:br>
            <a:r>
              <a:rPr lang="ru-RU" sz="3200" b="1" dirty="0">
                <a:solidFill>
                  <a:schemeClr val="tx1"/>
                </a:solidFill>
                <a:latin typeface="Times New Roman" pitchFamily="18" charset="0"/>
                <a:cs typeface="Times New Roman" pitchFamily="18" charset="0"/>
              </a:rPr>
              <a:t/>
            </a:r>
            <a:br>
              <a:rPr lang="ru-RU" sz="3200" b="1" dirty="0">
                <a:solidFill>
                  <a:schemeClr val="tx1"/>
                </a:solidFill>
                <a:latin typeface="Times New Roman" pitchFamily="18" charset="0"/>
                <a:cs typeface="Times New Roman" pitchFamily="18" charset="0"/>
              </a:rPr>
            </a:br>
            <a:r>
              <a:rPr lang="ru-RU" sz="3200" b="1" dirty="0" smtClean="0">
                <a:solidFill>
                  <a:schemeClr val="tx1"/>
                </a:solidFill>
                <a:latin typeface="Times New Roman" pitchFamily="18" charset="0"/>
                <a:cs typeface="Times New Roman" pitchFamily="18" charset="0"/>
              </a:rPr>
              <a:t/>
            </a:r>
            <a:br>
              <a:rPr lang="ru-RU" sz="3200" b="1" dirty="0" smtClean="0">
                <a:solidFill>
                  <a:schemeClr val="tx1"/>
                </a:solidFill>
                <a:latin typeface="Times New Roman" pitchFamily="18" charset="0"/>
                <a:cs typeface="Times New Roman" pitchFamily="18" charset="0"/>
              </a:rPr>
            </a:br>
            <a:r>
              <a:rPr lang="ru-RU" sz="1800" b="1" dirty="0" smtClean="0">
                <a:solidFill>
                  <a:schemeClr val="tx1"/>
                </a:solidFill>
                <a:latin typeface="Times New Roman" pitchFamily="18" charset="0"/>
                <a:cs typeface="Times New Roman" pitchFamily="18" charset="0"/>
              </a:rPr>
              <a:t>2021 – 2022  </a:t>
            </a:r>
            <a:r>
              <a:rPr lang="ru-RU" sz="1800" b="1" dirty="0" err="1" smtClean="0">
                <a:solidFill>
                  <a:schemeClr val="tx1"/>
                </a:solidFill>
                <a:latin typeface="Times New Roman" pitchFamily="18" charset="0"/>
                <a:cs typeface="Times New Roman" pitchFamily="18" charset="0"/>
              </a:rPr>
              <a:t>уч.г</a:t>
            </a:r>
            <a:r>
              <a:rPr lang="ru-RU" sz="1800" b="1" dirty="0" smtClean="0">
                <a:solidFill>
                  <a:schemeClr val="tx1"/>
                </a:solidFill>
                <a:latin typeface="Times New Roman" pitchFamily="18" charset="0"/>
                <a:cs typeface="Times New Roman" pitchFamily="18" charset="0"/>
              </a:rPr>
              <a:t>.</a:t>
            </a:r>
            <a:endParaRPr lang="ru-RU"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132370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23929" y="338328"/>
            <a:ext cx="4320480" cy="1252728"/>
          </a:xfrm>
        </p:spPr>
        <p:txBody>
          <a:bodyPr>
            <a:normAutofit/>
          </a:bodyPr>
          <a:lstStyle/>
          <a:p>
            <a:r>
              <a:rPr lang="ru-RU" sz="2800" b="1" dirty="0" smtClean="0">
                <a:solidFill>
                  <a:schemeClr val="tx1"/>
                </a:solidFill>
                <a:latin typeface="Times New Roman" pitchFamily="18" charset="0"/>
                <a:cs typeface="Times New Roman" pitchFamily="18" charset="0"/>
              </a:rPr>
              <a:t>Из </a:t>
            </a:r>
            <a:r>
              <a:rPr lang="ru-RU" sz="2800" b="1" dirty="0">
                <a:solidFill>
                  <a:schemeClr val="tx1"/>
                </a:solidFill>
                <a:latin typeface="Times New Roman" pitchFamily="18" charset="0"/>
                <a:cs typeface="Times New Roman" pitchFamily="18" charset="0"/>
              </a:rPr>
              <a:t>чего делали кукол?</a:t>
            </a:r>
          </a:p>
        </p:txBody>
      </p:sp>
      <p:sp>
        <p:nvSpPr>
          <p:cNvPr id="3" name="Прямоугольник 2"/>
          <p:cNvSpPr/>
          <p:nvPr/>
        </p:nvSpPr>
        <p:spPr>
          <a:xfrm>
            <a:off x="5796136" y="1484784"/>
            <a:ext cx="2286000" cy="1938992"/>
          </a:xfrm>
          <a:prstGeom prst="rect">
            <a:avLst/>
          </a:prstGeom>
        </p:spPr>
        <p:txBody>
          <a:bodyPr wrap="square">
            <a:spAutoFit/>
          </a:bodyPr>
          <a:lstStyle/>
          <a:p>
            <a:r>
              <a:rPr lang="ru-RU" sz="2000" b="1" dirty="0">
                <a:latin typeface="Times New Roman" pitchFamily="18" charset="0"/>
                <a:cs typeface="Times New Roman" pitchFamily="18" charset="0"/>
              </a:rPr>
              <a:t>Виды </a:t>
            </a:r>
            <a:r>
              <a:rPr lang="ru-RU" sz="2000" b="1" dirty="0" smtClean="0">
                <a:latin typeface="Times New Roman" pitchFamily="18" charset="0"/>
                <a:cs typeface="Times New Roman" pitchFamily="18" charset="0"/>
              </a:rPr>
              <a:t>кукол:</a:t>
            </a:r>
            <a:endParaRPr lang="ru-RU" sz="2000" b="1" dirty="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 Восковые;</a:t>
            </a:r>
            <a:endParaRPr lang="ru-RU" sz="2000" b="1" dirty="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 Механические;</a:t>
            </a:r>
            <a:endParaRPr lang="ru-RU" sz="2000" b="1" dirty="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 Фарфоровые;</a:t>
            </a:r>
            <a:endParaRPr lang="ru-RU" sz="2000" b="1" dirty="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 Деревянные;</a:t>
            </a:r>
            <a:endParaRPr lang="ru-RU" sz="2000" b="1" dirty="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 Тряпичные.</a:t>
            </a:r>
            <a:endParaRPr lang="ru-RU" sz="2000" b="1"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04663"/>
            <a:ext cx="2376264" cy="2981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4419" y="1484784"/>
            <a:ext cx="2387701" cy="304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3427370"/>
            <a:ext cx="2570384" cy="2570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918" y="4438302"/>
            <a:ext cx="1483484" cy="2230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4679999"/>
            <a:ext cx="1544920" cy="193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96240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332656"/>
            <a:ext cx="2438981"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762508" y="197524"/>
            <a:ext cx="5976664" cy="1477328"/>
          </a:xfrm>
          <a:prstGeom prst="rect">
            <a:avLst/>
          </a:prstGeom>
        </p:spPr>
        <p:txBody>
          <a:bodyPr wrap="square">
            <a:spAutoFit/>
          </a:bodyPr>
          <a:lstStyle/>
          <a:p>
            <a:r>
              <a:rPr lang="ru-RU" b="1" dirty="0">
                <a:latin typeface="Times New Roman" pitchFamily="18" charset="0"/>
                <a:cs typeface="Times New Roman" pitchFamily="18" charset="0"/>
              </a:rPr>
              <a:t>Во 2-й половине 17 века в Германии стали популярны восковые куклы.</a:t>
            </a:r>
          </a:p>
          <a:p>
            <a:r>
              <a:rPr lang="ru-RU" b="1" dirty="0">
                <a:latin typeface="Times New Roman" pitchFamily="18" charset="0"/>
                <a:cs typeface="Times New Roman" pitchFamily="18" charset="0"/>
              </a:rPr>
              <a:t>Стройные туловища из воска облачались в самые роскошные ткани тех времён, голова каждой куклы была элегантно повёрнута в сторону.</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926" y="1656095"/>
            <a:ext cx="2836405" cy="342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887091" y="1782833"/>
            <a:ext cx="3133556" cy="3693319"/>
          </a:xfrm>
          <a:prstGeom prst="rect">
            <a:avLst/>
          </a:prstGeom>
        </p:spPr>
        <p:txBody>
          <a:bodyPr wrap="square">
            <a:spAutoFit/>
          </a:bodyPr>
          <a:lstStyle/>
          <a:p>
            <a:pPr algn="just"/>
            <a:r>
              <a:rPr lang="ru-RU" b="1" dirty="0">
                <a:latin typeface="Times New Roman" pitchFamily="18" charset="0"/>
                <a:cs typeface="Times New Roman" pitchFamily="18" charset="0"/>
              </a:rPr>
              <a:t>18 век – время расцвета механических кукол-автоматов. Одним из самых известных создателей является француз Жак де </a:t>
            </a:r>
            <a:r>
              <a:rPr lang="ru-RU" b="1" dirty="0" err="1">
                <a:latin typeface="Times New Roman" pitchFamily="18" charset="0"/>
                <a:cs typeface="Times New Roman" pitchFamily="18" charset="0"/>
              </a:rPr>
              <a:t>Вокансон</a:t>
            </a:r>
            <a:r>
              <a:rPr lang="ru-RU" b="1" dirty="0">
                <a:latin typeface="Times New Roman" pitchFamily="18" charset="0"/>
                <a:cs typeface="Times New Roman" pitchFamily="18" charset="0"/>
              </a:rPr>
              <a:t>.</a:t>
            </a:r>
          </a:p>
          <a:p>
            <a:pPr algn="just"/>
            <a:r>
              <a:rPr lang="ru-RU" b="1" dirty="0">
                <a:latin typeface="Times New Roman" pitchFamily="18" charset="0"/>
                <a:cs typeface="Times New Roman" pitchFamily="18" charset="0"/>
              </a:rPr>
              <a:t>Ему покровительствовал сам король, правительство окружало его работу тайной, а философы утверждали, что он вступает в спор с самим </a:t>
            </a:r>
            <a:r>
              <a:rPr lang="ru-RU" b="1" dirty="0" smtClean="0">
                <a:latin typeface="Times New Roman" pitchFamily="18" charset="0"/>
                <a:cs typeface="Times New Roman" pitchFamily="18" charset="0"/>
              </a:rPr>
              <a:t>Богом</a:t>
            </a:r>
            <a:r>
              <a:rPr lang="ru-RU" sz="1600" b="1" dirty="0" smtClean="0">
                <a:latin typeface="Times New Roman" pitchFamily="18" charset="0"/>
                <a:cs typeface="Times New Roman" pitchFamily="18" charset="0"/>
              </a:rPr>
              <a:t>.</a:t>
            </a:r>
            <a:endParaRPr lang="ru-RU" sz="1600" b="1" dirty="0">
              <a:latin typeface="Times New Roman" pitchFamily="18" charset="0"/>
              <a:cs typeface="Times New Roman" pitchFamily="18" charset="0"/>
            </a:endParaRPr>
          </a:p>
        </p:txBody>
      </p:sp>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16" y="3642389"/>
            <a:ext cx="2020512" cy="3112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042428" y="5431572"/>
            <a:ext cx="6696744" cy="1477328"/>
          </a:xfrm>
          <a:prstGeom prst="rect">
            <a:avLst/>
          </a:prstGeom>
        </p:spPr>
        <p:txBody>
          <a:bodyPr wrap="square">
            <a:spAutoFit/>
          </a:bodyPr>
          <a:lstStyle/>
          <a:p>
            <a:pPr algn="just"/>
            <a:r>
              <a:rPr lang="ru-RU" b="1" dirty="0">
                <a:latin typeface="Times New Roman" pitchFamily="18" charset="0"/>
                <a:cs typeface="Times New Roman" pitchFamily="18" charset="0"/>
              </a:rPr>
              <a:t>В 19 веке был раскрыт секрет изготовления фарфора, и материал начали активно использовать в производстве кукол. Германия, Франция, Дания наладили выпуск фарфоровых кукол. А кукольники из Англии использовали и другие материалы: кожу, каучук, папье-маше, ткани.</a:t>
            </a:r>
          </a:p>
        </p:txBody>
      </p:sp>
    </p:spTree>
    <p:extLst>
      <p:ext uri="{BB962C8B-B14F-4D97-AF65-F5344CB8AC3E}">
        <p14:creationId xmlns:p14="http://schemas.microsoft.com/office/powerpoint/2010/main" val="4059727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88640"/>
            <a:ext cx="3149309"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23528" y="313891"/>
            <a:ext cx="5472608" cy="3970318"/>
          </a:xfrm>
          <a:prstGeom prst="rect">
            <a:avLst/>
          </a:prstGeom>
        </p:spPr>
        <p:txBody>
          <a:bodyPr wrap="square">
            <a:spAutoFit/>
          </a:bodyPr>
          <a:lstStyle/>
          <a:p>
            <a:pPr algn="just"/>
            <a:r>
              <a:rPr lang="ru-RU" b="1" dirty="0" smtClean="0">
                <a:latin typeface="Times New Roman" pitchFamily="18" charset="0"/>
                <a:cs typeface="Times New Roman" pitchFamily="18" charset="0"/>
              </a:rPr>
              <a:t>   В </a:t>
            </a:r>
            <a:r>
              <a:rPr lang="ru-RU" b="1" dirty="0">
                <a:latin typeface="Times New Roman" pitchFamily="18" charset="0"/>
                <a:cs typeface="Times New Roman" pitchFamily="18" charset="0"/>
              </a:rPr>
              <a:t>90-х годах 19 века в московскую мастерскую «Детское воспитание» привезли из Японии национальную куклу </a:t>
            </a:r>
            <a:r>
              <a:rPr lang="ru-RU" b="1" dirty="0" err="1">
                <a:latin typeface="Times New Roman" pitchFamily="18" charset="0"/>
                <a:cs typeface="Times New Roman" pitchFamily="18" charset="0"/>
              </a:rPr>
              <a:t>Дарума</a:t>
            </a:r>
            <a:r>
              <a:rPr lang="ru-RU" b="1" dirty="0">
                <a:latin typeface="Times New Roman" pitchFamily="18" charset="0"/>
                <a:cs typeface="Times New Roman" pitchFamily="18" charset="0"/>
              </a:rPr>
              <a:t>, внутри которой находилось ещё несколько вложенных друг в друга кукол меньшего размера.</a:t>
            </a:r>
          </a:p>
          <a:p>
            <a:pPr algn="just"/>
            <a:r>
              <a:rPr lang="ru-RU" b="1" dirty="0" smtClean="0">
                <a:latin typeface="Times New Roman" pitchFamily="18" charset="0"/>
                <a:cs typeface="Times New Roman" pitchFamily="18" charset="0"/>
              </a:rPr>
              <a:t>   Токарь </a:t>
            </a:r>
            <a:r>
              <a:rPr lang="ru-RU" b="1" dirty="0">
                <a:latin typeface="Times New Roman" pitchFamily="18" charset="0"/>
                <a:cs typeface="Times New Roman" pitchFamily="18" charset="0"/>
              </a:rPr>
              <a:t>по дереву Василий </a:t>
            </a:r>
            <a:r>
              <a:rPr lang="ru-RU" b="1" dirty="0" err="1">
                <a:latin typeface="Times New Roman" pitchFamily="18" charset="0"/>
                <a:cs typeface="Times New Roman" pitchFamily="18" charset="0"/>
              </a:rPr>
              <a:t>Звёздочкин</a:t>
            </a:r>
            <a:r>
              <a:rPr lang="ru-RU" b="1" dirty="0">
                <a:latin typeface="Times New Roman" pitchFamily="18" charset="0"/>
                <a:cs typeface="Times New Roman" pitchFamily="18" charset="0"/>
              </a:rPr>
              <a:t> вырезал похожую игрушку. Художник Сергей Малютин расписал её: на куклах были изображены русские девушки в сарафанах и парни в рубашках, а на самой маленькой неразборной фигурке – младенец, закутанный в пелёнки</a:t>
            </a:r>
          </a:p>
          <a:p>
            <a:pPr algn="just"/>
            <a:r>
              <a:rPr lang="ru-RU" b="1" dirty="0" smtClean="0">
                <a:latin typeface="Times New Roman" pitchFamily="18" charset="0"/>
                <a:cs typeface="Times New Roman" pitchFamily="18" charset="0"/>
              </a:rPr>
              <a:t>   В те времена в русских деревнях было очень распространено имя Матрёна, поэтому необычной игрушке </a:t>
            </a:r>
            <a:r>
              <a:rPr lang="ru-RU" b="1" dirty="0">
                <a:latin typeface="Times New Roman" pitchFamily="18" charset="0"/>
                <a:cs typeface="Times New Roman" pitchFamily="18" charset="0"/>
              </a:rPr>
              <a:t>дали название </a:t>
            </a:r>
            <a:r>
              <a:rPr lang="ru-RU" b="1" dirty="0" smtClean="0">
                <a:latin typeface="Times New Roman" pitchFamily="18" charset="0"/>
                <a:cs typeface="Times New Roman" pitchFamily="18" charset="0"/>
              </a:rPr>
              <a:t>«Матрёшка</a:t>
            </a:r>
            <a:r>
              <a:rPr lang="ru-RU" b="1" dirty="0">
                <a:latin typeface="Times New Roman" pitchFamily="18" charset="0"/>
                <a:cs typeface="Times New Roman" pitchFamily="18" charset="0"/>
              </a:rPr>
              <a:t>».</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365104"/>
            <a:ext cx="3293353" cy="2184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851920" y="4518476"/>
            <a:ext cx="4860032" cy="2031325"/>
          </a:xfrm>
          <a:prstGeom prst="rect">
            <a:avLst/>
          </a:prstGeom>
        </p:spPr>
        <p:txBody>
          <a:bodyPr wrap="square">
            <a:spAutoFit/>
          </a:bodyPr>
          <a:lstStyle/>
          <a:p>
            <a:pPr algn="just"/>
            <a:r>
              <a:rPr lang="ru-RU" b="1" dirty="0">
                <a:latin typeface="Times New Roman" pitchFamily="18" charset="0"/>
                <a:cs typeface="Times New Roman" pitchFamily="18" charset="0"/>
              </a:rPr>
              <a:t>Традиционная тряпичная кукла безлика. Кукла без лица считалась предметом неодушевленным, недоступным для вселения в него злых, недобрых сил, а значит, и безвредным для человека. Она должна была принести ему благополучие, здоровье, </a:t>
            </a:r>
            <a:r>
              <a:rPr lang="ru-RU" b="1" dirty="0" smtClean="0">
                <a:latin typeface="Times New Roman" pitchFamily="18" charset="0"/>
                <a:cs typeface="Times New Roman" pitchFamily="18" charset="0"/>
              </a:rPr>
              <a:t>радость.</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8848479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yfnfif2020.ru/wp-content/uploads/2021/02/i_049.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49504"/>
            <a:ext cx="1584176" cy="1944216"/>
          </a:xfrm>
          <a:prstGeom prst="rect">
            <a:avLst/>
          </a:prstGeom>
          <a:noFill/>
          <a:ln>
            <a:noFill/>
          </a:ln>
        </p:spPr>
      </p:pic>
      <p:sp>
        <p:nvSpPr>
          <p:cNvPr id="4" name="Прямоугольник 3"/>
          <p:cNvSpPr/>
          <p:nvPr/>
        </p:nvSpPr>
        <p:spPr>
          <a:xfrm>
            <a:off x="2195736" y="783868"/>
            <a:ext cx="6696744" cy="1754326"/>
          </a:xfrm>
          <a:prstGeom prst="rect">
            <a:avLst/>
          </a:prstGeom>
        </p:spPr>
        <p:txBody>
          <a:bodyPr wrap="square">
            <a:spAutoFit/>
          </a:bodyPr>
          <a:lstStyle/>
          <a:p>
            <a:pPr algn="just"/>
            <a:r>
              <a:rPr lang="ru-RU" b="1" dirty="0">
                <a:latin typeface="Times New Roman" pitchFamily="18" charset="0"/>
                <a:cs typeface="Times New Roman" pitchFamily="18" charset="0"/>
              </a:rPr>
              <a:t>Самым древним египетским куклам около 4 тыс. лет. Эти куклы представляли иногда грубый чурбанчик без рук, без ног. Иногда их вырезали из тонкого листа дерева, разрисованного геометрическим орнаментом, похожим одежду. Им делали волосы из разноцветных деревянных бусин.</a:t>
            </a:r>
          </a:p>
        </p:txBody>
      </p:sp>
      <p:sp>
        <p:nvSpPr>
          <p:cNvPr id="5" name="Прямоугольник 4"/>
          <p:cNvSpPr/>
          <p:nvPr/>
        </p:nvSpPr>
        <p:spPr>
          <a:xfrm>
            <a:off x="3167844" y="257613"/>
            <a:ext cx="4752528" cy="523220"/>
          </a:xfrm>
          <a:prstGeom prst="rect">
            <a:avLst/>
          </a:prstGeom>
        </p:spPr>
        <p:txBody>
          <a:bodyPr wrap="square">
            <a:spAutoFit/>
          </a:bodyPr>
          <a:lstStyle/>
          <a:p>
            <a:pPr algn="ctr"/>
            <a:r>
              <a:rPr lang="ru-RU" sz="2800" b="1" dirty="0" smtClean="0">
                <a:latin typeface="Times New Roman" pitchFamily="18" charset="0"/>
                <a:cs typeface="Times New Roman" pitchFamily="18" charset="0"/>
              </a:rPr>
              <a:t>Необычные  </a:t>
            </a:r>
            <a:r>
              <a:rPr lang="ru-RU" sz="2800" b="1" dirty="0">
                <a:latin typeface="Times New Roman" pitchFamily="18" charset="0"/>
                <a:cs typeface="Times New Roman" pitchFamily="18" charset="0"/>
              </a:rPr>
              <a:t>куклы  в  мире</a:t>
            </a:r>
          </a:p>
        </p:txBody>
      </p:sp>
      <p:sp>
        <p:nvSpPr>
          <p:cNvPr id="6" name="Прямоугольник 5"/>
          <p:cNvSpPr/>
          <p:nvPr/>
        </p:nvSpPr>
        <p:spPr>
          <a:xfrm>
            <a:off x="107504" y="2413338"/>
            <a:ext cx="8784976" cy="1200329"/>
          </a:xfrm>
          <a:prstGeom prst="rect">
            <a:avLst/>
          </a:prstGeom>
        </p:spPr>
        <p:txBody>
          <a:bodyPr wrap="square">
            <a:spAutoFit/>
          </a:bodyPr>
          <a:lstStyle/>
          <a:p>
            <a:pPr algn="just"/>
            <a:r>
              <a:rPr lang="ru-RU" b="1" dirty="0">
                <a:latin typeface="Times New Roman" pitchFamily="18" charset="0"/>
                <a:cs typeface="Times New Roman" pitchFamily="18" charset="0"/>
              </a:rPr>
              <a:t>Эти куклы не были детскими игрушками. Они выполняли функцию погребальных даров и были призваны скрасить одиночество умершего человека. Считалось, что изображения человека "там" могут оживать и влиять на судьбы людей.</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3356992"/>
            <a:ext cx="2160240" cy="324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395536" y="4340577"/>
            <a:ext cx="5976664" cy="1477328"/>
          </a:xfrm>
          <a:prstGeom prst="rect">
            <a:avLst/>
          </a:prstGeom>
        </p:spPr>
        <p:txBody>
          <a:bodyPr wrap="square">
            <a:spAutoFit/>
          </a:bodyPr>
          <a:lstStyle/>
          <a:p>
            <a:pPr algn="just"/>
            <a:r>
              <a:rPr lang="ru-RU" b="1" dirty="0">
                <a:latin typeface="Times New Roman" pitchFamily="18" charset="0"/>
                <a:cs typeface="Times New Roman" pitchFamily="18" charset="0"/>
              </a:rPr>
              <a:t>В 1619 году появились французские куклы – </a:t>
            </a:r>
            <a:r>
              <a:rPr lang="ru-RU" b="1" dirty="0" err="1">
                <a:latin typeface="Times New Roman" pitchFamily="18" charset="0"/>
                <a:cs typeface="Times New Roman" pitchFamily="18" charset="0"/>
              </a:rPr>
              <a:t>пандоры</a:t>
            </a:r>
            <a:r>
              <a:rPr lang="ru-RU" b="1" dirty="0">
                <a:latin typeface="Times New Roman" pitchFamily="18" charset="0"/>
                <a:cs typeface="Times New Roman" pitchFamily="18" charset="0"/>
              </a:rPr>
              <a:t>. Это были очень изящные и дорогие фигурки людей, одетых в редкие ткани. Они уже не были просто игрушками, а считались законодателями и распространителями моды.</a:t>
            </a:r>
          </a:p>
        </p:txBody>
      </p:sp>
    </p:spTree>
    <p:extLst>
      <p:ext uri="{BB962C8B-B14F-4D97-AF65-F5344CB8AC3E}">
        <p14:creationId xmlns:p14="http://schemas.microsoft.com/office/powerpoint/2010/main" val="1632414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7178" y="260648"/>
            <a:ext cx="2547411"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51520" y="260648"/>
            <a:ext cx="5976664" cy="1477328"/>
          </a:xfrm>
          <a:prstGeom prst="rect">
            <a:avLst/>
          </a:prstGeom>
        </p:spPr>
        <p:txBody>
          <a:bodyPr wrap="square">
            <a:spAutoFit/>
          </a:bodyPr>
          <a:lstStyle/>
          <a:p>
            <a:pPr algn="just"/>
            <a:r>
              <a:rPr lang="ru-RU" b="1" dirty="0">
                <a:latin typeface="Times New Roman" pitchFamily="18" charset="0"/>
                <a:cs typeface="Times New Roman" pitchFamily="18" charset="0"/>
              </a:rPr>
              <a:t>В африканской культуре кукла - это далеко не детская игрушка, а предмет, связанный с религией и обрядами. Африканские куклы призваны учить и развлекать. Они связывают человека и природу. У каждой куклы есть своё значение.</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508" y="2434119"/>
            <a:ext cx="1964236" cy="295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555776" y="2918177"/>
            <a:ext cx="4572000" cy="923330"/>
          </a:xfrm>
          <a:prstGeom prst="rect">
            <a:avLst/>
          </a:prstGeom>
        </p:spPr>
        <p:txBody>
          <a:bodyPr>
            <a:spAutoFit/>
          </a:bodyPr>
          <a:lstStyle/>
          <a:p>
            <a:pPr algn="just"/>
            <a:r>
              <a:rPr lang="ru-RU" b="1" dirty="0" err="1">
                <a:latin typeface="Times New Roman" pitchFamily="18" charset="0"/>
                <a:cs typeface="Times New Roman" pitchFamily="18" charset="0"/>
              </a:rPr>
              <a:t>Раста</a:t>
            </a:r>
            <a:r>
              <a:rPr lang="ru-RU" b="1" dirty="0">
                <a:latin typeface="Times New Roman" pitchFamily="18" charset="0"/>
                <a:cs typeface="Times New Roman" pitchFamily="18" charset="0"/>
              </a:rPr>
              <a:t> – это своеобразная африканская версия Барби. Она предназначена для игры и развлечения.</a:t>
            </a:r>
          </a:p>
        </p:txBody>
      </p:sp>
      <p:sp>
        <p:nvSpPr>
          <p:cNvPr id="5" name="Прямоугольник 4"/>
          <p:cNvSpPr/>
          <p:nvPr/>
        </p:nvSpPr>
        <p:spPr>
          <a:xfrm>
            <a:off x="701526" y="5884278"/>
            <a:ext cx="4572000" cy="646331"/>
          </a:xfrm>
          <a:prstGeom prst="rect">
            <a:avLst/>
          </a:prstGeom>
        </p:spPr>
        <p:txBody>
          <a:bodyPr>
            <a:spAutoFit/>
          </a:bodyPr>
          <a:lstStyle/>
          <a:p>
            <a:pPr algn="just"/>
            <a:r>
              <a:rPr lang="ru-RU" b="1" dirty="0" err="1">
                <a:latin typeface="Times New Roman" pitchFamily="18" charset="0"/>
                <a:cs typeface="Times New Roman" pitchFamily="18" charset="0"/>
              </a:rPr>
              <a:t>Сангома</a:t>
            </a:r>
            <a:r>
              <a:rPr lang="ru-RU" b="1" dirty="0">
                <a:latin typeface="Times New Roman" pitchFamily="18" charset="0"/>
                <a:cs typeface="Times New Roman" pitchFamily="18" charset="0"/>
              </a:rPr>
              <a:t> - рассказывает желания духов и защищает людей.</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3526" y="4032450"/>
            <a:ext cx="3422130" cy="2564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389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12417"/>
            <a:ext cx="1584176" cy="1919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051720" y="332656"/>
            <a:ext cx="6840760" cy="923330"/>
          </a:xfrm>
          <a:prstGeom prst="rect">
            <a:avLst/>
          </a:prstGeom>
        </p:spPr>
        <p:txBody>
          <a:bodyPr wrap="square">
            <a:spAutoFit/>
          </a:bodyPr>
          <a:lstStyle/>
          <a:p>
            <a:pPr algn="just"/>
            <a:r>
              <a:rPr lang="ru-RU" b="1" dirty="0">
                <a:latin typeface="Times New Roman" pitchFamily="18" charset="0"/>
                <a:cs typeface="Times New Roman" pitchFamily="18" charset="0"/>
              </a:rPr>
              <a:t>В Японии куклы называются «</a:t>
            </a:r>
            <a:r>
              <a:rPr lang="ru-RU" b="1" dirty="0" err="1">
                <a:latin typeface="Times New Roman" pitchFamily="18" charset="0"/>
                <a:cs typeface="Times New Roman" pitchFamily="18" charset="0"/>
              </a:rPr>
              <a:t>нингё</a:t>
            </a:r>
            <a:r>
              <a:rPr lang="ru-RU" b="1" dirty="0">
                <a:latin typeface="Times New Roman" pitchFamily="18" charset="0"/>
                <a:cs typeface="Times New Roman" pitchFamily="18" charset="0"/>
              </a:rPr>
              <a:t>» (</a:t>
            </a:r>
            <a:r>
              <a:rPr lang="ru-RU" b="1" dirty="0" err="1">
                <a:latin typeface="Times New Roman" pitchFamily="18" charset="0"/>
                <a:cs typeface="Times New Roman" pitchFamily="18" charset="0"/>
              </a:rPr>
              <a:t>ningyo</a:t>
            </a:r>
            <a:r>
              <a:rPr lang="ru-RU" b="1" dirty="0">
                <a:latin typeface="Times New Roman" pitchFamily="18" charset="0"/>
                <a:cs typeface="Times New Roman" pitchFamily="18" charset="0"/>
              </a:rPr>
              <a:t>). Для написания этого слова используется два иероглифа которые означают «человеческая культура».</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0751" y="1124744"/>
            <a:ext cx="3341729"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51520" y="2240868"/>
            <a:ext cx="5220580" cy="2308324"/>
          </a:xfrm>
          <a:prstGeom prst="rect">
            <a:avLst/>
          </a:prstGeom>
        </p:spPr>
        <p:txBody>
          <a:bodyPr wrap="square">
            <a:spAutoFit/>
          </a:bodyPr>
          <a:lstStyle/>
          <a:p>
            <a:pPr algn="just"/>
            <a:r>
              <a:rPr lang="ru-RU" b="1" dirty="0">
                <a:latin typeface="Times New Roman" pitchFamily="18" charset="0"/>
                <a:cs typeface="Times New Roman" pitchFamily="18" charset="0"/>
              </a:rPr>
              <a:t>По назначению японские куклы можно классифицировать следующим образом: - ритуально-магические - декоративные (для любования) - театральные - игровые. Для изготовления игрушек в Японии использовались следующие материалы: глина, фарфор, папье-маше, дерево, камень, бумага, керамика, бамбук, ткань, кость, цветы.</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5" y="4576130"/>
            <a:ext cx="3063747" cy="202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635896" y="4626214"/>
            <a:ext cx="4932040" cy="1754326"/>
          </a:xfrm>
          <a:prstGeom prst="rect">
            <a:avLst/>
          </a:prstGeom>
        </p:spPr>
        <p:txBody>
          <a:bodyPr wrap="square">
            <a:spAutoFit/>
          </a:bodyPr>
          <a:lstStyle/>
          <a:p>
            <a:pPr algn="just"/>
            <a:r>
              <a:rPr lang="ru-RU" b="1" dirty="0">
                <a:latin typeface="Times New Roman" pitchFamily="18" charset="0"/>
                <a:cs typeface="Times New Roman" pitchFamily="18" charset="0"/>
              </a:rPr>
              <a:t>В старину кукла-талисман изготовлялась для ребёнка перед его рождением или в момент появления на свет и хранилась при нём для отпугивания злых духов. Например, рядом с больным и слабым ребёнком хранят рыжеволосую куклу </a:t>
            </a:r>
            <a:r>
              <a:rPr lang="ru-RU" b="1" dirty="0" err="1" smtClean="0">
                <a:latin typeface="Times New Roman" pitchFamily="18" charset="0"/>
                <a:cs typeface="Times New Roman" pitchFamily="18" charset="0"/>
              </a:rPr>
              <a:t>амагацу</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2462601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3503" y="260648"/>
            <a:ext cx="2509725"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23528" y="330602"/>
            <a:ext cx="5688632" cy="1477328"/>
          </a:xfrm>
          <a:prstGeom prst="rect">
            <a:avLst/>
          </a:prstGeom>
        </p:spPr>
        <p:txBody>
          <a:bodyPr wrap="square">
            <a:spAutoFit/>
          </a:bodyPr>
          <a:lstStyle/>
          <a:p>
            <a:pPr algn="just"/>
            <a:r>
              <a:rPr lang="ru-RU" b="1" dirty="0">
                <a:latin typeface="Times New Roman" pitchFamily="18" charset="0"/>
                <a:cs typeface="Times New Roman" pitchFamily="18" charset="0"/>
              </a:rPr>
              <a:t>В Японии много и обрядовых кукол. Наиболее распространённым обрядом является пускание на воду лодочек с маленькими бумажными куклами </a:t>
            </a:r>
            <a:r>
              <a:rPr lang="ru-RU" b="1" dirty="0" err="1">
                <a:latin typeface="Times New Roman" pitchFamily="18" charset="0"/>
                <a:cs typeface="Times New Roman" pitchFamily="18" charset="0"/>
              </a:rPr>
              <a:t>нагаси-бина</a:t>
            </a:r>
            <a:r>
              <a:rPr lang="ru-RU" b="1" dirty="0">
                <a:latin typeface="Times New Roman" pitchFamily="18" charset="0"/>
                <a:cs typeface="Times New Roman" pitchFamily="18" charset="0"/>
              </a:rPr>
              <a:t>, уносящих все грехи человека за прошедший год.</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879" y="2030854"/>
            <a:ext cx="3933259" cy="175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304553" y="2276872"/>
            <a:ext cx="4572000" cy="2308324"/>
          </a:xfrm>
          <a:prstGeom prst="rect">
            <a:avLst/>
          </a:prstGeom>
        </p:spPr>
        <p:txBody>
          <a:bodyPr>
            <a:spAutoFit/>
          </a:bodyPr>
          <a:lstStyle/>
          <a:p>
            <a:pPr algn="just"/>
            <a:r>
              <a:rPr lang="ru-RU" b="1" dirty="0" err="1">
                <a:latin typeface="Times New Roman" pitchFamily="18" charset="0"/>
                <a:cs typeface="Times New Roman" pitchFamily="18" charset="0"/>
              </a:rPr>
              <a:t>Дарума</a:t>
            </a:r>
            <a:r>
              <a:rPr lang="ru-RU" b="1" dirty="0">
                <a:latin typeface="Times New Roman" pitchFamily="18" charset="0"/>
                <a:cs typeface="Times New Roman" pitchFamily="18" charset="0"/>
              </a:rPr>
              <a:t> – это своеобразная японская матрёшка из папье-маше, у которой отсутствуют глаза. Существует множество разновидностей </a:t>
            </a:r>
            <a:r>
              <a:rPr lang="ru-RU" b="1" dirty="0" err="1">
                <a:latin typeface="Times New Roman" pitchFamily="18" charset="0"/>
                <a:cs typeface="Times New Roman" pitchFamily="18" charset="0"/>
              </a:rPr>
              <a:t>дарумы</a:t>
            </a:r>
            <a:r>
              <a:rPr lang="ru-RU" b="1" dirty="0">
                <a:latin typeface="Times New Roman" pitchFamily="18" charset="0"/>
                <a:cs typeface="Times New Roman" pitchFamily="18" charset="0"/>
              </a:rPr>
              <a:t>. Такие куклы покупаются в начале года и сжигаются в его конце, тем самым снимая с владельца все накопившиеся грехи, плохие поступки.</a:t>
            </a:r>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628" y="3933055"/>
            <a:ext cx="2082132" cy="277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627784" y="4941168"/>
            <a:ext cx="6120680" cy="1200329"/>
          </a:xfrm>
          <a:prstGeom prst="rect">
            <a:avLst/>
          </a:prstGeom>
        </p:spPr>
        <p:txBody>
          <a:bodyPr wrap="square">
            <a:spAutoFit/>
          </a:bodyPr>
          <a:lstStyle/>
          <a:p>
            <a:pPr algn="just"/>
            <a:r>
              <a:rPr lang="ru-RU" b="1" dirty="0">
                <a:latin typeface="Times New Roman" pitchFamily="18" charset="0"/>
                <a:cs typeface="Times New Roman" pitchFamily="18" charset="0"/>
              </a:rPr>
              <a:t>Существует отдельная категория кукол, которые выставляются лишь по особым случаям. 3 марта в Японии отмечается Хина-</a:t>
            </a:r>
            <a:r>
              <a:rPr lang="ru-RU" b="1" dirty="0" err="1">
                <a:latin typeface="Times New Roman" pitchFamily="18" charset="0"/>
                <a:cs typeface="Times New Roman" pitchFamily="18" charset="0"/>
              </a:rPr>
              <a:t>мацури</a:t>
            </a:r>
            <a:r>
              <a:rPr lang="ru-RU" b="1" dirty="0">
                <a:latin typeface="Times New Roman" pitchFamily="18" charset="0"/>
                <a:cs typeface="Times New Roman" pitchFamily="18" charset="0"/>
              </a:rPr>
              <a:t>, более известный как Праздник кукол или Праздник девочек.</a:t>
            </a:r>
          </a:p>
        </p:txBody>
      </p:sp>
    </p:spTree>
    <p:extLst>
      <p:ext uri="{BB962C8B-B14F-4D97-AF65-F5344CB8AC3E}">
        <p14:creationId xmlns:p14="http://schemas.microsoft.com/office/powerpoint/2010/main" val="3764580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50" y="188640"/>
            <a:ext cx="275456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805918" y="294618"/>
            <a:ext cx="6086561" cy="1754326"/>
          </a:xfrm>
          <a:prstGeom prst="rect">
            <a:avLst/>
          </a:prstGeom>
        </p:spPr>
        <p:txBody>
          <a:bodyPr wrap="square">
            <a:spAutoFit/>
          </a:bodyPr>
          <a:lstStyle/>
          <a:p>
            <a:pPr algn="just"/>
            <a:r>
              <a:rPr lang="ru-RU" b="1" dirty="0">
                <a:latin typeface="Times New Roman" pitchFamily="18" charset="0"/>
                <a:cs typeface="Times New Roman" pitchFamily="18" charset="0"/>
              </a:rPr>
              <a:t>Никто не будет спорить, что популярнейшей куклой в мире уже многие годы остается кукла Барби. Ее возраст перешел пятидесятилетний рубеж. Кукла уникальна тем, что имеет множество различных типов. Если верить статистике, то ежесекундно на планете продается одна такая кукла. </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3" y="1931988"/>
            <a:ext cx="1537122" cy="229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805918" y="2348880"/>
            <a:ext cx="4572000" cy="1200329"/>
          </a:xfrm>
          <a:prstGeom prst="rect">
            <a:avLst/>
          </a:prstGeom>
        </p:spPr>
        <p:txBody>
          <a:bodyPr>
            <a:spAutoFit/>
          </a:bodyPr>
          <a:lstStyle/>
          <a:p>
            <a:pPr algn="just"/>
            <a:r>
              <a:rPr lang="ru-RU" b="1" dirty="0">
                <a:latin typeface="Times New Roman" pitchFamily="18" charset="0"/>
                <a:cs typeface="Times New Roman" pitchFamily="18" charset="0"/>
              </a:rPr>
              <a:t>В 1959 году на Нью-йоркской выставке игрушек Барби была заявлена как единственная «анатомически совершенная кукла». </a:t>
            </a:r>
          </a:p>
        </p:txBody>
      </p:sp>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3763097"/>
            <a:ext cx="2690239" cy="2690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3491880" y="4653136"/>
            <a:ext cx="5184576" cy="1477328"/>
          </a:xfrm>
          <a:prstGeom prst="rect">
            <a:avLst/>
          </a:prstGeom>
        </p:spPr>
        <p:txBody>
          <a:bodyPr wrap="square">
            <a:spAutoFit/>
          </a:bodyPr>
          <a:lstStyle/>
          <a:p>
            <a:pPr algn="just"/>
            <a:r>
              <a:rPr lang="ru-RU" b="1" dirty="0">
                <a:latin typeface="Times New Roman" pitchFamily="18" charset="0"/>
                <a:cs typeface="Times New Roman" pitchFamily="18" charset="0"/>
              </a:rPr>
              <a:t>В 1961 году был выпущен Кен, друг Барби.   Постепенно семья Барби разрасталась: у американской модницы появились подружки </a:t>
            </a:r>
            <a:r>
              <a:rPr lang="ru-RU" b="1" dirty="0" err="1">
                <a:latin typeface="Times New Roman" pitchFamily="18" charset="0"/>
                <a:cs typeface="Times New Roman" pitchFamily="18" charset="0"/>
              </a:rPr>
              <a:t>Миндж</a:t>
            </a:r>
            <a:r>
              <a:rPr lang="ru-RU" b="1" dirty="0">
                <a:latin typeface="Times New Roman" pitchFamily="18" charset="0"/>
                <a:cs typeface="Times New Roman" pitchFamily="18" charset="0"/>
              </a:rPr>
              <a:t> и Тереза, сестрёнки </a:t>
            </a:r>
            <a:r>
              <a:rPr lang="ru-RU" b="1" dirty="0" err="1">
                <a:latin typeface="Times New Roman" pitchFamily="18" charset="0"/>
                <a:cs typeface="Times New Roman" pitchFamily="18" charset="0"/>
              </a:rPr>
              <a:t>Скиппер</a:t>
            </a:r>
            <a:r>
              <a:rPr lang="ru-RU" b="1" dirty="0">
                <a:latin typeface="Times New Roman" pitchFamily="18" charset="0"/>
                <a:cs typeface="Times New Roman" pitchFamily="18" charset="0"/>
              </a:rPr>
              <a:t> и Келли и другие родственники.</a:t>
            </a:r>
          </a:p>
        </p:txBody>
      </p:sp>
    </p:spTree>
    <p:extLst>
      <p:ext uri="{BB962C8B-B14F-4D97-AF65-F5344CB8AC3E}">
        <p14:creationId xmlns:p14="http://schemas.microsoft.com/office/powerpoint/2010/main" val="1549368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04664"/>
            <a:ext cx="3694906" cy="248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51520" y="1124744"/>
            <a:ext cx="4752528" cy="2585323"/>
          </a:xfrm>
          <a:prstGeom prst="rect">
            <a:avLst/>
          </a:prstGeom>
        </p:spPr>
        <p:txBody>
          <a:bodyPr wrap="square">
            <a:spAutoFit/>
          </a:bodyPr>
          <a:lstStyle/>
          <a:p>
            <a:pPr algn="just"/>
            <a:r>
              <a:rPr lang="ru-RU" b="1" dirty="0">
                <a:latin typeface="Times New Roman" pitchFamily="18" charset="0"/>
                <a:cs typeface="Times New Roman" pitchFamily="18" charset="0"/>
              </a:rPr>
              <a:t>Внешний облик Барби постоянно меняется. Первая кукла была с длинными прямыми каштановыми волосами. Её стрижки периодически менялись, укорачивались или вновь удлинялись. Барби побывала и стюардессой, и учительницей, и пожарным, и наездницей. Особой популярностью всегда пользовались куклы, похожи на звёзд шоу-бизнеса.</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149080"/>
            <a:ext cx="2232248"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059832" y="4350003"/>
            <a:ext cx="5472608" cy="1754326"/>
          </a:xfrm>
          <a:prstGeom prst="rect">
            <a:avLst/>
          </a:prstGeom>
        </p:spPr>
        <p:txBody>
          <a:bodyPr wrap="square">
            <a:spAutoFit/>
          </a:bodyPr>
          <a:lstStyle/>
          <a:p>
            <a:pPr algn="just"/>
            <a:r>
              <a:rPr lang="ru-RU" b="1" dirty="0">
                <a:latin typeface="Times New Roman" pitchFamily="18" charset="0"/>
                <a:cs typeface="Times New Roman" pitchFamily="18" charset="0"/>
              </a:rPr>
              <a:t>Барби становилась более пластичной: современная кукла может сгибать и поворачивать все части тела. В конце девяностых годов лицо Барби сделали более естественным. Барби стала самой известной куклой во всём мире. Для многих она является символом красоты.</a:t>
            </a:r>
          </a:p>
        </p:txBody>
      </p:sp>
    </p:spTree>
    <p:extLst>
      <p:ext uri="{BB962C8B-B14F-4D97-AF65-F5344CB8AC3E}">
        <p14:creationId xmlns:p14="http://schemas.microsoft.com/office/powerpoint/2010/main" val="2849888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298913"/>
            <a:ext cx="2816225"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140968"/>
            <a:ext cx="2322513"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987824" y="3850362"/>
            <a:ext cx="5454352" cy="2031325"/>
          </a:xfrm>
          <a:prstGeom prst="rect">
            <a:avLst/>
          </a:prstGeom>
        </p:spPr>
        <p:txBody>
          <a:bodyPr wrap="square">
            <a:spAutoFit/>
          </a:bodyPr>
          <a:lstStyle/>
          <a:p>
            <a:pPr algn="just"/>
            <a:r>
              <a:rPr lang="ru-RU" b="1" dirty="0">
                <a:latin typeface="Times New Roman" pitchFamily="18" charset="0"/>
                <a:cs typeface="Times New Roman" pitchFamily="18" charset="0"/>
              </a:rPr>
              <a:t>Кукол - «</a:t>
            </a:r>
            <a:r>
              <a:rPr lang="ru-RU" b="1" dirty="0" err="1">
                <a:latin typeface="Times New Roman" pitchFamily="18" charset="0"/>
                <a:cs typeface="Times New Roman" pitchFamily="18" charset="0"/>
              </a:rPr>
              <a:t>Реборн</a:t>
            </a:r>
            <a:r>
              <a:rPr lang="ru-RU" b="1" dirty="0">
                <a:latin typeface="Times New Roman" pitchFamily="18" charset="0"/>
                <a:cs typeface="Times New Roman" pitchFamily="18" charset="0"/>
              </a:rPr>
              <a:t>»  часто путают с настоящими детьми. Каждая кукла уникальна по-своему, у нее обязательно есть имя, дата рождения. Можно выбрать себе куколку с различным выражением лица, например, плачущую, смеющуюся или сладко спящую, разного возраста и расы. Куклы «</a:t>
            </a:r>
            <a:r>
              <a:rPr lang="ru-RU" b="1" dirty="0" err="1">
                <a:latin typeface="Times New Roman" pitchFamily="18" charset="0"/>
                <a:cs typeface="Times New Roman" pitchFamily="18" charset="0"/>
              </a:rPr>
              <a:t>Реборн</a:t>
            </a:r>
            <a:r>
              <a:rPr lang="ru-RU" b="1" dirty="0">
                <a:latin typeface="Times New Roman" pitchFamily="18" charset="0"/>
                <a:cs typeface="Times New Roman" pitchFamily="18" charset="0"/>
              </a:rPr>
              <a:t>» замечательны и удивительны!</a:t>
            </a:r>
          </a:p>
        </p:txBody>
      </p:sp>
      <p:sp>
        <p:nvSpPr>
          <p:cNvPr id="4" name="Прямоугольник 3"/>
          <p:cNvSpPr/>
          <p:nvPr/>
        </p:nvSpPr>
        <p:spPr>
          <a:xfrm>
            <a:off x="288032" y="298913"/>
            <a:ext cx="5868143" cy="2862322"/>
          </a:xfrm>
          <a:prstGeom prst="rect">
            <a:avLst/>
          </a:prstGeom>
        </p:spPr>
        <p:txBody>
          <a:bodyPr wrap="square">
            <a:spAutoFit/>
          </a:bodyPr>
          <a:lstStyle/>
          <a:p>
            <a:pPr algn="just"/>
            <a:r>
              <a:rPr lang="ru-RU" b="1" dirty="0">
                <a:latin typeface="Times New Roman" pitchFamily="18" charset="0"/>
                <a:cs typeface="Times New Roman" pitchFamily="18" charset="0"/>
              </a:rPr>
              <a:t>В настоящее время все большей популярностью во всем мире пользуются виниловые куклы - младенцы </a:t>
            </a:r>
            <a:r>
              <a:rPr lang="ru-RU" b="1" dirty="0" err="1">
                <a:latin typeface="Times New Roman" pitchFamily="18" charset="0"/>
                <a:cs typeface="Times New Roman" pitchFamily="18" charset="0"/>
              </a:rPr>
              <a:t>Реборн</a:t>
            </a:r>
            <a:r>
              <a:rPr lang="ru-RU" b="1" dirty="0">
                <a:latin typeface="Times New Roman" pitchFamily="18" charset="0"/>
                <a:cs typeface="Times New Roman" pitchFamily="18" charset="0"/>
              </a:rPr>
              <a:t> (</a:t>
            </a:r>
            <a:r>
              <a:rPr lang="ru-RU" b="1" dirty="0" err="1">
                <a:latin typeface="Times New Roman" pitchFamily="18" charset="0"/>
                <a:cs typeface="Times New Roman" pitchFamily="18" charset="0"/>
              </a:rPr>
              <a:t>Reborn</a:t>
            </a:r>
            <a:r>
              <a:rPr lang="ru-RU" b="1" dirty="0">
                <a:latin typeface="Times New Roman" pitchFamily="18" charset="0"/>
                <a:cs typeface="Times New Roman" pitchFamily="18" charset="0"/>
              </a:rPr>
              <a:t>). В переводе с английского, слово </a:t>
            </a:r>
            <a:r>
              <a:rPr lang="ru-RU" b="1" dirty="0" err="1">
                <a:latin typeface="Times New Roman" pitchFamily="18" charset="0"/>
                <a:cs typeface="Times New Roman" pitchFamily="18" charset="0"/>
              </a:rPr>
              <a:t>Reborn</a:t>
            </a:r>
            <a:r>
              <a:rPr lang="ru-RU" b="1" dirty="0">
                <a:latin typeface="Times New Roman" pitchFamily="18" charset="0"/>
                <a:cs typeface="Times New Roman" pitchFamily="18" charset="0"/>
              </a:rPr>
              <a:t>, означает «перерожденный, рожденный заново». Мастер создает свое творение на основе фабричной заготовки - </a:t>
            </a:r>
            <a:r>
              <a:rPr lang="ru-RU" b="1" dirty="0" err="1">
                <a:latin typeface="Times New Roman" pitchFamily="18" charset="0"/>
                <a:cs typeface="Times New Roman" pitchFamily="18" charset="0"/>
              </a:rPr>
              <a:t>молда</a:t>
            </a:r>
            <a:r>
              <a:rPr lang="ru-RU" b="1" dirty="0">
                <a:latin typeface="Times New Roman" pitchFamily="18" charset="0"/>
                <a:cs typeface="Times New Roman" pitchFamily="18" charset="0"/>
              </a:rPr>
              <a:t>, расписывает её, придавая </a:t>
            </a:r>
            <a:r>
              <a:rPr lang="ru-RU" b="1" dirty="0" err="1">
                <a:latin typeface="Times New Roman" pitchFamily="18" charset="0"/>
                <a:cs typeface="Times New Roman" pitchFamily="18" charset="0"/>
              </a:rPr>
              <a:t>молду</a:t>
            </a:r>
            <a:r>
              <a:rPr lang="ru-RU" b="1" dirty="0">
                <a:latin typeface="Times New Roman" pitchFamily="18" charset="0"/>
                <a:cs typeface="Times New Roman" pitchFamily="18" charset="0"/>
              </a:rPr>
              <a:t> реалистичность. Это направление в творчестве появилось с США в 80-х годах ушедшего столетия. В Россию оно пришло в 2007-2008 годах и уже завоевало большую популярность.</a:t>
            </a:r>
          </a:p>
        </p:txBody>
      </p:sp>
    </p:spTree>
    <p:extLst>
      <p:ext uri="{BB962C8B-B14F-4D97-AF65-F5344CB8AC3E}">
        <p14:creationId xmlns:p14="http://schemas.microsoft.com/office/powerpoint/2010/main" val="1697353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644008" y="338328"/>
            <a:ext cx="4042792" cy="930432"/>
          </a:xfrm>
        </p:spPr>
        <p:txBody>
          <a:bodyPr>
            <a:normAutofit/>
          </a:bodyPr>
          <a:lstStyle/>
          <a:p>
            <a:r>
              <a:rPr lang="ru-RU" sz="2800" b="1" dirty="0" smtClean="0">
                <a:latin typeface="Times New Roman" pitchFamily="18" charset="0"/>
                <a:cs typeface="Times New Roman" pitchFamily="18" charset="0"/>
              </a:rPr>
              <a:t> </a:t>
            </a:r>
            <a:endParaRPr lang="ru-RU" sz="2800" b="1" dirty="0">
              <a:latin typeface="Times New Roman" pitchFamily="18" charset="0"/>
              <a:cs typeface="Times New Roman" pitchFamily="18" charset="0"/>
            </a:endParaRPr>
          </a:p>
        </p:txBody>
      </p:sp>
      <p:sp>
        <p:nvSpPr>
          <p:cNvPr id="4" name="Объект 3"/>
          <p:cNvSpPr>
            <a:spLocks noGrp="1"/>
          </p:cNvSpPr>
          <p:nvPr>
            <p:ph idx="1"/>
          </p:nvPr>
        </p:nvSpPr>
        <p:spPr>
          <a:xfrm>
            <a:off x="872067" y="3356992"/>
            <a:ext cx="7408333" cy="3240359"/>
          </a:xfrm>
        </p:spPr>
        <p:txBody>
          <a:bodyPr>
            <a:normAutofit lnSpcReduction="10000"/>
          </a:bodyPr>
          <a:lstStyle/>
          <a:p>
            <a:pPr marL="0" indent="0" algn="just">
              <a:buNone/>
            </a:pPr>
            <a:r>
              <a:rPr lang="ru-RU" sz="2300" b="1"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По словарю </a:t>
            </a:r>
            <a:r>
              <a:rPr lang="ru-RU" sz="1800" b="1" dirty="0">
                <a:latin typeface="Times New Roman" pitchFamily="18" charset="0"/>
                <a:cs typeface="Times New Roman" pitchFamily="18" charset="0"/>
              </a:rPr>
              <a:t>В.И. </a:t>
            </a:r>
            <a:r>
              <a:rPr lang="ru-RU" sz="1800" b="1" dirty="0" smtClean="0">
                <a:latin typeface="Times New Roman" pitchFamily="18" charset="0"/>
                <a:cs typeface="Times New Roman" pitchFamily="18" charset="0"/>
              </a:rPr>
              <a:t>Даля, </a:t>
            </a:r>
            <a:r>
              <a:rPr lang="ru-RU" sz="1800" b="1" dirty="0" err="1" smtClean="0">
                <a:latin typeface="Times New Roman" pitchFamily="18" charset="0"/>
                <a:cs typeface="Times New Roman" pitchFamily="18" charset="0"/>
              </a:rPr>
              <a:t>С.И.Ожегова</a:t>
            </a:r>
            <a:r>
              <a:rPr lang="ru-RU" sz="1800" b="1" dirty="0" smtClean="0">
                <a:latin typeface="Times New Roman" pitchFamily="18" charset="0"/>
                <a:cs typeface="Times New Roman" pitchFamily="18" charset="0"/>
              </a:rPr>
              <a:t>, </a:t>
            </a:r>
            <a:r>
              <a:rPr lang="ru-RU" sz="1800" b="1" dirty="0" err="1">
                <a:latin typeface="Times New Roman" pitchFamily="18" charset="0"/>
                <a:cs typeface="Times New Roman" pitchFamily="18" charset="0"/>
              </a:rPr>
              <a:t>Д.Н.Ушакова</a:t>
            </a:r>
            <a:r>
              <a:rPr lang="ru-RU" sz="1800" b="1" dirty="0">
                <a:latin typeface="Times New Roman" pitchFamily="18" charset="0"/>
                <a:cs typeface="Times New Roman" pitchFamily="18" charset="0"/>
              </a:rPr>
              <a:t> </a:t>
            </a:r>
          </a:p>
          <a:p>
            <a:pPr marL="0" indent="0" algn="just">
              <a:buNone/>
            </a:pPr>
            <a:r>
              <a:rPr lang="ru-RU" sz="1800" b="1" dirty="0" smtClean="0">
                <a:latin typeface="Times New Roman" pitchFamily="18" charset="0"/>
                <a:cs typeface="Times New Roman" pitchFamily="18" charset="0"/>
              </a:rPr>
              <a:t> КУ́КЛА </a:t>
            </a:r>
            <a:r>
              <a:rPr lang="ru-RU" sz="1800" b="1" dirty="0">
                <a:latin typeface="Times New Roman" pitchFamily="18" charset="0"/>
                <a:cs typeface="Times New Roman" pitchFamily="18" charset="0"/>
              </a:rPr>
              <a:t>–</a:t>
            </a:r>
          </a:p>
          <a:p>
            <a:pPr marL="0" indent="0" algn="just">
              <a:buNone/>
            </a:pPr>
            <a:r>
              <a:rPr lang="ru-RU" sz="1800" b="1" dirty="0" smtClean="0">
                <a:latin typeface="Times New Roman" pitchFamily="18" charset="0"/>
                <a:cs typeface="Times New Roman" pitchFamily="18" charset="0"/>
              </a:rPr>
              <a:t>    1.Сделанное </a:t>
            </a:r>
            <a:r>
              <a:rPr lang="ru-RU" sz="1800" b="1" dirty="0">
                <a:latin typeface="Times New Roman" pitchFamily="18" charset="0"/>
                <a:cs typeface="Times New Roman" pitchFamily="18" charset="0"/>
              </a:rPr>
              <a:t>из тряпья, кожи, битой бумаги, дерева и пр. подобие человека, а иногда и животного. </a:t>
            </a:r>
          </a:p>
          <a:p>
            <a:pPr marL="0" indent="0" algn="just">
              <a:buNone/>
            </a:pPr>
            <a:r>
              <a:rPr lang="ru-RU" sz="1800" b="1" dirty="0" smtClean="0">
                <a:latin typeface="Times New Roman" pitchFamily="18" charset="0"/>
                <a:cs typeface="Times New Roman" pitchFamily="18" charset="0"/>
              </a:rPr>
              <a:t>    2. Детская </a:t>
            </a:r>
            <a:r>
              <a:rPr lang="ru-RU" sz="1800" b="1" dirty="0">
                <a:latin typeface="Times New Roman" pitchFamily="18" charset="0"/>
                <a:cs typeface="Times New Roman" pitchFamily="18" charset="0"/>
              </a:rPr>
              <a:t>игрушка в виде фигурки человека.</a:t>
            </a:r>
          </a:p>
          <a:p>
            <a:pPr marL="0" indent="0" algn="just">
              <a:buNone/>
            </a:pPr>
            <a:r>
              <a:rPr lang="ru-RU" sz="1800" b="1" dirty="0" smtClean="0">
                <a:latin typeface="Times New Roman" pitchFamily="18" charset="0"/>
                <a:cs typeface="Times New Roman" pitchFamily="18" charset="0"/>
              </a:rPr>
              <a:t>    2. В театральном представлении: фигура человека или животного.</a:t>
            </a:r>
          </a:p>
          <a:p>
            <a:pPr marL="0" indent="0" algn="just">
              <a:buNone/>
            </a:pPr>
            <a:r>
              <a:rPr lang="ru-RU" sz="1800" b="1" dirty="0" smtClean="0">
                <a:latin typeface="Times New Roman" pitchFamily="18" charset="0"/>
                <a:cs typeface="Times New Roman" pitchFamily="18" charset="0"/>
              </a:rPr>
              <a:t>    3. Фигура, воспроизводящая человека в полный рост. </a:t>
            </a:r>
          </a:p>
          <a:p>
            <a:pPr marL="0" indent="0" algn="just">
              <a:buNone/>
            </a:pPr>
            <a:r>
              <a:rPr lang="ru-RU" sz="1800" b="1" dirty="0" smtClean="0">
                <a:latin typeface="Times New Roman" pitchFamily="18" charset="0"/>
                <a:cs typeface="Times New Roman" pitchFamily="18" charset="0"/>
              </a:rPr>
              <a:t>    4. Подобие </a:t>
            </a:r>
            <a:r>
              <a:rPr lang="ru-RU" sz="1800" b="1" dirty="0">
                <a:latin typeface="Times New Roman" pitchFamily="18" charset="0"/>
                <a:cs typeface="Times New Roman" pitchFamily="18" charset="0"/>
              </a:rPr>
              <a:t>человека, животного, сделанное из какого-нибудь материала для забавы детей или для театральных представлений.</a:t>
            </a:r>
          </a:p>
          <a:p>
            <a:pPr marL="0" indent="0" algn="just">
              <a:buNone/>
            </a:pPr>
            <a:r>
              <a:rPr lang="ru-RU" sz="1800" b="1" dirty="0" smtClean="0">
                <a:latin typeface="Times New Roman" pitchFamily="18" charset="0"/>
                <a:cs typeface="Times New Roman" pitchFamily="18" charset="0"/>
              </a:rPr>
              <a:t>     5. Бездушное</a:t>
            </a:r>
            <a:r>
              <a:rPr lang="ru-RU" sz="1800" b="1" dirty="0">
                <a:latin typeface="Times New Roman" pitchFamily="18" charset="0"/>
                <a:cs typeface="Times New Roman" pitchFamily="18" charset="0"/>
              </a:rPr>
              <a:t>, безжизненное существо.</a:t>
            </a:r>
          </a:p>
          <a:p>
            <a:pPr marL="0" indent="0" algn="just">
              <a:buNone/>
            </a:pPr>
            <a:endParaRPr lang="ru-RU" sz="2300" b="1" dirty="0">
              <a:latin typeface="Times New Roman" pitchFamily="18" charset="0"/>
              <a:cs typeface="Times New Roman" pitchFamily="18" charset="0"/>
            </a:endParaRPr>
          </a:p>
          <a:p>
            <a:endParaRPr lang="ru-RU" dirty="0"/>
          </a:p>
        </p:txBody>
      </p:sp>
      <p:sp>
        <p:nvSpPr>
          <p:cNvPr id="5" name="Прямоугольник 4"/>
          <p:cNvSpPr/>
          <p:nvPr/>
        </p:nvSpPr>
        <p:spPr>
          <a:xfrm>
            <a:off x="5076056" y="260647"/>
            <a:ext cx="3197377" cy="523220"/>
          </a:xfrm>
          <a:prstGeom prst="rect">
            <a:avLst/>
          </a:prstGeom>
        </p:spPr>
        <p:txBody>
          <a:bodyPr wrap="square">
            <a:spAutoFit/>
          </a:bodyPr>
          <a:lstStyle/>
          <a:p>
            <a:pPr algn="ctr"/>
            <a:r>
              <a:rPr lang="ru-RU" dirty="0" smtClean="0"/>
              <a:t> </a:t>
            </a:r>
            <a:r>
              <a:rPr lang="ru-RU" sz="2800" b="1" dirty="0" smtClean="0">
                <a:latin typeface="Times New Roman" pitchFamily="18" charset="0"/>
                <a:cs typeface="Times New Roman" pitchFamily="18" charset="0"/>
              </a:rPr>
              <a:t>Что </a:t>
            </a:r>
            <a:r>
              <a:rPr lang="ru-RU" sz="2800" b="1" dirty="0">
                <a:latin typeface="Times New Roman" pitchFamily="18" charset="0"/>
                <a:cs typeface="Times New Roman" pitchFamily="18" charset="0"/>
              </a:rPr>
              <a:t>такое кукла?</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7696" y="1412776"/>
            <a:ext cx="273630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0648"/>
            <a:ext cx="2971781"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099" y="836712"/>
            <a:ext cx="2907889"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72298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04664"/>
            <a:ext cx="8553775"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51520" y="3140968"/>
            <a:ext cx="8553775" cy="1400383"/>
          </a:xfrm>
          <a:prstGeom prst="rect">
            <a:avLst/>
          </a:prstGeom>
        </p:spPr>
        <p:txBody>
          <a:bodyPr wrap="square">
            <a:spAutoFit/>
          </a:bodyPr>
          <a:lstStyle/>
          <a:p>
            <a:pPr algn="just"/>
            <a:r>
              <a:rPr lang="ru-RU" sz="1700" b="1" dirty="0">
                <a:latin typeface="Times New Roman" pitchFamily="18" charset="0"/>
                <a:cs typeface="Times New Roman" pitchFamily="18" charset="0"/>
              </a:rPr>
              <a:t>Однажды австрийский дизайнер Иван </a:t>
            </a:r>
            <a:r>
              <a:rPr lang="ru-RU" sz="1700" b="1" dirty="0" err="1">
                <a:latin typeface="Times New Roman" pitchFamily="18" charset="0"/>
                <a:cs typeface="Times New Roman" pitchFamily="18" charset="0"/>
              </a:rPr>
              <a:t>Пажович</a:t>
            </a:r>
            <a:r>
              <a:rPr lang="ru-RU" sz="1700" b="1" dirty="0">
                <a:latin typeface="Times New Roman" pitchFamily="18" charset="0"/>
                <a:cs typeface="Times New Roman" pitchFamily="18" charset="0"/>
              </a:rPr>
              <a:t> провел весьма необычный показ своей коллекции – уменьшенные копии моделей он представил на </a:t>
            </a:r>
            <a:r>
              <a:rPr lang="ru-RU" sz="1700" b="1" dirty="0" smtClean="0">
                <a:latin typeface="Times New Roman" pitchFamily="18" charset="0"/>
                <a:cs typeface="Times New Roman" pitchFamily="18" charset="0"/>
              </a:rPr>
              <a:t>куклах-манекенах. </a:t>
            </a:r>
            <a:r>
              <a:rPr lang="ru-RU" sz="1700" b="1" dirty="0">
                <a:latin typeface="Times New Roman" pitchFamily="18" charset="0"/>
                <a:cs typeface="Times New Roman" pitchFamily="18" charset="0"/>
              </a:rPr>
              <a:t>На первом кукольном показе дизайнера группа кукольных моделей-подростков «</a:t>
            </a:r>
            <a:r>
              <a:rPr lang="ru-RU" sz="1700" b="1" dirty="0" err="1">
                <a:latin typeface="Times New Roman" pitchFamily="18" charset="0"/>
                <a:cs typeface="Times New Roman" pitchFamily="18" charset="0"/>
              </a:rPr>
              <a:t>Bratz</a:t>
            </a:r>
            <a:r>
              <a:rPr lang="ru-RU" sz="1700" b="1" dirty="0">
                <a:latin typeface="Times New Roman" pitchFamily="18" charset="0"/>
                <a:cs typeface="Times New Roman" pitchFamily="18" charset="0"/>
              </a:rPr>
              <a:t>» – </a:t>
            </a:r>
            <a:r>
              <a:rPr lang="ru-RU" sz="1700" b="1" dirty="0" err="1">
                <a:latin typeface="Times New Roman" pitchFamily="18" charset="0"/>
                <a:cs typeface="Times New Roman" pitchFamily="18" charset="0"/>
              </a:rPr>
              <a:t>Хлоя,Ясмин</a:t>
            </a:r>
            <a:r>
              <a:rPr lang="ru-RU" sz="1700" b="1" dirty="0">
                <a:latin typeface="Times New Roman" pitchFamily="18" charset="0"/>
                <a:cs typeface="Times New Roman" pitchFamily="18" charset="0"/>
              </a:rPr>
              <a:t>, </a:t>
            </a:r>
            <a:r>
              <a:rPr lang="ru-RU" sz="1700" b="1" dirty="0" err="1">
                <a:latin typeface="Times New Roman" pitchFamily="18" charset="0"/>
                <a:cs typeface="Times New Roman" pitchFamily="18" charset="0"/>
              </a:rPr>
              <a:t>Джейд</a:t>
            </a:r>
            <a:r>
              <a:rPr lang="ru-RU" sz="1700" b="1" dirty="0">
                <a:latin typeface="Times New Roman" pitchFamily="18" charset="0"/>
                <a:cs typeface="Times New Roman" pitchFamily="18" charset="0"/>
              </a:rPr>
              <a:t> и Саша – шествовала по маленькому конвейеру в уличной молодежной одежде.</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725144"/>
            <a:ext cx="2304256" cy="2023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664733" y="4541351"/>
            <a:ext cx="6192688" cy="2462213"/>
          </a:xfrm>
          <a:prstGeom prst="rect">
            <a:avLst/>
          </a:prstGeom>
        </p:spPr>
        <p:txBody>
          <a:bodyPr wrap="square">
            <a:spAutoFit/>
          </a:bodyPr>
          <a:lstStyle/>
          <a:p>
            <a:pPr algn="just"/>
            <a:r>
              <a:rPr lang="ru-RU" sz="1700" b="1" dirty="0">
                <a:latin typeface="Times New Roman" pitchFamily="18" charset="0"/>
                <a:cs typeface="Times New Roman" pitchFamily="18" charset="0"/>
              </a:rPr>
              <a:t>Слово «</a:t>
            </a:r>
            <a:r>
              <a:rPr lang="ru-RU" sz="1700" b="1" dirty="0" err="1">
                <a:latin typeface="Times New Roman" pitchFamily="18" charset="0"/>
                <a:cs typeface="Times New Roman" pitchFamily="18" charset="0"/>
              </a:rPr>
              <a:t>братц</a:t>
            </a:r>
            <a:r>
              <a:rPr lang="ru-RU" sz="1700" b="1" dirty="0">
                <a:latin typeface="Times New Roman" pitchFamily="18" charset="0"/>
                <a:cs typeface="Times New Roman" pitchFamily="18" charset="0"/>
              </a:rPr>
              <a:t>» (</a:t>
            </a:r>
            <a:r>
              <a:rPr lang="ru-RU" sz="1700" b="1" dirty="0" err="1">
                <a:latin typeface="Times New Roman" pitchFamily="18" charset="0"/>
                <a:cs typeface="Times New Roman" pitchFamily="18" charset="0"/>
              </a:rPr>
              <a:t>bratz</a:t>
            </a:r>
            <a:r>
              <a:rPr lang="ru-RU" sz="1700" b="1" dirty="0">
                <a:latin typeface="Times New Roman" pitchFamily="18" charset="0"/>
                <a:cs typeface="Times New Roman" pitchFamily="18" charset="0"/>
              </a:rPr>
              <a:t>)- в переводе означает "избалованные дети". </a:t>
            </a:r>
            <a:r>
              <a:rPr lang="ru-RU" sz="1700" b="1" dirty="0" err="1">
                <a:latin typeface="Times New Roman" pitchFamily="18" charset="0"/>
                <a:cs typeface="Times New Roman" pitchFamily="18" charset="0"/>
              </a:rPr>
              <a:t>Bratz</a:t>
            </a:r>
            <a:r>
              <a:rPr lang="ru-RU" sz="1700" b="1" dirty="0">
                <a:latin typeface="Times New Roman" pitchFamily="18" charset="0"/>
                <a:cs typeface="Times New Roman" pitchFamily="18" charset="0"/>
              </a:rPr>
              <a:t> – это модные подростки. Куколки действительно забавны и необычны. Серия этих кукол  выпускаются с лета 2001 года. Они полностью сделаны из винила.  У кукол </a:t>
            </a:r>
            <a:r>
              <a:rPr lang="ru-RU" sz="1700" b="1" dirty="0" smtClean="0">
                <a:latin typeface="Times New Roman" pitchFamily="18" charset="0"/>
                <a:cs typeface="Times New Roman" pitchFamily="18" charset="0"/>
              </a:rPr>
              <a:t>«</a:t>
            </a:r>
            <a:r>
              <a:rPr lang="ru-RU" sz="1700" b="1" dirty="0" err="1" smtClean="0">
                <a:latin typeface="Times New Roman" pitchFamily="18" charset="0"/>
                <a:cs typeface="Times New Roman" pitchFamily="18" charset="0"/>
              </a:rPr>
              <a:t>Братц</a:t>
            </a:r>
            <a:r>
              <a:rPr lang="ru-RU" sz="1700" b="1" dirty="0" smtClean="0">
                <a:latin typeface="Times New Roman" pitchFamily="18" charset="0"/>
                <a:cs typeface="Times New Roman" pitchFamily="18" charset="0"/>
              </a:rPr>
              <a:t>» </a:t>
            </a:r>
            <a:r>
              <a:rPr lang="ru-RU" sz="1700" b="1" dirty="0">
                <a:latin typeface="Times New Roman" pitchFamily="18" charset="0"/>
                <a:cs typeface="Times New Roman" pitchFamily="18" charset="0"/>
              </a:rPr>
              <a:t>настоящие ресницы</a:t>
            </a:r>
            <a:r>
              <a:rPr lang="ru-RU" sz="1700" b="1" dirty="0" smtClean="0">
                <a:latin typeface="Times New Roman" pitchFamily="18" charset="0"/>
                <a:cs typeface="Times New Roman" pitchFamily="18" charset="0"/>
              </a:rPr>
              <a:t>! </a:t>
            </a:r>
            <a:r>
              <a:rPr lang="ru-RU" sz="1700" b="1" dirty="0">
                <a:latin typeface="Times New Roman" pitchFamily="18" charset="0"/>
                <a:cs typeface="Times New Roman" pitchFamily="18" charset="0"/>
              </a:rPr>
              <a:t>Эти малышки завоевали множество наград (несколько раз побеждали в номинациях «Игрушка года»). Куклы продаются в 70 странах.</a:t>
            </a:r>
          </a:p>
          <a:p>
            <a:pPr algn="just"/>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444281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8126" y="360363"/>
            <a:ext cx="3013400" cy="2780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95536" y="817822"/>
            <a:ext cx="4896544" cy="1754326"/>
          </a:xfrm>
          <a:prstGeom prst="rect">
            <a:avLst/>
          </a:prstGeom>
        </p:spPr>
        <p:txBody>
          <a:bodyPr wrap="square">
            <a:spAutoFit/>
          </a:bodyPr>
          <a:lstStyle/>
          <a:p>
            <a:pPr algn="just"/>
            <a:r>
              <a:rPr lang="ru-RU" b="1" dirty="0">
                <a:latin typeface="Times New Roman" pitchFamily="18" charset="0"/>
                <a:cs typeface="Times New Roman" pitchFamily="18" charset="0"/>
              </a:rPr>
              <a:t>Популярность мягких игрушек куклы «Тильды» началась в самом конце девяностых годов, первые такие куклы пришли к нам Норвегии. Они служили в основном для украшения интерьера в пасхальные и рождественские праздники. </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307160"/>
            <a:ext cx="3168352"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019526" y="3460175"/>
            <a:ext cx="4572000" cy="2862322"/>
          </a:xfrm>
          <a:prstGeom prst="rect">
            <a:avLst/>
          </a:prstGeom>
        </p:spPr>
        <p:txBody>
          <a:bodyPr>
            <a:spAutoFit/>
          </a:bodyPr>
          <a:lstStyle/>
          <a:p>
            <a:pPr algn="just"/>
            <a:r>
              <a:rPr lang="ru-RU" b="1" dirty="0">
                <a:latin typeface="Times New Roman" pitchFamily="18" charset="0"/>
                <a:cs typeface="Times New Roman" pitchFamily="18" charset="0"/>
              </a:rPr>
              <a:t>Но Тильды особенно любимы детьми. Они спят с ними и с удовольствием играют. Основная особенность таких кукол – глаза-бусинки. Созданные в этом стиле игрушки лишены мимики, у них не прорисованы улыбки. Нередко куклы тильды становятся эффектным элементом декора, стилистическим дополнением, придают индивидуальность помещению, делают его уютнее.</a:t>
            </a:r>
          </a:p>
        </p:txBody>
      </p:sp>
    </p:spTree>
    <p:extLst>
      <p:ext uri="{BB962C8B-B14F-4D97-AF65-F5344CB8AC3E}">
        <p14:creationId xmlns:p14="http://schemas.microsoft.com/office/powerpoint/2010/main" val="4286713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476145" y="332656"/>
            <a:ext cx="3384376" cy="523220"/>
          </a:xfrm>
          <a:prstGeom prst="rect">
            <a:avLst/>
          </a:prstGeom>
        </p:spPr>
        <p:txBody>
          <a:bodyPr wrap="square">
            <a:spAutoFit/>
          </a:bodyPr>
          <a:lstStyle/>
          <a:p>
            <a:pPr algn="ctr"/>
            <a:r>
              <a:rPr lang="ru-RU" sz="2800" b="1" dirty="0" smtClean="0">
                <a:latin typeface="Times New Roman" pitchFamily="18" charset="0"/>
                <a:cs typeface="Times New Roman" pitchFamily="18" charset="0"/>
              </a:rPr>
              <a:t>Мои   куклы </a:t>
            </a:r>
            <a:endParaRPr lang="ru-RU" sz="2800" b="1"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2978483"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277770" y="836712"/>
            <a:ext cx="5614710" cy="2031325"/>
          </a:xfrm>
          <a:prstGeom prst="rect">
            <a:avLst/>
          </a:prstGeom>
        </p:spPr>
        <p:txBody>
          <a:bodyPr wrap="square">
            <a:spAutoFit/>
          </a:bodyPr>
          <a:lstStyle/>
          <a:p>
            <a:pPr algn="just"/>
            <a:r>
              <a:rPr lang="ru-RU" b="1" dirty="0">
                <a:latin typeface="Times New Roman" pitchFamily="18" charset="0"/>
                <a:cs typeface="Times New Roman" pitchFamily="18" charset="0"/>
              </a:rPr>
              <a:t>Мне было 6 месяцев, когда мне </a:t>
            </a:r>
            <a:r>
              <a:rPr lang="ru-RU" b="1" dirty="0" smtClean="0">
                <a:latin typeface="Times New Roman" pitchFamily="18" charset="0"/>
                <a:cs typeface="Times New Roman" pitchFamily="18" charset="0"/>
              </a:rPr>
              <a:t>подарили </a:t>
            </a:r>
            <a:r>
              <a:rPr lang="ru-RU" b="1" dirty="0">
                <a:latin typeface="Times New Roman" pitchFamily="18" charset="0"/>
                <a:cs typeface="Times New Roman" pitchFamily="18" charset="0"/>
              </a:rPr>
              <a:t>мою первую куклу. Это был первый Новый год в моей жизни. Кукла была очень красива. Она была одета в сказочное платье доброй феи. Но самое интересное было в том, что она имела механический завод и вращалась вокруг своей оси, при этом звучала мелодия.</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9" y="2757487"/>
            <a:ext cx="1728192" cy="2303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514573" y="3212976"/>
            <a:ext cx="4649715" cy="923330"/>
          </a:xfrm>
          <a:prstGeom prst="rect">
            <a:avLst/>
          </a:prstGeom>
        </p:spPr>
        <p:txBody>
          <a:bodyPr wrap="square">
            <a:spAutoFit/>
          </a:bodyPr>
          <a:lstStyle/>
          <a:p>
            <a:pPr algn="just"/>
            <a:r>
              <a:rPr lang="ru-RU" b="1" dirty="0">
                <a:latin typeface="Times New Roman" pitchFamily="18" charset="0"/>
                <a:cs typeface="Times New Roman" pitchFamily="18" charset="0"/>
              </a:rPr>
              <a:t>В год у меня появилась другая кукла – большой пупс по имени Ника. </a:t>
            </a:r>
          </a:p>
          <a:p>
            <a:r>
              <a:rPr lang="ru-RU" dirty="0" smtClean="0"/>
              <a:t> </a:t>
            </a:r>
            <a:endParaRPr lang="ru-RU" dirty="0"/>
          </a:p>
        </p:txBody>
      </p:sp>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270" y="2678994"/>
            <a:ext cx="1562529" cy="2085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1945799" y="3906442"/>
            <a:ext cx="4893945" cy="923330"/>
          </a:xfrm>
          <a:prstGeom prst="rect">
            <a:avLst/>
          </a:prstGeom>
        </p:spPr>
        <p:txBody>
          <a:bodyPr wrap="square">
            <a:spAutoFit/>
          </a:bodyPr>
          <a:lstStyle/>
          <a:p>
            <a:pPr algn="just"/>
            <a:r>
              <a:rPr lang="ru-RU" b="1" dirty="0">
                <a:latin typeface="Times New Roman" pitchFamily="18" charset="0"/>
                <a:cs typeface="Times New Roman" pitchFamily="18" charset="0"/>
              </a:rPr>
              <a:t>Затем мне подарили куклу похожую на маленького малыша, который издавал звуки (смех, плач), если ему давали соску. </a:t>
            </a:r>
          </a:p>
        </p:txBody>
      </p:sp>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3270" y="4829772"/>
            <a:ext cx="1452426" cy="1937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1835696" y="5085654"/>
            <a:ext cx="6917324" cy="1477328"/>
          </a:xfrm>
          <a:prstGeom prst="rect">
            <a:avLst/>
          </a:prstGeom>
        </p:spPr>
        <p:txBody>
          <a:bodyPr wrap="square">
            <a:spAutoFit/>
          </a:bodyPr>
          <a:lstStyle/>
          <a:p>
            <a:pPr algn="just"/>
            <a:r>
              <a:rPr lang="ru-RU" b="1" dirty="0">
                <a:latin typeface="Times New Roman" pitchFamily="18" charset="0"/>
                <a:cs typeface="Times New Roman" pitchFamily="18" charset="0"/>
              </a:rPr>
              <a:t>А это одна из любимых кукол – </a:t>
            </a:r>
            <a:r>
              <a:rPr lang="ru-RU" b="1" dirty="0" err="1">
                <a:latin typeface="Times New Roman" pitchFamily="18" charset="0"/>
                <a:cs typeface="Times New Roman" pitchFamily="18" charset="0"/>
              </a:rPr>
              <a:t>Лиличка</a:t>
            </a:r>
            <a:r>
              <a:rPr lang="ru-RU" b="1" dirty="0">
                <a:latin typeface="Times New Roman" pitchFamily="18" charset="0"/>
                <a:cs typeface="Times New Roman" pitchFamily="18" charset="0"/>
              </a:rPr>
              <a:t>. Она была старая и потрепанная. Моя бабуля распорола туловище и выкроила новое тряпичное. Я помогала бабуле набивать туловище наполнителем, а затем мы собрали все части тела и нарядили в моё платье, которое я носила, когда была совсем маленькой.</a:t>
            </a:r>
          </a:p>
        </p:txBody>
      </p:sp>
    </p:spTree>
    <p:extLst>
      <p:ext uri="{BB962C8B-B14F-4D97-AF65-F5344CB8AC3E}">
        <p14:creationId xmlns:p14="http://schemas.microsoft.com/office/powerpoint/2010/main" val="726746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260647"/>
            <a:ext cx="2810743" cy="2342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51520" y="260648"/>
            <a:ext cx="5760640" cy="2308324"/>
          </a:xfrm>
          <a:prstGeom prst="rect">
            <a:avLst/>
          </a:prstGeom>
        </p:spPr>
        <p:txBody>
          <a:bodyPr wrap="square">
            <a:spAutoFit/>
          </a:bodyPr>
          <a:lstStyle/>
          <a:p>
            <a:pPr algn="just"/>
            <a:r>
              <a:rPr lang="ru-RU" b="1" dirty="0">
                <a:latin typeface="Times New Roman" pitchFamily="18" charset="0"/>
                <a:cs typeface="Times New Roman" pitchFamily="18" charset="0"/>
              </a:rPr>
              <a:t>Однажды в День своего рождения я получила набор фарфоровых кукол в национальном костюме. Их было 20 штук. Каждая была </a:t>
            </a:r>
            <a:r>
              <a:rPr lang="ru-RU" b="1" dirty="0" smtClean="0">
                <a:latin typeface="Times New Roman" pitchFamily="18" charset="0"/>
                <a:cs typeface="Times New Roman" pitchFamily="18" charset="0"/>
              </a:rPr>
              <a:t>по - </a:t>
            </a:r>
            <a:r>
              <a:rPr lang="ru-RU" b="1" dirty="0">
                <a:latin typeface="Times New Roman" pitchFamily="18" charset="0"/>
                <a:cs typeface="Times New Roman" pitchFamily="18" charset="0"/>
              </a:rPr>
              <a:t>своему очень хороша. Кроме того к каждой куколке прилагался журнал с описанием национального костюма, той местности, где его носят, традиций и рецептов национальной кухни. Я их очень люблю и часто играю с ними.</a:t>
            </a:r>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02853"/>
            <a:ext cx="1944216" cy="260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292823" y="2706336"/>
            <a:ext cx="6674095" cy="923330"/>
          </a:xfrm>
          <a:prstGeom prst="rect">
            <a:avLst/>
          </a:prstGeom>
        </p:spPr>
        <p:txBody>
          <a:bodyPr wrap="square">
            <a:spAutoFit/>
          </a:bodyPr>
          <a:lstStyle/>
          <a:p>
            <a:pPr algn="just"/>
            <a:r>
              <a:rPr lang="ru-RU" b="1" dirty="0">
                <a:latin typeface="Times New Roman" pitchFamily="18" charset="0"/>
                <a:cs typeface="Times New Roman" pitchFamily="18" charset="0"/>
              </a:rPr>
              <a:t>Ещё у меня есть куклы, которые достались мне от моей мамы. Это пупсики, куклы Барби с одежками, которые сшила моя бабушка и связала сестра моей бабушки. </a:t>
            </a:r>
          </a:p>
        </p:txBody>
      </p:sp>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8524" y="3629666"/>
            <a:ext cx="1511051" cy="2319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2371491" y="3629666"/>
            <a:ext cx="4871465" cy="3416320"/>
          </a:xfrm>
          <a:prstGeom prst="rect">
            <a:avLst/>
          </a:prstGeom>
        </p:spPr>
        <p:txBody>
          <a:bodyPr wrap="square">
            <a:spAutoFit/>
          </a:bodyPr>
          <a:lstStyle/>
          <a:p>
            <a:pPr algn="just"/>
            <a:r>
              <a:rPr lang="ru-RU" b="1" dirty="0">
                <a:latin typeface="Times New Roman" pitchFamily="18" charset="0"/>
                <a:cs typeface="Times New Roman" pitchFamily="18" charset="0"/>
              </a:rPr>
              <a:t>Также хочу рассказать о куколке, которую мне помогла сделать бабуля. В одном журнале она нашла выкройку куколки, и мне захотелось её сшить. </a:t>
            </a:r>
          </a:p>
          <a:p>
            <a:pPr algn="just"/>
            <a:r>
              <a:rPr lang="ru-RU" b="1" dirty="0">
                <a:latin typeface="Times New Roman" pitchFamily="18" charset="0"/>
                <a:cs typeface="Times New Roman" pitchFamily="18" charset="0"/>
              </a:rPr>
              <a:t>Мы перенесли выкройку на ткань, вырезали все детали, сшили их, набили наполнителем. Далее приклеили волосы и нарисовали лицо.  Одели в платье. Это было интересное занятие, и я берегу эту куколку</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Позже я узнала, что такую куклу называют Тильда.</a:t>
            </a:r>
          </a:p>
          <a:p>
            <a:pPr algn="just"/>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1016818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0893" y="4077072"/>
            <a:ext cx="7560840" cy="2585323"/>
          </a:xfrm>
          <a:prstGeom prst="rect">
            <a:avLst/>
          </a:prstGeom>
        </p:spPr>
        <p:txBody>
          <a:bodyPr wrap="square">
            <a:spAutoFit/>
          </a:bodyPr>
          <a:lstStyle/>
          <a:p>
            <a:pPr algn="just"/>
            <a:r>
              <a:rPr lang="ru-RU" b="1" dirty="0" smtClean="0">
                <a:latin typeface="Times New Roman" pitchFamily="18" charset="0"/>
                <a:cs typeface="Times New Roman" pitchFamily="18" charset="0"/>
              </a:rPr>
              <a:t>     Я очень люблю играть в куклы. Устраиваю для них  уголки с мебелью, колясочками, посудой, одёжками и переодеваниями.  Мне нравятся и старые и новые куклы, потому что играть в них можно по-разному</a:t>
            </a:r>
            <a:r>
              <a:rPr lang="ru-RU" b="1" dirty="0">
                <a:latin typeface="Times New Roman" pitchFamily="18" charset="0"/>
                <a:cs typeface="Times New Roman" pitchFamily="18" charset="0"/>
              </a:rPr>
              <a:t>. Интереснее играть вдвоём или втроём (можно и больше). </a:t>
            </a:r>
            <a:r>
              <a:rPr lang="ru-RU" b="1" dirty="0" smtClean="0">
                <a:latin typeface="Times New Roman" pitchFamily="18" charset="0"/>
                <a:cs typeface="Times New Roman" pitchFamily="18" charset="0"/>
              </a:rPr>
              <a:t>     Главное </a:t>
            </a:r>
            <a:r>
              <a:rPr lang="ru-RU" b="1" dirty="0">
                <a:latin typeface="Times New Roman" pitchFamily="18" charset="0"/>
                <a:cs typeface="Times New Roman" pitchFamily="18" charset="0"/>
              </a:rPr>
              <a:t>– придумать занимательный сюжет. Играя в куклы, мы становимся добрее, учимся договариваться между собой, находить общие решения.</a:t>
            </a:r>
          </a:p>
          <a:p>
            <a:pPr algn="just"/>
            <a:r>
              <a:rPr lang="ru-RU" b="1" dirty="0" smtClean="0">
                <a:latin typeface="Times New Roman" pitchFamily="18" charset="0"/>
                <a:cs typeface="Times New Roman" pitchFamily="18" charset="0"/>
              </a:rPr>
              <a:t>     Играть </a:t>
            </a:r>
            <a:r>
              <a:rPr lang="ru-RU" b="1" dirty="0">
                <a:latin typeface="Times New Roman" pitchFamily="18" charset="0"/>
                <a:cs typeface="Times New Roman" pitchFamily="18" charset="0"/>
              </a:rPr>
              <a:t>в куклы – значит хранить кусочек детства у себя в душе!</a:t>
            </a:r>
          </a:p>
          <a:p>
            <a:pPr algn="just"/>
            <a:endParaRPr lang="ru-RU" b="1" dirty="0">
              <a:latin typeface="Times New Roman" pitchFamily="18" charset="0"/>
              <a:cs typeface="Times New Roman" pitchFamily="18" charset="0"/>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60647"/>
            <a:ext cx="5544616" cy="3796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4020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338328"/>
            <a:ext cx="8229600" cy="786416"/>
          </a:xfrm>
        </p:spPr>
        <p:txBody>
          <a:bodyPr>
            <a:normAutofit/>
          </a:bodyPr>
          <a:lstStyle/>
          <a:p>
            <a:r>
              <a:rPr lang="ru-RU" sz="2800" b="1" dirty="0">
                <a:solidFill>
                  <a:schemeClr val="tx2"/>
                </a:solidFill>
                <a:latin typeface="Times New Roman" pitchFamily="18" charset="0"/>
                <a:cs typeface="Times New Roman" pitchFamily="18" charset="0"/>
              </a:rPr>
              <a:t>Когда и где появилась первая </a:t>
            </a:r>
            <a:r>
              <a:rPr lang="ru-RU" sz="2800" b="1" dirty="0" smtClean="0">
                <a:solidFill>
                  <a:schemeClr val="tx2"/>
                </a:solidFill>
                <a:latin typeface="Times New Roman" pitchFamily="18" charset="0"/>
                <a:cs typeface="Times New Roman" pitchFamily="18" charset="0"/>
              </a:rPr>
              <a:t>кукла на Руси? </a:t>
            </a:r>
            <a:endParaRPr lang="ru-RU" sz="2800" b="1" dirty="0">
              <a:solidFill>
                <a:schemeClr val="tx2"/>
              </a:solidFill>
              <a:latin typeface="Times New Roman" pitchFamily="18" charset="0"/>
              <a:cs typeface="Times New Roman" pitchFamily="18" charset="0"/>
            </a:endParaRPr>
          </a:p>
        </p:txBody>
      </p:sp>
      <p:sp>
        <p:nvSpPr>
          <p:cNvPr id="4" name="Объект 3"/>
          <p:cNvSpPr>
            <a:spLocks noGrp="1"/>
          </p:cNvSpPr>
          <p:nvPr>
            <p:ph idx="1"/>
          </p:nvPr>
        </p:nvSpPr>
        <p:spPr>
          <a:xfrm>
            <a:off x="251520" y="980728"/>
            <a:ext cx="8640960" cy="3960440"/>
          </a:xfrm>
        </p:spPr>
        <p:txBody>
          <a:bodyPr>
            <a:normAutofit fontScale="70000" lnSpcReduction="20000"/>
          </a:bodyPr>
          <a:lstStyle/>
          <a:p>
            <a:pPr marL="0" indent="0" algn="just">
              <a:buNone/>
            </a:pPr>
            <a:r>
              <a:rPr lang="ru-RU" sz="2300" b="1" dirty="0" smtClean="0">
                <a:latin typeface="Times New Roman" pitchFamily="18" charset="0"/>
                <a:cs typeface="Times New Roman" pitchFamily="18" charset="0"/>
              </a:rPr>
              <a:t>    Откуда </a:t>
            </a:r>
            <a:r>
              <a:rPr lang="ru-RU" sz="2300" b="1" dirty="0">
                <a:latin typeface="Times New Roman" pitchFamily="18" charset="0"/>
                <a:cs typeface="Times New Roman" pitchFamily="18" charset="0"/>
              </a:rPr>
              <a:t>мы знаем о том, во что играли дети много веков назад? Главный источник информации - археологические находки, ведь игрушки появились задолго до развития письменности и изобразительного искусства. Кукла как детская игрушка появилась у славян примерно тысячу лет назад. Это подтверждают раскопки под Новгородом.</a:t>
            </a:r>
          </a:p>
          <a:p>
            <a:pPr marL="0" indent="0" algn="just">
              <a:buNone/>
            </a:pPr>
            <a:r>
              <a:rPr lang="ru-RU" sz="2300" b="1" dirty="0" smtClean="0">
                <a:latin typeface="Times New Roman" pitchFamily="18" charset="0"/>
                <a:cs typeface="Times New Roman" pitchFamily="18" charset="0"/>
              </a:rPr>
              <a:t>    У </a:t>
            </a:r>
            <a:r>
              <a:rPr lang="ru-RU" sz="2300" b="1" dirty="0">
                <a:latin typeface="Times New Roman" pitchFamily="18" charset="0"/>
                <a:cs typeface="Times New Roman" pitchFamily="18" charset="0"/>
              </a:rPr>
              <a:t>наших предков – древних славян был такой обычай: чтобы умилостивить своих богов, они приносили им жертву - людей или животных. Но однажды кому-то в голову пришло  предложить богам вместо женщины куклу. Взяли берёзовое полено, обрядили в сарафан - чем не девушка с беленьким личиком! Куклу для богов назвали Коллодия. Так кукла спасла человека.</a:t>
            </a:r>
          </a:p>
          <a:p>
            <a:pPr marL="0" indent="0" algn="just">
              <a:buNone/>
            </a:pPr>
            <a:r>
              <a:rPr lang="ru-RU" sz="2300" b="1" dirty="0" smtClean="0">
                <a:latin typeface="Times New Roman" pitchFamily="18" charset="0"/>
                <a:cs typeface="Times New Roman" pitchFamily="18" charset="0"/>
              </a:rPr>
              <a:t>   Обряды </a:t>
            </a:r>
            <a:r>
              <a:rPr lang="ru-RU" sz="2300" b="1" dirty="0">
                <a:latin typeface="Times New Roman" pitchFamily="18" charset="0"/>
                <a:cs typeface="Times New Roman" pitchFamily="18" charset="0"/>
              </a:rPr>
              <a:t>жертвоприношения с тех пор превратились в праздники. Некоторые сохранились и до сих пор: сжигание чучела зимы – Дуни - Масленицы.</a:t>
            </a:r>
          </a:p>
          <a:p>
            <a:pPr marL="0" indent="0" algn="just">
              <a:buNone/>
            </a:pPr>
            <a:r>
              <a:rPr lang="ru-RU" sz="2300" b="1" dirty="0" smtClean="0">
                <a:latin typeface="Times New Roman" pitchFamily="18" charset="0"/>
                <a:cs typeface="Times New Roman" pitchFamily="18" charset="0"/>
              </a:rPr>
              <a:t>   У </a:t>
            </a:r>
            <a:r>
              <a:rPr lang="ru-RU" sz="2300" b="1" dirty="0">
                <a:latin typeface="Times New Roman" pitchFamily="18" charset="0"/>
                <a:cs typeface="Times New Roman" pitchFamily="18" charset="0"/>
              </a:rPr>
              <a:t>русских крестьян в семье, где должен родиться ребёнок, первоначально делали куколку из тряпок и клали её в колыбельку: обжить и обогреть. Её называли </a:t>
            </a:r>
            <a:r>
              <a:rPr lang="ru-RU" sz="2300" b="1" dirty="0" err="1">
                <a:latin typeface="Times New Roman" pitchFamily="18" charset="0"/>
                <a:cs typeface="Times New Roman" pitchFamily="18" charset="0"/>
              </a:rPr>
              <a:t>Берегиня</a:t>
            </a:r>
            <a:r>
              <a:rPr lang="ru-RU" sz="2300" b="1" dirty="0">
                <a:latin typeface="Times New Roman" pitchFamily="18" charset="0"/>
                <a:cs typeface="Times New Roman" pitchFamily="18" charset="0"/>
              </a:rPr>
              <a:t>. Потом такую куклу стали дарить дочери перед </a:t>
            </a:r>
            <a:r>
              <a:rPr lang="ru-RU" sz="2300" b="1" dirty="0" smtClean="0">
                <a:latin typeface="Times New Roman" pitchFamily="18" charset="0"/>
                <a:cs typeface="Times New Roman" pitchFamily="18" charset="0"/>
              </a:rPr>
              <a:t>свадьбой.</a:t>
            </a:r>
          </a:p>
          <a:p>
            <a:pPr marL="0" indent="0" algn="just">
              <a:buNone/>
            </a:pPr>
            <a:r>
              <a:rPr lang="ru-RU" sz="2300" b="1" dirty="0">
                <a:latin typeface="Times New Roman" pitchFamily="18" charset="0"/>
                <a:cs typeface="Times New Roman" pitchFamily="18" charset="0"/>
              </a:rPr>
              <a:t> </a:t>
            </a:r>
            <a:r>
              <a:rPr lang="ru-RU" sz="2300" b="1" dirty="0" smtClean="0">
                <a:latin typeface="Times New Roman" pitchFamily="18" charset="0"/>
                <a:cs typeface="Times New Roman" pitchFamily="18" charset="0"/>
              </a:rPr>
              <a:t>  Для </a:t>
            </a:r>
            <a:r>
              <a:rPr lang="ru-RU" sz="2300" b="1" dirty="0">
                <a:latin typeface="Times New Roman" pitchFamily="18" charset="0"/>
                <a:cs typeface="Times New Roman" pitchFamily="18" charset="0"/>
              </a:rPr>
              <a:t>игры тоже делали кукол чаще из тряпок. Но были куклы из соломы, дерева, ниток. Крестьянские куклы были похожи одним: у них не было лица. Считалось, что если кукла будет похожа на человека, в неё может вселиться злой дух.</a:t>
            </a:r>
          </a:p>
          <a:p>
            <a:endParaRPr lang="ru-RU" b="1"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653136"/>
            <a:ext cx="2107490" cy="18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5816" y="4653136"/>
            <a:ext cx="2592288" cy="1814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4725144"/>
            <a:ext cx="2325139" cy="1742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588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8328"/>
            <a:ext cx="8712968" cy="714408"/>
          </a:xfrm>
        </p:spPr>
        <p:txBody>
          <a:bodyPr>
            <a:normAutofit fontScale="90000"/>
          </a:bodyPr>
          <a:lstStyle/>
          <a:p>
            <a:r>
              <a:rPr lang="ru-RU" sz="2800" b="1" dirty="0" smtClean="0">
                <a:solidFill>
                  <a:srgbClr val="C00000"/>
                </a:solidFill>
                <a:latin typeface="Times New Roman" pitchFamily="18" charset="0"/>
                <a:cs typeface="Times New Roman" pitchFamily="18" charset="0"/>
              </a:rPr>
              <a:t> </a:t>
            </a:r>
            <a:r>
              <a:rPr lang="ru-RU" sz="3100" b="1" dirty="0">
                <a:solidFill>
                  <a:schemeClr val="tx1"/>
                </a:solidFill>
                <a:latin typeface="Times New Roman" pitchFamily="18" charset="0"/>
                <a:cs typeface="Times New Roman" pitchFamily="18" charset="0"/>
              </a:rPr>
              <a:t>Какие куклы были раньше и как с ними играли?</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2028908"/>
            <a:ext cx="3672408" cy="341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88337" y="5445224"/>
            <a:ext cx="4572000" cy="830997"/>
          </a:xfrm>
          <a:prstGeom prst="rect">
            <a:avLst/>
          </a:prstGeom>
        </p:spPr>
        <p:txBody>
          <a:bodyPr>
            <a:spAutoFit/>
          </a:bodyPr>
          <a:lstStyle/>
          <a:p>
            <a:r>
              <a:rPr lang="ru-RU" sz="1600" b="1" dirty="0">
                <a:latin typeface="Times New Roman" pitchFamily="18" charset="0"/>
                <a:cs typeface="Times New Roman" pitchFamily="18" charset="0"/>
              </a:rPr>
              <a:t>Древнеегипетская кукла-оберег 2100 -1700 годы до нашей эры./ Современные </a:t>
            </a:r>
            <a:r>
              <a:rPr lang="ru-RU" sz="1600" b="1" dirty="0" err="1">
                <a:latin typeface="Times New Roman" pitchFamily="18" charset="0"/>
                <a:cs typeface="Times New Roman" pitchFamily="18" charset="0"/>
              </a:rPr>
              <a:t>мотанки</a:t>
            </a:r>
            <a:r>
              <a:rPr lang="ru-RU" sz="1600" b="1" dirty="0">
                <a:latin typeface="Times New Roman" pitchFamily="18" charset="0"/>
                <a:cs typeface="Times New Roman" pitchFamily="18" charset="0"/>
              </a:rPr>
              <a:t>-обереги.</a:t>
            </a:r>
          </a:p>
        </p:txBody>
      </p:sp>
      <p:sp>
        <p:nvSpPr>
          <p:cNvPr id="8" name="Прямоугольник 7"/>
          <p:cNvSpPr/>
          <p:nvPr/>
        </p:nvSpPr>
        <p:spPr>
          <a:xfrm>
            <a:off x="4283968" y="1110858"/>
            <a:ext cx="4572000" cy="4801314"/>
          </a:xfrm>
          <a:prstGeom prst="rect">
            <a:avLst/>
          </a:prstGeom>
        </p:spPr>
        <p:txBody>
          <a:bodyPr>
            <a:spAutoFit/>
          </a:bodyPr>
          <a:lstStyle/>
          <a:p>
            <a:pPr algn="just"/>
            <a:r>
              <a:rPr lang="ru-RU" sz="1600"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В </a:t>
            </a:r>
            <a:r>
              <a:rPr lang="ru-RU" b="1" dirty="0">
                <a:latin typeface="Times New Roman" pitchFamily="18" charset="0"/>
                <a:cs typeface="Times New Roman" pitchFamily="18" charset="0"/>
              </a:rPr>
              <a:t>доисторические времена куклы совершенно не считались детскими игрушками, а служили одним из атрибутов для ритуальных целей, играли роль талисманов и оберегов. Представители разных народов с целью самосохранения вынуждены был защищать себя и свой род от болезней и напастей, а жилище от злых духов, привлекать к себе удачу, благополучие, здоровье. В каждой стране были свои для этого секреты, но у многих народов таким оберегом служила кукла, называемая </a:t>
            </a:r>
            <a:r>
              <a:rPr lang="ru-RU" b="1" dirty="0" err="1">
                <a:latin typeface="Times New Roman" pitchFamily="18" charset="0"/>
                <a:cs typeface="Times New Roman" pitchFamily="18" charset="0"/>
              </a:rPr>
              <a:t>Берегиней</a:t>
            </a:r>
            <a:r>
              <a:rPr lang="ru-RU" b="1" dirty="0" smtClean="0">
                <a:latin typeface="Times New Roman" pitchFamily="18" charset="0"/>
                <a:cs typeface="Times New Roman" pitchFamily="18" charset="0"/>
              </a:rPr>
              <a:t>. Ей </a:t>
            </a:r>
            <a:r>
              <a:rPr lang="ru-RU" b="1" dirty="0">
                <a:latin typeface="Times New Roman" pitchFamily="18" charset="0"/>
                <a:cs typeface="Times New Roman" pitchFamily="18" charset="0"/>
              </a:rPr>
              <a:t>поклонялись и использовали как защитницу от негатива и помощницу в различных делах. </a:t>
            </a:r>
            <a:r>
              <a:rPr lang="ru-RU"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2728206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0165" y="3212976"/>
            <a:ext cx="8352928" cy="3456384"/>
          </a:xfrm>
        </p:spPr>
        <p:txBody>
          <a:bodyPr>
            <a:noAutofit/>
          </a:bodyPr>
          <a:lstStyle/>
          <a:p>
            <a:pPr marL="0" indent="0" algn="just">
              <a:buNone/>
            </a:pPr>
            <a:r>
              <a:rPr lang="ru-RU" sz="1800" b="1" dirty="0" smtClean="0">
                <a:latin typeface="Times New Roman" panose="02020603050405020304" pitchFamily="18" charset="0"/>
                <a:cs typeface="Times New Roman" panose="02020603050405020304" pitchFamily="18" charset="0"/>
              </a:rPr>
              <a:t>     На </a:t>
            </a:r>
            <a:r>
              <a:rPr lang="ru-RU" sz="1800" b="1" dirty="0">
                <a:latin typeface="Times New Roman" pitchFamily="18" charset="0"/>
                <a:cs typeface="Times New Roman" pitchFamily="18" charset="0"/>
              </a:rPr>
              <a:t>заре своего исторического развития славянские народы, живя в полном единении с живой природой, чувствовали непрерывную связь с окружающим миром. </a:t>
            </a:r>
            <a:endParaRPr lang="ru-RU" sz="1800" b="1" dirty="0" smtClean="0">
              <a:latin typeface="Times New Roman" pitchFamily="18" charset="0"/>
              <a:cs typeface="Times New Roman" pitchFamily="18" charset="0"/>
            </a:endParaRPr>
          </a:p>
          <a:p>
            <a:pPr marL="0" indent="0" algn="just">
              <a:buNone/>
            </a:pPr>
            <a:r>
              <a:rPr lang="ru-RU" sz="1800" b="1" dirty="0" smtClean="0">
                <a:latin typeface="Times New Roman" pitchFamily="18" charset="0"/>
                <a:cs typeface="Times New Roman" pitchFamily="18" charset="0"/>
              </a:rPr>
              <a:t>     Во </a:t>
            </a:r>
            <a:r>
              <a:rPr lang="ru-RU" sz="1800" b="1" dirty="0">
                <a:latin typeface="Times New Roman" pitchFamily="18" charset="0"/>
                <a:cs typeface="Times New Roman" pitchFamily="18" charset="0"/>
              </a:rPr>
              <a:t>времена язычества люди, обожествляя и поклоняясь ей, придавали различным силам символы в виде талисманов и оберегов.</a:t>
            </a:r>
            <a:br>
              <a:rPr lang="ru-RU" sz="1800" b="1" dirty="0">
                <a:latin typeface="Times New Roman" pitchFamily="18" charset="0"/>
                <a:cs typeface="Times New Roman" pitchFamily="18" charset="0"/>
              </a:rPr>
            </a:br>
            <a:r>
              <a:rPr lang="ru-RU" sz="1800" b="1" dirty="0" smtClean="0">
                <a:latin typeface="Times New Roman" pitchFamily="18" charset="0"/>
                <a:cs typeface="Times New Roman" pitchFamily="18" charset="0"/>
              </a:rPr>
              <a:t>     Одним </a:t>
            </a:r>
            <a:r>
              <a:rPr lang="ru-RU" sz="1800" b="1" dirty="0">
                <a:latin typeface="Times New Roman" pitchFamily="18" charset="0"/>
                <a:cs typeface="Times New Roman" pitchFamily="18" charset="0"/>
              </a:rPr>
              <a:t>из таких оберегов у славян и была кукла, называемая «</a:t>
            </a:r>
            <a:r>
              <a:rPr lang="ru-RU" sz="1800" b="1" dirty="0" err="1">
                <a:latin typeface="Times New Roman" pitchFamily="18" charset="0"/>
                <a:cs typeface="Times New Roman" pitchFamily="18" charset="0"/>
              </a:rPr>
              <a:t>мотанкой</a:t>
            </a:r>
            <a:r>
              <a:rPr lang="ru-RU" sz="1800" b="1" dirty="0">
                <a:latin typeface="Times New Roman" pitchFamily="18" charset="0"/>
                <a:cs typeface="Times New Roman" pitchFamily="18" charset="0"/>
              </a:rPr>
              <a:t>», потому как нити, которыми фиксировали ткань, именно на нее наматывались. Создание такого оберега представляло собой целый ритуал. Главным условием было то, что оберег нужно было изготовить за один раз, чтобы не нарушить наполнение магическим защитным зарядом. И считалось, что только женщины и девушки могут изготавливать сильные обереги, вкладывая в них частичку живой энергии.</a:t>
            </a:r>
          </a:p>
          <a:p>
            <a:pPr marL="0" lvl="0" indent="0" algn="just">
              <a:buNone/>
            </a:pPr>
            <a:endParaRPr lang="ru-RU" sz="1800" b="1" dirty="0">
              <a:latin typeface="Times New Roman" pitchFamily="18" charset="0"/>
              <a:cs typeface="Times New Roman" pitchFamily="18" charset="0"/>
            </a:endParaRPr>
          </a:p>
        </p:txBody>
      </p:sp>
      <p:sp>
        <p:nvSpPr>
          <p:cNvPr id="2" name="Заголовок 1"/>
          <p:cNvSpPr>
            <a:spLocks noGrp="1"/>
          </p:cNvSpPr>
          <p:nvPr>
            <p:ph type="title"/>
          </p:nvPr>
        </p:nvSpPr>
        <p:spPr>
          <a:xfrm>
            <a:off x="611560" y="763704"/>
            <a:ext cx="3528392" cy="1866536"/>
          </a:xfrm>
        </p:spPr>
        <p:txBody>
          <a:bodyPr>
            <a:noAutofit/>
          </a:bodyPr>
          <a:lstStyle/>
          <a:p>
            <a:r>
              <a:rPr lang="ru-RU" sz="2800" b="1" dirty="0">
                <a:solidFill>
                  <a:schemeClr val="tx1"/>
                </a:solidFill>
                <a:latin typeface="Times New Roman" pitchFamily="18" charset="0"/>
                <a:cs typeface="Times New Roman" pitchFamily="18" charset="0"/>
              </a:rPr>
              <a:t>Кукла "</a:t>
            </a:r>
            <a:r>
              <a:rPr lang="ru-RU" sz="2800" b="1" dirty="0" err="1">
                <a:solidFill>
                  <a:schemeClr val="tx1"/>
                </a:solidFill>
                <a:latin typeface="Times New Roman" pitchFamily="18" charset="0"/>
                <a:cs typeface="Times New Roman" pitchFamily="18" charset="0"/>
              </a:rPr>
              <a:t>Мотанка</a:t>
            </a:r>
            <a:r>
              <a:rPr lang="ru-RU" sz="2800" b="1" dirty="0">
                <a:solidFill>
                  <a:schemeClr val="tx1"/>
                </a:solidFill>
                <a:latin typeface="Times New Roman" pitchFamily="18" charset="0"/>
                <a:cs typeface="Times New Roman" pitchFamily="18" charset="0"/>
              </a:rPr>
              <a:t>" - волшебный оберег</a:t>
            </a:r>
            <a:r>
              <a:rPr lang="ru-RU" sz="2800" dirty="0">
                <a:solidFill>
                  <a:schemeClr val="tx1"/>
                </a:solidFill>
                <a:latin typeface="Times New Roman" pitchFamily="18" charset="0"/>
                <a:cs typeface="Times New Roman" pitchFamily="18" charset="0"/>
              </a:rPr>
              <a:t/>
            </a:r>
            <a:br>
              <a:rPr lang="ru-RU" sz="2800" dirty="0">
                <a:solidFill>
                  <a:schemeClr val="tx1"/>
                </a:solidFill>
                <a:latin typeface="Times New Roman" pitchFamily="18" charset="0"/>
                <a:cs typeface="Times New Roman" pitchFamily="18" charset="0"/>
              </a:rPr>
            </a:br>
            <a:endParaRPr lang="ru-RU" sz="2800" b="1" dirty="0">
              <a:solidFill>
                <a:schemeClr val="tx1"/>
              </a:solidFill>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1560" y="764704"/>
            <a:ext cx="4403819"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1114068" y="2412177"/>
            <a:ext cx="3179682" cy="584775"/>
          </a:xfrm>
          <a:prstGeom prst="rect">
            <a:avLst/>
          </a:prstGeom>
        </p:spPr>
        <p:txBody>
          <a:bodyPr wrap="square">
            <a:spAutoFit/>
          </a:bodyPr>
          <a:lstStyle/>
          <a:p>
            <a:r>
              <a:rPr lang="ru-RU" sz="1600" b="1" dirty="0">
                <a:latin typeface="Times New Roman" pitchFamily="18" charset="0"/>
                <a:cs typeface="Times New Roman" pitchFamily="18" charset="0"/>
              </a:rPr>
              <a:t>Давние </a:t>
            </a:r>
            <a:r>
              <a:rPr lang="ru-RU" sz="1600" b="1" dirty="0" err="1">
                <a:latin typeface="Times New Roman" pitchFamily="18" charset="0"/>
                <a:cs typeface="Times New Roman" pitchFamily="18" charset="0"/>
              </a:rPr>
              <a:t>мотанки</a:t>
            </a:r>
            <a:r>
              <a:rPr lang="ru-RU" sz="1600" b="1" dirty="0">
                <a:latin typeface="Times New Roman" pitchFamily="18" charset="0"/>
                <a:cs typeface="Times New Roman" pitchFamily="18" charset="0"/>
              </a:rPr>
              <a:t>. / </a:t>
            </a:r>
            <a:r>
              <a:rPr lang="ru-RU" sz="1600" b="1" dirty="0" smtClean="0">
                <a:latin typeface="Times New Roman" pitchFamily="18" charset="0"/>
                <a:cs typeface="Times New Roman" pitchFamily="18" charset="0"/>
              </a:rPr>
              <a:t>Мастерица, изготавливающая </a:t>
            </a:r>
            <a:r>
              <a:rPr lang="ru-RU" sz="1600" b="1" dirty="0">
                <a:latin typeface="Times New Roman" pitchFamily="18" charset="0"/>
                <a:cs typeface="Times New Roman" pitchFamily="18" charset="0"/>
              </a:rPr>
              <a:t>обереги.</a:t>
            </a:r>
          </a:p>
        </p:txBody>
      </p:sp>
    </p:spTree>
    <p:extLst>
      <p:ext uri="{BB962C8B-B14F-4D97-AF65-F5344CB8AC3E}">
        <p14:creationId xmlns:p14="http://schemas.microsoft.com/office/powerpoint/2010/main" val="7523587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79712" y="2333735"/>
            <a:ext cx="184731" cy="369332"/>
          </a:xfrm>
          <a:prstGeom prst="rect">
            <a:avLst/>
          </a:prstGeom>
          <a:noFill/>
        </p:spPr>
        <p:txBody>
          <a:bodyPr wrap="none" rtlCol="0">
            <a:spAutoFit/>
          </a:bodyPr>
          <a:lstStyle/>
          <a:p>
            <a:endParaRPr lang="ru-RU" dirty="0"/>
          </a:p>
        </p:txBody>
      </p:sp>
      <p:sp>
        <p:nvSpPr>
          <p:cNvPr id="12" name="TextBox 11"/>
          <p:cNvSpPr txBox="1"/>
          <p:nvPr/>
        </p:nvSpPr>
        <p:spPr>
          <a:xfrm>
            <a:off x="2132112" y="2486135"/>
            <a:ext cx="184731" cy="369332"/>
          </a:xfrm>
          <a:prstGeom prst="rect">
            <a:avLst/>
          </a:prstGeom>
          <a:noFill/>
        </p:spPr>
        <p:txBody>
          <a:bodyPr wrap="none" rtlCol="0">
            <a:spAutoFit/>
          </a:bodyPr>
          <a:lstStyle/>
          <a:p>
            <a:endParaRPr lang="ru-RU" dirty="0"/>
          </a:p>
        </p:txBody>
      </p:sp>
      <p:sp>
        <p:nvSpPr>
          <p:cNvPr id="13" name="TextBox 12"/>
          <p:cNvSpPr txBox="1"/>
          <p:nvPr/>
        </p:nvSpPr>
        <p:spPr>
          <a:xfrm>
            <a:off x="2284512" y="2638535"/>
            <a:ext cx="184731" cy="369332"/>
          </a:xfrm>
          <a:prstGeom prst="rect">
            <a:avLst/>
          </a:prstGeom>
          <a:noFill/>
        </p:spPr>
        <p:txBody>
          <a:bodyPr wrap="none" rtlCol="0">
            <a:spAutoFit/>
          </a:bodyPr>
          <a:lstStyle/>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325" y="268000"/>
            <a:ext cx="2783327" cy="4192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334537" y="4653136"/>
            <a:ext cx="2286000" cy="584775"/>
          </a:xfrm>
          <a:prstGeom prst="rect">
            <a:avLst/>
          </a:prstGeom>
        </p:spPr>
        <p:txBody>
          <a:bodyPr>
            <a:spAutoFit/>
          </a:bodyPr>
          <a:lstStyle/>
          <a:p>
            <a:r>
              <a:rPr lang="ru-RU" sz="1600" b="1" dirty="0">
                <a:solidFill>
                  <a:prstClr val="black"/>
                </a:solidFill>
                <a:latin typeface="Times New Roman" pitchFamily="18" charset="0"/>
                <a:cs typeface="Times New Roman" pitchFamily="18" charset="0"/>
              </a:rPr>
              <a:t>Домашняя кукла </a:t>
            </a:r>
            <a:r>
              <a:rPr lang="ru-RU" sz="1600" b="1" dirty="0" smtClean="0">
                <a:solidFill>
                  <a:prstClr val="black"/>
                </a:solidFill>
                <a:latin typeface="Times New Roman" pitchFamily="18" charset="0"/>
                <a:cs typeface="Times New Roman" pitchFamily="18" charset="0"/>
              </a:rPr>
              <a:t>«</a:t>
            </a:r>
            <a:r>
              <a:rPr lang="ru-RU" sz="1600" b="1" dirty="0" err="1" smtClean="0">
                <a:solidFill>
                  <a:prstClr val="black"/>
                </a:solidFill>
                <a:latin typeface="Times New Roman" pitchFamily="18" charset="0"/>
                <a:cs typeface="Times New Roman" pitchFamily="18" charset="0"/>
              </a:rPr>
              <a:t>Масленница</a:t>
            </a:r>
            <a:r>
              <a:rPr lang="ru-RU" sz="1600" b="1" dirty="0" smtClean="0">
                <a:solidFill>
                  <a:prstClr val="black"/>
                </a:solidFill>
                <a:latin typeface="Times New Roman" pitchFamily="18" charset="0"/>
                <a:cs typeface="Times New Roman" pitchFamily="18" charset="0"/>
              </a:rPr>
              <a:t>»</a:t>
            </a:r>
            <a:endParaRPr lang="ru-RU" dirty="0"/>
          </a:p>
        </p:txBody>
      </p:sp>
      <p:sp>
        <p:nvSpPr>
          <p:cNvPr id="5" name="Прямоугольник 4"/>
          <p:cNvSpPr/>
          <p:nvPr/>
        </p:nvSpPr>
        <p:spPr>
          <a:xfrm>
            <a:off x="3143652" y="1420114"/>
            <a:ext cx="5802287" cy="4524315"/>
          </a:xfrm>
          <a:prstGeom prst="rect">
            <a:avLst/>
          </a:prstGeom>
        </p:spPr>
        <p:txBody>
          <a:bodyPr wrap="square">
            <a:spAutoFit/>
          </a:bodyPr>
          <a:lstStyle/>
          <a:p>
            <a:pPr algn="just"/>
            <a:r>
              <a:rPr lang="ru-RU" b="1" dirty="0" smtClean="0">
                <a:latin typeface="Times New Roman" pitchFamily="18" charset="0"/>
                <a:cs typeface="Times New Roman" pitchFamily="18" charset="0"/>
              </a:rPr>
              <a:t>«</a:t>
            </a:r>
            <a:r>
              <a:rPr lang="ru-RU" b="1" dirty="0" err="1" smtClean="0">
                <a:latin typeface="Times New Roman" pitchFamily="18" charset="0"/>
                <a:cs typeface="Times New Roman" pitchFamily="18" charset="0"/>
              </a:rPr>
              <a:t>Масленница</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 одна из обрядовых кукол, являющаяся обязательным атрибутом праздника Масленицы, когда ее сжигают на костре. Она служила символом избавления от всего старого, ветхого, ненужного и освобождения места для молодого и нового. Что интересно, у большой Масленицы была младшая сестра - домашняя Масленица. Ей хозяйки доверяли свои планы на год и просили, чтобы кукла помогла им осуществиться. Устанавливали помощницу на самое видное место, чтобы служила напоминанием того, что запланировано сделать к концу года. По истечению которого "уставшую" от своих обязанностей домашнюю Масленицу провожали и сжигали вместе с большим чучелом. А ей на смену изготавливали новую куклу-помощницу.</a:t>
            </a:r>
          </a:p>
        </p:txBody>
      </p:sp>
    </p:spTree>
    <p:extLst>
      <p:ext uri="{BB962C8B-B14F-4D97-AF65-F5344CB8AC3E}">
        <p14:creationId xmlns:p14="http://schemas.microsoft.com/office/powerpoint/2010/main" val="1359079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79712" y="2333735"/>
            <a:ext cx="184731" cy="369332"/>
          </a:xfrm>
          <a:prstGeom prst="rect">
            <a:avLst/>
          </a:prstGeom>
          <a:noFill/>
        </p:spPr>
        <p:txBody>
          <a:bodyPr wrap="none" rtlCol="0">
            <a:spAutoFit/>
          </a:bodyPr>
          <a:lstStyle/>
          <a:p>
            <a:endParaRPr lang="ru-RU" dirty="0"/>
          </a:p>
        </p:txBody>
      </p:sp>
      <p:sp>
        <p:nvSpPr>
          <p:cNvPr id="11" name="TextBox 10"/>
          <p:cNvSpPr txBox="1"/>
          <p:nvPr/>
        </p:nvSpPr>
        <p:spPr>
          <a:xfrm>
            <a:off x="1403648" y="3796867"/>
            <a:ext cx="3456384" cy="369332"/>
          </a:xfrm>
          <a:prstGeom prst="rect">
            <a:avLst/>
          </a:prstGeom>
          <a:noFill/>
        </p:spPr>
        <p:txBody>
          <a:bodyPr wrap="square" rtlCol="0">
            <a:spAutoFit/>
          </a:bodyPr>
          <a:lstStyle/>
          <a:p>
            <a:pPr algn="just"/>
            <a:r>
              <a:rPr lang="ru-RU" b="1"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2132112" y="2486135"/>
            <a:ext cx="184731" cy="369332"/>
          </a:xfrm>
          <a:prstGeom prst="rect">
            <a:avLst/>
          </a:prstGeom>
          <a:noFill/>
        </p:spPr>
        <p:txBody>
          <a:bodyPr wrap="none" rtlCol="0">
            <a:spAutoFit/>
          </a:bodyPr>
          <a:lstStyle/>
          <a:p>
            <a:endParaRPr lang="ru-RU" dirty="0"/>
          </a:p>
        </p:txBody>
      </p:sp>
      <p:sp>
        <p:nvSpPr>
          <p:cNvPr id="13" name="TextBox 12"/>
          <p:cNvSpPr txBox="1"/>
          <p:nvPr/>
        </p:nvSpPr>
        <p:spPr>
          <a:xfrm>
            <a:off x="2284512" y="2638535"/>
            <a:ext cx="184731" cy="369332"/>
          </a:xfrm>
          <a:prstGeom prst="rect">
            <a:avLst/>
          </a:prstGeom>
          <a:noFill/>
        </p:spPr>
        <p:txBody>
          <a:bodyPr wrap="none" rtlCol="0">
            <a:spAutoFit/>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0530" y="476672"/>
            <a:ext cx="3449450" cy="270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771989" y="692696"/>
            <a:ext cx="1747594" cy="338554"/>
          </a:xfrm>
          <a:prstGeom prst="rect">
            <a:avLst/>
          </a:prstGeom>
        </p:spPr>
        <p:txBody>
          <a:bodyPr wrap="none">
            <a:spAutoFit/>
          </a:bodyPr>
          <a:lstStyle/>
          <a:p>
            <a:r>
              <a:rPr lang="ru-RU" sz="1600" b="1" dirty="0">
                <a:latin typeface="Times New Roman" pitchFamily="18" charset="0"/>
                <a:cs typeface="Times New Roman" pitchFamily="18" charset="0"/>
              </a:rPr>
              <a:t>«Неразлучники»</a:t>
            </a:r>
          </a:p>
        </p:txBody>
      </p:sp>
      <p:sp>
        <p:nvSpPr>
          <p:cNvPr id="5" name="Прямоугольник 4"/>
          <p:cNvSpPr/>
          <p:nvPr/>
        </p:nvSpPr>
        <p:spPr>
          <a:xfrm>
            <a:off x="179512" y="1828107"/>
            <a:ext cx="4942498" cy="3416320"/>
          </a:xfrm>
          <a:prstGeom prst="rect">
            <a:avLst/>
          </a:prstGeom>
        </p:spPr>
        <p:txBody>
          <a:bodyPr wrap="square">
            <a:spAutoFit/>
          </a:bodyPr>
          <a:lstStyle/>
          <a:p>
            <a:pPr algn="just"/>
            <a:r>
              <a:rPr lang="ru-RU" b="1" dirty="0">
                <a:latin typeface="Times New Roman" pitchFamily="18" charset="0"/>
                <a:cs typeface="Times New Roman" pitchFamily="18" charset="0"/>
              </a:rPr>
              <a:t>Во время свадьбы молодоженам дарили куклы, изображающие жениха с невестой, называемые «Неразлучниками». И что примечательно, в одном регионе их изготавливали из одного кусочка материи и все детали обматывались единой нитью, чем акцентировался неразрывный союз молодоженов, их целостность и единение. В другом регионе эти же куклы делали из трех одинаковых отрезов ткани, объединенных общей рукой - символом того, что по жизни два человека пойдут теперь рука об руку.</a:t>
            </a:r>
          </a:p>
        </p:txBody>
      </p:sp>
    </p:spTree>
    <p:extLst>
      <p:ext uri="{BB962C8B-B14F-4D97-AF65-F5344CB8AC3E}">
        <p14:creationId xmlns:p14="http://schemas.microsoft.com/office/powerpoint/2010/main" val="38266316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79712" y="2333735"/>
            <a:ext cx="184731" cy="369332"/>
          </a:xfrm>
          <a:prstGeom prst="rect">
            <a:avLst/>
          </a:prstGeom>
          <a:noFill/>
        </p:spPr>
        <p:txBody>
          <a:bodyPr wrap="none" rtlCol="0">
            <a:spAutoFit/>
          </a:bodyPr>
          <a:lstStyle/>
          <a:p>
            <a:endParaRPr lang="ru-RU" dirty="0"/>
          </a:p>
        </p:txBody>
      </p:sp>
      <p:sp>
        <p:nvSpPr>
          <p:cNvPr id="11" name="TextBox 10"/>
          <p:cNvSpPr txBox="1"/>
          <p:nvPr/>
        </p:nvSpPr>
        <p:spPr>
          <a:xfrm>
            <a:off x="3707904" y="4869160"/>
            <a:ext cx="3456384" cy="369332"/>
          </a:xfrm>
          <a:prstGeom prst="rect">
            <a:avLst/>
          </a:prstGeom>
          <a:noFill/>
        </p:spPr>
        <p:txBody>
          <a:bodyPr wrap="square" rtlCol="0">
            <a:spAutoFit/>
          </a:bodyPr>
          <a:lstStyle/>
          <a:p>
            <a:pPr algn="just"/>
            <a:r>
              <a:rPr lang="ru-RU" b="1"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2132112" y="2486135"/>
            <a:ext cx="184731" cy="369332"/>
          </a:xfrm>
          <a:prstGeom prst="rect">
            <a:avLst/>
          </a:prstGeom>
          <a:noFill/>
        </p:spPr>
        <p:txBody>
          <a:bodyPr wrap="none" rtlCol="0">
            <a:spAutoFit/>
          </a:bodyPr>
          <a:lstStyle/>
          <a:p>
            <a:endParaRPr lang="ru-RU" dirty="0"/>
          </a:p>
        </p:txBody>
      </p:sp>
      <p:sp>
        <p:nvSpPr>
          <p:cNvPr id="13" name="TextBox 12"/>
          <p:cNvSpPr txBox="1"/>
          <p:nvPr/>
        </p:nvSpPr>
        <p:spPr>
          <a:xfrm>
            <a:off x="2284512" y="2638535"/>
            <a:ext cx="184731" cy="369332"/>
          </a:xfrm>
          <a:prstGeom prst="rect">
            <a:avLst/>
          </a:prstGeom>
          <a:noFill/>
        </p:spPr>
        <p:txBody>
          <a:bodyPr wrap="none" rtlCol="0">
            <a:spAutoFit/>
          </a:bodyPr>
          <a:lstStyle/>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526" y="262997"/>
            <a:ext cx="3106107" cy="4141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256730" y="2823201"/>
            <a:ext cx="2531419" cy="615553"/>
          </a:xfrm>
          <a:prstGeom prst="rect">
            <a:avLst/>
          </a:prstGeom>
        </p:spPr>
        <p:txBody>
          <a:bodyPr wrap="square">
            <a:spAutoFit/>
          </a:bodyPr>
          <a:lstStyle/>
          <a:p>
            <a:endParaRPr lang="ru-RU" dirty="0"/>
          </a:p>
          <a:p>
            <a:r>
              <a:rPr lang="ru-RU" sz="1600" b="1" dirty="0">
                <a:latin typeface="Times New Roman" pitchFamily="18" charset="0"/>
                <a:cs typeface="Times New Roman" pitchFamily="18" charset="0"/>
              </a:rPr>
              <a:t>Кукла </a:t>
            </a:r>
            <a:r>
              <a:rPr lang="ru-RU" sz="1600" b="1" dirty="0" smtClean="0">
                <a:latin typeface="Times New Roman" pitchFamily="18" charset="0"/>
                <a:cs typeface="Times New Roman" pitchFamily="18" charset="0"/>
              </a:rPr>
              <a:t>«</a:t>
            </a:r>
            <a:r>
              <a:rPr lang="ru-RU" sz="1600" b="1" dirty="0" err="1" smtClean="0">
                <a:latin typeface="Times New Roman" pitchFamily="18" charset="0"/>
                <a:cs typeface="Times New Roman" pitchFamily="18" charset="0"/>
              </a:rPr>
              <a:t>Десятиручка</a:t>
            </a:r>
            <a:r>
              <a:rPr lang="ru-RU" sz="1600" b="1" dirty="0" smtClean="0">
                <a:latin typeface="Times New Roman" pitchFamily="18" charset="0"/>
                <a:cs typeface="Times New Roman" pitchFamily="18" charset="0"/>
              </a:rPr>
              <a:t>»</a:t>
            </a:r>
            <a:endParaRPr lang="ru-RU" sz="1600" b="1" dirty="0">
              <a:latin typeface="Times New Roman" pitchFamily="18" charset="0"/>
              <a:cs typeface="Times New Roman" pitchFamily="18" charset="0"/>
            </a:endParaRPr>
          </a:p>
        </p:txBody>
      </p:sp>
      <p:sp>
        <p:nvSpPr>
          <p:cNvPr id="4" name="Прямоугольник 3"/>
          <p:cNvSpPr/>
          <p:nvPr/>
        </p:nvSpPr>
        <p:spPr>
          <a:xfrm>
            <a:off x="3308633" y="258837"/>
            <a:ext cx="5328592" cy="2308324"/>
          </a:xfrm>
          <a:prstGeom prst="rect">
            <a:avLst/>
          </a:prstGeom>
        </p:spPr>
        <p:txBody>
          <a:bodyPr wrap="square">
            <a:spAutoFit/>
          </a:bodyPr>
          <a:lstStyle/>
          <a:p>
            <a:pPr algn="just"/>
            <a:r>
              <a:rPr lang="ru-RU" b="1" dirty="0">
                <a:latin typeface="Times New Roman" pitchFamily="18" charset="0"/>
                <a:cs typeface="Times New Roman" pitchFamily="18" charset="0"/>
              </a:rPr>
              <a:t>Чтобы успевать по хозяйству, женщины, делая из соломы или льняного шпагата кукол </a:t>
            </a:r>
            <a:r>
              <a:rPr lang="ru-RU" b="1" dirty="0" err="1">
                <a:latin typeface="Times New Roman" pitchFamily="18" charset="0"/>
                <a:cs typeface="Times New Roman" pitchFamily="18" charset="0"/>
              </a:rPr>
              <a:t>Десятиручек</a:t>
            </a:r>
            <a:r>
              <a:rPr lang="ru-RU" b="1" dirty="0">
                <a:latin typeface="Times New Roman" pitchFamily="18" charset="0"/>
                <a:cs typeface="Times New Roman" pitchFamily="18" charset="0"/>
              </a:rPr>
              <a:t>, приговаривали: «Делаю тебя, чтобы во всех делах успевать и делать их хорошо. Эту ручку верчу, чтобы в доме моем всегда были порядок, мир и уют. Эту ручку верчу, чтобы муж всегда был ухожен и всем доволен».</a:t>
            </a:r>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4416893"/>
            <a:ext cx="3306921" cy="2197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202526" y="4469723"/>
            <a:ext cx="5472608" cy="2308324"/>
          </a:xfrm>
          <a:prstGeom prst="rect">
            <a:avLst/>
          </a:prstGeom>
        </p:spPr>
        <p:txBody>
          <a:bodyPr wrap="square">
            <a:spAutoFit/>
          </a:bodyPr>
          <a:lstStyle/>
          <a:p>
            <a:pPr algn="just"/>
            <a:r>
              <a:rPr lang="ru-RU" b="1" dirty="0">
                <a:latin typeface="Times New Roman" pitchFamily="18" charset="0"/>
                <a:cs typeface="Times New Roman" pitchFamily="18" charset="0"/>
              </a:rPr>
              <a:t>Большим спросом и почитанием всегда пользовалась кукла, исполняющая заветные желания - </a:t>
            </a:r>
            <a:r>
              <a:rPr lang="ru-RU" b="1" dirty="0" err="1">
                <a:latin typeface="Times New Roman" pitchFamily="18" charset="0"/>
                <a:cs typeface="Times New Roman" pitchFamily="18" charset="0"/>
              </a:rPr>
              <a:t>Желанница</a:t>
            </a:r>
            <a:r>
              <a:rPr lang="ru-RU" b="1" dirty="0">
                <a:latin typeface="Times New Roman" pitchFamily="18" charset="0"/>
                <a:cs typeface="Times New Roman" pitchFamily="18" charset="0"/>
              </a:rPr>
              <a:t>. ЕЕ прятали от посторонних глаз в потайное место. А при случае хозяйка дарила своей кукле красивую бусинку или тесемку и подносила ее к зеркалу, приговаривая: «Полюбуйся на себя красавица. Исполни за подарок мое желание».</a:t>
            </a:r>
          </a:p>
        </p:txBody>
      </p:sp>
      <p:sp>
        <p:nvSpPr>
          <p:cNvPr id="10" name="Прямоугольник 9"/>
          <p:cNvSpPr/>
          <p:nvPr/>
        </p:nvSpPr>
        <p:spPr>
          <a:xfrm>
            <a:off x="6588224" y="3961892"/>
            <a:ext cx="2311670" cy="338554"/>
          </a:xfrm>
          <a:prstGeom prst="rect">
            <a:avLst/>
          </a:prstGeom>
        </p:spPr>
        <p:txBody>
          <a:bodyPr wrap="square">
            <a:spAutoFit/>
          </a:bodyPr>
          <a:lstStyle/>
          <a:p>
            <a:r>
              <a:rPr lang="ru-RU" sz="1600" b="1" dirty="0">
                <a:latin typeface="Times New Roman" pitchFamily="18" charset="0"/>
                <a:cs typeface="Times New Roman" pitchFamily="18" charset="0"/>
              </a:rPr>
              <a:t>Кукла «</a:t>
            </a:r>
            <a:r>
              <a:rPr lang="ru-RU" sz="1600" b="1" dirty="0" err="1">
                <a:latin typeface="Times New Roman" pitchFamily="18" charset="0"/>
                <a:cs typeface="Times New Roman" pitchFamily="18" charset="0"/>
              </a:rPr>
              <a:t>Желанница</a:t>
            </a:r>
            <a:r>
              <a:rPr lang="ru-RU" sz="1600" b="1" dirty="0">
                <a:latin typeface="Times New Roman" pitchFamily="18" charset="0"/>
                <a:cs typeface="Times New Roman" pitchFamily="18" charset="0"/>
              </a:rPr>
              <a:t>»</a:t>
            </a:r>
          </a:p>
        </p:txBody>
      </p:sp>
    </p:spTree>
    <p:extLst>
      <p:ext uri="{BB962C8B-B14F-4D97-AF65-F5344CB8AC3E}">
        <p14:creationId xmlns:p14="http://schemas.microsoft.com/office/powerpoint/2010/main" val="42062093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1498" y="429609"/>
            <a:ext cx="3379361" cy="2510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5868144" y="3068960"/>
            <a:ext cx="3011481" cy="338554"/>
          </a:xfrm>
          <a:prstGeom prst="rect">
            <a:avLst/>
          </a:prstGeom>
        </p:spPr>
        <p:txBody>
          <a:bodyPr wrap="square">
            <a:spAutoFit/>
          </a:bodyPr>
          <a:lstStyle/>
          <a:p>
            <a:r>
              <a:rPr lang="ru-RU" sz="1600" b="1" dirty="0">
                <a:latin typeface="Times New Roman" pitchFamily="18" charset="0"/>
                <a:cs typeface="Times New Roman" pitchFamily="18" charset="0"/>
              </a:rPr>
              <a:t>Кукла-оберег «</a:t>
            </a:r>
            <a:r>
              <a:rPr lang="ru-RU" sz="1600" b="1" dirty="0" err="1">
                <a:latin typeface="Times New Roman" pitchFamily="18" charset="0"/>
                <a:cs typeface="Times New Roman" pitchFamily="18" charset="0"/>
              </a:rPr>
              <a:t>Здоровушка</a:t>
            </a:r>
            <a:r>
              <a:rPr lang="ru-RU" sz="1600" b="1" dirty="0">
                <a:latin typeface="Times New Roman" pitchFamily="18" charset="0"/>
                <a:cs typeface="Times New Roman" pitchFamily="18" charset="0"/>
              </a:rPr>
              <a:t>»</a:t>
            </a:r>
          </a:p>
        </p:txBody>
      </p:sp>
      <p:sp>
        <p:nvSpPr>
          <p:cNvPr id="4" name="Прямоугольник 3"/>
          <p:cNvSpPr/>
          <p:nvPr/>
        </p:nvSpPr>
        <p:spPr>
          <a:xfrm>
            <a:off x="395536" y="908720"/>
            <a:ext cx="4572000" cy="2031325"/>
          </a:xfrm>
          <a:prstGeom prst="rect">
            <a:avLst/>
          </a:prstGeom>
        </p:spPr>
        <p:txBody>
          <a:bodyPr>
            <a:spAutoFit/>
          </a:bodyPr>
          <a:lstStyle/>
          <a:p>
            <a:pPr algn="just"/>
            <a:r>
              <a:rPr lang="ru-RU" b="1" dirty="0">
                <a:latin typeface="Times New Roman" pitchFamily="18" charset="0"/>
                <a:cs typeface="Times New Roman" pitchFamily="18" charset="0"/>
              </a:rPr>
              <a:t>При изготовлении куклы «</a:t>
            </a:r>
            <a:r>
              <a:rPr lang="ru-RU" b="1" dirty="0" err="1">
                <a:latin typeface="Times New Roman" pitchFamily="18" charset="0"/>
                <a:cs typeface="Times New Roman" pitchFamily="18" charset="0"/>
              </a:rPr>
              <a:t>Здоровушка</a:t>
            </a:r>
            <a:r>
              <a:rPr lang="ru-RU" b="1" dirty="0">
                <a:latin typeface="Times New Roman" pitchFamily="18" charset="0"/>
                <a:cs typeface="Times New Roman" pitchFamily="18" charset="0"/>
              </a:rPr>
              <a:t>» мастерица заговаривала ее пожеланиями на здоровья. В ее руках букет или кузовок с засушенными лекарственными травами, ягодами и цветами, которые и должны были нести исцеление и здравие домочадцам.</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34" y="4221088"/>
            <a:ext cx="3563802" cy="2373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95536" y="4036422"/>
            <a:ext cx="2214581" cy="338554"/>
          </a:xfrm>
          <a:prstGeom prst="rect">
            <a:avLst/>
          </a:prstGeom>
        </p:spPr>
        <p:txBody>
          <a:bodyPr wrap="none">
            <a:spAutoFit/>
          </a:bodyPr>
          <a:lstStyle/>
          <a:p>
            <a:r>
              <a:rPr lang="ru-RU" sz="1600" b="1" dirty="0">
                <a:latin typeface="Times New Roman" pitchFamily="18" charset="0"/>
                <a:cs typeface="Times New Roman" pitchFamily="18" charset="0"/>
              </a:rPr>
              <a:t>Кукла </a:t>
            </a:r>
            <a:r>
              <a:rPr lang="ru-RU" sz="1600" b="1" dirty="0" smtClean="0">
                <a:latin typeface="Times New Roman" pitchFamily="18" charset="0"/>
                <a:cs typeface="Times New Roman" pitchFamily="18" charset="0"/>
              </a:rPr>
              <a:t>«</a:t>
            </a:r>
            <a:r>
              <a:rPr lang="ru-RU" sz="1600" b="1" dirty="0" err="1" smtClean="0">
                <a:latin typeface="Times New Roman" pitchFamily="18" charset="0"/>
                <a:cs typeface="Times New Roman" pitchFamily="18" charset="0"/>
              </a:rPr>
              <a:t>Зерновушка</a:t>
            </a:r>
            <a:r>
              <a:rPr lang="ru-RU" sz="1600" b="1" dirty="0" smtClean="0">
                <a:latin typeface="Times New Roman" pitchFamily="18" charset="0"/>
                <a:cs typeface="Times New Roman" pitchFamily="18" charset="0"/>
              </a:rPr>
              <a:t>»</a:t>
            </a:r>
            <a:endParaRPr lang="ru-RU" sz="1600" b="1" dirty="0">
              <a:latin typeface="Times New Roman" pitchFamily="18" charset="0"/>
              <a:cs typeface="Times New Roman" pitchFamily="18" charset="0"/>
            </a:endParaRPr>
          </a:p>
        </p:txBody>
      </p:sp>
      <p:sp>
        <p:nvSpPr>
          <p:cNvPr id="6" name="Прямоугольник 5"/>
          <p:cNvSpPr/>
          <p:nvPr/>
        </p:nvSpPr>
        <p:spPr>
          <a:xfrm>
            <a:off x="4008859" y="3933056"/>
            <a:ext cx="4572000" cy="2585323"/>
          </a:xfrm>
          <a:prstGeom prst="rect">
            <a:avLst/>
          </a:prstGeom>
        </p:spPr>
        <p:txBody>
          <a:bodyPr>
            <a:spAutoFit/>
          </a:bodyPr>
          <a:lstStyle/>
          <a:p>
            <a:pPr algn="just"/>
            <a:r>
              <a:rPr lang="ru-RU" b="1" dirty="0" err="1" smtClean="0">
                <a:latin typeface="Times New Roman" pitchFamily="18" charset="0"/>
                <a:cs typeface="Times New Roman" pitchFamily="18" charset="0"/>
              </a:rPr>
              <a:t>Зерновушка</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имеющая несколько названий — </a:t>
            </a:r>
            <a:r>
              <a:rPr lang="ru-RU" b="1" dirty="0" err="1">
                <a:latin typeface="Times New Roman" pitchFamily="18" charset="0"/>
                <a:cs typeface="Times New Roman" pitchFamily="18" charset="0"/>
              </a:rPr>
              <a:t>Крупеничка</a:t>
            </a:r>
            <a:r>
              <a:rPr lang="ru-RU" b="1" dirty="0">
                <a:latin typeface="Times New Roman" pitchFamily="18" charset="0"/>
                <a:cs typeface="Times New Roman" pitchFamily="18" charset="0"/>
              </a:rPr>
              <a:t>, Горошинка, </a:t>
            </a:r>
            <a:r>
              <a:rPr lang="ru-RU" b="1" dirty="0" err="1">
                <a:latin typeface="Times New Roman" pitchFamily="18" charset="0"/>
                <a:cs typeface="Times New Roman" pitchFamily="18" charset="0"/>
              </a:rPr>
              <a:t>Зернушка</a:t>
            </a:r>
            <a:r>
              <a:rPr lang="ru-RU" b="1" dirty="0">
                <a:latin typeface="Times New Roman" pitchFamily="18" charset="0"/>
                <a:cs typeface="Times New Roman" pitchFamily="18" charset="0"/>
              </a:rPr>
              <a:t> — считается одной из главных кукол в доме, приносящей достаток в семью. Ее наполняли зерном гречихи или овсом, пшеницей, горохом, красиво принаряжали и ставили на самое видное место — в красный угол избы рядом с иконами.</a:t>
            </a:r>
          </a:p>
        </p:txBody>
      </p:sp>
    </p:spTree>
    <p:extLst>
      <p:ext uri="{BB962C8B-B14F-4D97-AF65-F5344CB8AC3E}">
        <p14:creationId xmlns:p14="http://schemas.microsoft.com/office/powerpoint/2010/main" val="30182960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15296</TotalTime>
  <Words>2553</Words>
  <Application>Microsoft Office PowerPoint</Application>
  <PresentationFormat>Экран (4:3)</PresentationFormat>
  <Paragraphs>91</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Волна</vt:lpstr>
      <vt:lpstr>ТВОРЧЕСКИЙ  ПРОЕКТ   «МОИ  ЛЮБИМЫЕ  КУКЛЫ»  Белоновская Софья 4 «А» класс Педагог –библиотекарь Федосова ТБ   2021 – 2022  уч.г.</vt:lpstr>
      <vt:lpstr> </vt:lpstr>
      <vt:lpstr>Когда и где появилась первая кукла на Руси? </vt:lpstr>
      <vt:lpstr> Какие куклы были раньше и как с ними играли?</vt:lpstr>
      <vt:lpstr>Кукла "Мотанка" - волшебный оберег </vt:lpstr>
      <vt:lpstr>Презентация PowerPoint</vt:lpstr>
      <vt:lpstr>Презентация PowerPoint</vt:lpstr>
      <vt:lpstr>Презентация PowerPoint</vt:lpstr>
      <vt:lpstr>Презентация PowerPoint</vt:lpstr>
      <vt:lpstr>Из чего делали кукол?</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АНЮТА</dc:creator>
  <cp:lastModifiedBy>Biblio-PC</cp:lastModifiedBy>
  <cp:revision>227</cp:revision>
  <cp:lastPrinted>2019-11-10T09:53:08Z</cp:lastPrinted>
  <dcterms:created xsi:type="dcterms:W3CDTF">2015-02-17T13:07:06Z</dcterms:created>
  <dcterms:modified xsi:type="dcterms:W3CDTF">2021-11-25T08:40:18Z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856360</vt:lpwstr>
  </property>
  <property fmtid="{D5CDD505-2E9C-101B-9397-08002B2CF9AE}" name="NXPowerLiteSettings" pid="3">
    <vt:lpwstr>E700052003A000</vt:lpwstr>
  </property>
  <property fmtid="{D5CDD505-2E9C-101B-9397-08002B2CF9AE}" name="NXPowerLiteVersion" pid="4">
    <vt:lpwstr>D9.1.0</vt:lpwstr>
  </property>
</Properties>
</file>