
<file path=[Content_Types].xml><?xml version="1.0" encoding="utf-8"?>
<Types xmlns="http://schemas.openxmlformats.org/package/2006/content-types">
  <Default Extension="jpg" ContentType="image/jpeg"/>
  <Default Extension="wmf" ContentType="image/x-wmf"/>
  <Default Extension="png" ContentType="image/png"/>
  <Default Extension="xml" ContentType="application/xml"/>
  <Default Extension="jpeg" ContentType="image/jpeg"/>
  <Default Extension="rels" ContentType="application/vnd.openxmlformats-package.relationships+xml"/>
  <Default Extension="bin" ContentType="application/vnd.openxmlformats-officedocument.oleObject"/>
  <Override PartName="/ppt/slides/slide15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12.xml" ContentType="application/vnd.openxmlformats-officedocument.presentationml.slide+xml"/>
  <Override PartName="/ppt/slides/slide7.xml" ContentType="application/vnd.openxmlformats-officedocument.presentationml.slide+xml"/>
  <Override PartName="/ppt/theme/theme1.xml" ContentType="application/vnd.openxmlformats-officedocument.them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12192000"/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presProps" Target="presProps.xml" /><Relationship Id="rId19" Type="http://schemas.openxmlformats.org/officeDocument/2006/relationships/tableStyles" Target="tableStyles.xml" /><Relationship Id="rId20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0" type="title" userDrawn="1">
  <p:cSld name="Title Slide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>
          <a:xfrm>
            <a:off x="578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8706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  <p:pic>
        <p:nvPicPr>
          <p:cNvPr id="7" name="Рисунок 18" hidden="0"/>
          <p:cNvPicPr>
            <a:picLocks noChangeAspect="1"/>
          </p:cNvPicPr>
          <p:nvPr isPhoto="0" userDrawn="1"/>
        </p:nvPicPr>
        <p:blipFill>
          <a:blip r:embed="rId3">
            <a:lum bright="70000" contrast="-70000"/>
          </a:blip>
          <a:stretch/>
        </p:blipFill>
        <p:spPr bwMode="auto">
          <a:xfrm>
            <a:off x="143338" y="116631"/>
            <a:ext cx="11905322" cy="6590405"/>
          </a:xfrm>
          <a:prstGeom prst="rect">
            <a:avLst/>
          </a:prstGeom>
        </p:spPr>
      </p:pic>
      <p:sp>
        <p:nvSpPr>
          <p:cNvPr id="8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3695733" y="4077073"/>
            <a:ext cx="4992554" cy="936103"/>
          </a:xfrm>
          <a:prstGeom prst="rect">
            <a:avLst/>
          </a:prstGeom>
        </p:spPr>
        <p:txBody>
          <a:bodyPr tIns="0" anchor="t">
            <a:noAutofit/>
          </a:bodyPr>
          <a:lstStyle>
            <a:lvl1pPr marL="0" indent="0" algn="ctr">
              <a:buNone/>
              <a:defRPr sz="2000" b="0" i="0" cap="none" spc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grpSp>
        <p:nvGrpSpPr>
          <p:cNvPr id="9" name="Группа 11" hidden="0"/>
          <p:cNvGrpSpPr/>
          <p:nvPr isPhoto="0" userDrawn="1"/>
        </p:nvGrpSpPr>
        <p:grpSpPr bwMode="auto">
          <a:xfrm>
            <a:off x="3215681" y="3786978"/>
            <a:ext cx="5760638" cy="158406"/>
            <a:chOff x="1295466" y="3129578"/>
            <a:chExt cx="8009587" cy="326894"/>
          </a:xfrm>
          <a:solidFill>
            <a:srgbClr val="835A2D"/>
          </a:solidFill>
        </p:grpSpPr>
        <p:sp>
          <p:nvSpPr>
            <p:cNvPr id="10" name="Полилиния 4" hidden="0"/>
            <p:cNvSpPr/>
            <p:nvPr isPhoto="0" userDrawn="1"/>
          </p:nvSpPr>
          <p:spPr bwMode="auto">
            <a:xfrm>
              <a:off x="1295466" y="3205633"/>
              <a:ext cx="3768482" cy="87393"/>
            </a:xfrm>
            <a:custGeom>
              <a:avLst/>
              <a:gdLst>
                <a:gd name="connsiteX0" fmla="*/ 0 w 3614296"/>
                <a:gd name="connsiteY0" fmla="*/ 161939 h 167495"/>
                <a:gd name="connsiteX1" fmla="*/ 2619375 w 3614296"/>
                <a:gd name="connsiteY1" fmla="*/ 14 h 167495"/>
                <a:gd name="connsiteX2" fmla="*/ 3486150 w 3614296"/>
                <a:gd name="connsiteY2" fmla="*/ 152414 h 167495"/>
                <a:gd name="connsiteX3" fmla="*/ 85725 w 3614296"/>
                <a:gd name="connsiteY3" fmla="*/ 161939 h 167495"/>
                <a:gd name="connsiteX4" fmla="*/ 85725 w 3614296"/>
                <a:gd name="connsiteY4" fmla="*/ 161939 h 167495"/>
                <a:gd name="connsiteX0" fmla="*/ 0 w 3640248"/>
                <a:gd name="connsiteY0" fmla="*/ 161926 h 172898"/>
                <a:gd name="connsiteX1" fmla="*/ 2619375 w 3640248"/>
                <a:gd name="connsiteY1" fmla="*/ 1 h 172898"/>
                <a:gd name="connsiteX2" fmla="*/ 3514853 w 3640248"/>
                <a:gd name="connsiteY2" fmla="*/ 160602 h 172898"/>
                <a:gd name="connsiteX3" fmla="*/ 85725 w 3640248"/>
                <a:gd name="connsiteY3" fmla="*/ 161926 h 172898"/>
                <a:gd name="connsiteX4" fmla="*/ 85725 w 3640248"/>
                <a:gd name="connsiteY4" fmla="*/ 161926 h 172898"/>
                <a:gd name="connsiteX0" fmla="*/ 0 w 3546443"/>
                <a:gd name="connsiteY0" fmla="*/ 161926 h 163813"/>
                <a:gd name="connsiteX1" fmla="*/ 2619375 w 3546443"/>
                <a:gd name="connsiteY1" fmla="*/ 1 h 163813"/>
                <a:gd name="connsiteX2" fmla="*/ 3514853 w 3546443"/>
                <a:gd name="connsiteY2" fmla="*/ 160602 h 163813"/>
                <a:gd name="connsiteX3" fmla="*/ 85725 w 3546443"/>
                <a:gd name="connsiteY3" fmla="*/ 161926 h 163813"/>
                <a:gd name="connsiteX4" fmla="*/ 85725 w 3546443"/>
                <a:gd name="connsiteY4" fmla="*/ 161926 h 16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6443" h="163813" fill="norm" stroke="1" extrusionOk="0">
                  <a:moveTo>
                    <a:pt x="0" y="161926"/>
                  </a:moveTo>
                  <a:cubicBezTo>
                    <a:pt x="1019175" y="81757"/>
                    <a:pt x="2033566" y="222"/>
                    <a:pt x="2619375" y="1"/>
                  </a:cubicBezTo>
                  <a:cubicBezTo>
                    <a:pt x="3205184" y="-220"/>
                    <a:pt x="3674699" y="154116"/>
                    <a:pt x="3514853" y="160602"/>
                  </a:cubicBezTo>
                  <a:cubicBezTo>
                    <a:pt x="3355007" y="167088"/>
                    <a:pt x="657246" y="161705"/>
                    <a:pt x="85725" y="161926"/>
                  </a:cubicBezTo>
                  <a:lnTo>
                    <a:pt x="85725" y="161926"/>
                  </a:lnTo>
                </a:path>
              </a:pathLst>
            </a:custGeom>
            <a:grpFill/>
            <a:ln>
              <a:noFill/>
            </a:ln>
          </p:spPr>
        </p:sp>
        <p:sp>
          <p:nvSpPr>
            <p:cNvPr id="11" name="Полилиния 9" hidden="0"/>
            <p:cNvSpPr/>
            <p:nvPr isPhoto="0" userDrawn="1"/>
          </p:nvSpPr>
          <p:spPr bwMode="auto">
            <a:xfrm flipV="1">
              <a:off x="1295466" y="3290350"/>
              <a:ext cx="3768482" cy="87394"/>
            </a:xfrm>
            <a:custGeom>
              <a:avLst/>
              <a:gdLst>
                <a:gd name="connsiteX0" fmla="*/ 0 w 3614296"/>
                <a:gd name="connsiteY0" fmla="*/ 161939 h 167495"/>
                <a:gd name="connsiteX1" fmla="*/ 2619375 w 3614296"/>
                <a:gd name="connsiteY1" fmla="*/ 14 h 167495"/>
                <a:gd name="connsiteX2" fmla="*/ 3486150 w 3614296"/>
                <a:gd name="connsiteY2" fmla="*/ 152414 h 167495"/>
                <a:gd name="connsiteX3" fmla="*/ 85725 w 3614296"/>
                <a:gd name="connsiteY3" fmla="*/ 161939 h 167495"/>
                <a:gd name="connsiteX4" fmla="*/ 85725 w 3614296"/>
                <a:gd name="connsiteY4" fmla="*/ 161939 h 167495"/>
                <a:gd name="connsiteX0" fmla="*/ 0 w 3640248"/>
                <a:gd name="connsiteY0" fmla="*/ 161926 h 172898"/>
                <a:gd name="connsiteX1" fmla="*/ 2619375 w 3640248"/>
                <a:gd name="connsiteY1" fmla="*/ 1 h 172898"/>
                <a:gd name="connsiteX2" fmla="*/ 3514853 w 3640248"/>
                <a:gd name="connsiteY2" fmla="*/ 160602 h 172898"/>
                <a:gd name="connsiteX3" fmla="*/ 85725 w 3640248"/>
                <a:gd name="connsiteY3" fmla="*/ 161926 h 172898"/>
                <a:gd name="connsiteX4" fmla="*/ 85725 w 3640248"/>
                <a:gd name="connsiteY4" fmla="*/ 161926 h 172898"/>
                <a:gd name="connsiteX0" fmla="*/ 0 w 3546443"/>
                <a:gd name="connsiteY0" fmla="*/ 161926 h 163813"/>
                <a:gd name="connsiteX1" fmla="*/ 2619375 w 3546443"/>
                <a:gd name="connsiteY1" fmla="*/ 1 h 163813"/>
                <a:gd name="connsiteX2" fmla="*/ 3514853 w 3546443"/>
                <a:gd name="connsiteY2" fmla="*/ 160602 h 163813"/>
                <a:gd name="connsiteX3" fmla="*/ 85725 w 3546443"/>
                <a:gd name="connsiteY3" fmla="*/ 161926 h 163813"/>
                <a:gd name="connsiteX4" fmla="*/ 85725 w 3546443"/>
                <a:gd name="connsiteY4" fmla="*/ 161926 h 16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6443" h="163813" fill="norm" stroke="1" extrusionOk="0">
                  <a:moveTo>
                    <a:pt x="0" y="161926"/>
                  </a:moveTo>
                  <a:cubicBezTo>
                    <a:pt x="1019175" y="81757"/>
                    <a:pt x="2033566" y="222"/>
                    <a:pt x="2619375" y="1"/>
                  </a:cubicBezTo>
                  <a:cubicBezTo>
                    <a:pt x="3205184" y="-220"/>
                    <a:pt x="3674699" y="154116"/>
                    <a:pt x="3514853" y="160602"/>
                  </a:cubicBezTo>
                  <a:cubicBezTo>
                    <a:pt x="3355007" y="167088"/>
                    <a:pt x="657246" y="161705"/>
                    <a:pt x="85725" y="161926"/>
                  </a:cubicBezTo>
                  <a:lnTo>
                    <a:pt x="85725" y="161926"/>
                  </a:lnTo>
                </a:path>
              </a:pathLst>
            </a:custGeom>
            <a:grpFill/>
            <a:ln>
              <a:noFill/>
            </a:ln>
          </p:spPr>
        </p:sp>
        <p:sp>
          <p:nvSpPr>
            <p:cNvPr id="12" name="Овал 7" hidden="0"/>
            <p:cNvSpPr/>
            <p:nvPr isPhoto="0" userDrawn="1"/>
          </p:nvSpPr>
          <p:spPr bwMode="auto">
            <a:xfrm>
              <a:off x="4989841" y="3209049"/>
              <a:ext cx="167954" cy="167954"/>
            </a:xfrm>
            <a:prstGeom prst="ellipse">
              <a:avLst/>
            </a:prstGeom>
            <a:grpFill/>
            <a:ln>
              <a:noFill/>
            </a:ln>
          </p:spPr>
        </p:sp>
        <p:sp>
          <p:nvSpPr>
            <p:cNvPr id="13" name="Овал 13" hidden="0"/>
            <p:cNvSpPr/>
            <p:nvPr isPhoto="0" userDrawn="1"/>
          </p:nvSpPr>
          <p:spPr bwMode="auto">
            <a:xfrm>
              <a:off x="5170309" y="3129578"/>
              <a:ext cx="326894" cy="326894"/>
            </a:xfrm>
            <a:prstGeom prst="ellipse">
              <a:avLst/>
            </a:prstGeom>
            <a:grpFill/>
            <a:ln>
              <a:noFill/>
            </a:ln>
          </p:spPr>
        </p:sp>
        <p:grpSp>
          <p:nvGrpSpPr>
            <p:cNvPr id="14" name="Группа 10" hidden="0"/>
            <p:cNvGrpSpPr/>
            <p:nvPr isPhoto="0" userDrawn="1"/>
          </p:nvGrpSpPr>
          <p:grpSpPr bwMode="auto">
            <a:xfrm flipH="1">
              <a:off x="5497203" y="3204294"/>
              <a:ext cx="3807850" cy="172111"/>
              <a:chOff x="1498666" y="3408833"/>
              <a:chExt cx="3862329" cy="172111"/>
            </a:xfrm>
            <a:grpFill/>
          </p:grpSpPr>
          <p:sp>
            <p:nvSpPr>
              <p:cNvPr id="15" name="Полилиния 14" hidden="0"/>
              <p:cNvSpPr/>
              <p:nvPr isPhoto="0" userDrawn="1"/>
            </p:nvSpPr>
            <p:spPr bwMode="auto">
              <a:xfrm>
                <a:off x="1498666" y="3408833"/>
                <a:ext cx="3768482" cy="87393"/>
              </a:xfrm>
              <a:custGeom>
                <a:avLst/>
                <a:gdLst>
                  <a:gd name="connsiteX0" fmla="*/ 0 w 3614296"/>
                  <a:gd name="connsiteY0" fmla="*/ 161939 h 167495"/>
                  <a:gd name="connsiteX1" fmla="*/ 2619375 w 3614296"/>
                  <a:gd name="connsiteY1" fmla="*/ 14 h 167495"/>
                  <a:gd name="connsiteX2" fmla="*/ 3486150 w 3614296"/>
                  <a:gd name="connsiteY2" fmla="*/ 152414 h 167495"/>
                  <a:gd name="connsiteX3" fmla="*/ 85725 w 3614296"/>
                  <a:gd name="connsiteY3" fmla="*/ 161939 h 167495"/>
                  <a:gd name="connsiteX4" fmla="*/ 85725 w 3614296"/>
                  <a:gd name="connsiteY4" fmla="*/ 161939 h 167495"/>
                  <a:gd name="connsiteX0" fmla="*/ 0 w 3640248"/>
                  <a:gd name="connsiteY0" fmla="*/ 161926 h 172898"/>
                  <a:gd name="connsiteX1" fmla="*/ 2619375 w 3640248"/>
                  <a:gd name="connsiteY1" fmla="*/ 1 h 172898"/>
                  <a:gd name="connsiteX2" fmla="*/ 3514853 w 3640248"/>
                  <a:gd name="connsiteY2" fmla="*/ 160602 h 172898"/>
                  <a:gd name="connsiteX3" fmla="*/ 85725 w 3640248"/>
                  <a:gd name="connsiteY3" fmla="*/ 161926 h 172898"/>
                  <a:gd name="connsiteX4" fmla="*/ 85725 w 3640248"/>
                  <a:gd name="connsiteY4" fmla="*/ 161926 h 172898"/>
                  <a:gd name="connsiteX0" fmla="*/ 0 w 3546443"/>
                  <a:gd name="connsiteY0" fmla="*/ 161926 h 163813"/>
                  <a:gd name="connsiteX1" fmla="*/ 2619375 w 3546443"/>
                  <a:gd name="connsiteY1" fmla="*/ 1 h 163813"/>
                  <a:gd name="connsiteX2" fmla="*/ 3514853 w 3546443"/>
                  <a:gd name="connsiteY2" fmla="*/ 160602 h 163813"/>
                  <a:gd name="connsiteX3" fmla="*/ 85725 w 3546443"/>
                  <a:gd name="connsiteY3" fmla="*/ 161926 h 163813"/>
                  <a:gd name="connsiteX4" fmla="*/ 85725 w 3546443"/>
                  <a:gd name="connsiteY4" fmla="*/ 161926 h 163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6443" h="163813" fill="norm" stroke="1" extrusionOk="0">
                    <a:moveTo>
                      <a:pt x="0" y="161926"/>
                    </a:moveTo>
                    <a:cubicBezTo>
                      <a:pt x="1019175" y="81757"/>
                      <a:pt x="2033566" y="222"/>
                      <a:pt x="2619375" y="1"/>
                    </a:cubicBezTo>
                    <a:cubicBezTo>
                      <a:pt x="3205184" y="-220"/>
                      <a:pt x="3674699" y="154116"/>
                      <a:pt x="3514853" y="160602"/>
                    </a:cubicBezTo>
                    <a:cubicBezTo>
                      <a:pt x="3355007" y="167088"/>
                      <a:pt x="657246" y="161705"/>
                      <a:pt x="85725" y="161926"/>
                    </a:cubicBezTo>
                    <a:lnTo>
                      <a:pt x="85725" y="161926"/>
                    </a:lnTo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6" name="Полилиния 16" hidden="0"/>
              <p:cNvSpPr/>
              <p:nvPr isPhoto="0" userDrawn="1"/>
            </p:nvSpPr>
            <p:spPr bwMode="auto">
              <a:xfrm flipV="1">
                <a:off x="1498666" y="3493550"/>
                <a:ext cx="3768482" cy="87394"/>
              </a:xfrm>
              <a:custGeom>
                <a:avLst/>
                <a:gdLst>
                  <a:gd name="connsiteX0" fmla="*/ 0 w 3614296"/>
                  <a:gd name="connsiteY0" fmla="*/ 161939 h 167495"/>
                  <a:gd name="connsiteX1" fmla="*/ 2619375 w 3614296"/>
                  <a:gd name="connsiteY1" fmla="*/ 14 h 167495"/>
                  <a:gd name="connsiteX2" fmla="*/ 3486150 w 3614296"/>
                  <a:gd name="connsiteY2" fmla="*/ 152414 h 167495"/>
                  <a:gd name="connsiteX3" fmla="*/ 85725 w 3614296"/>
                  <a:gd name="connsiteY3" fmla="*/ 161939 h 167495"/>
                  <a:gd name="connsiteX4" fmla="*/ 85725 w 3614296"/>
                  <a:gd name="connsiteY4" fmla="*/ 161939 h 167495"/>
                  <a:gd name="connsiteX0" fmla="*/ 0 w 3640248"/>
                  <a:gd name="connsiteY0" fmla="*/ 161926 h 172898"/>
                  <a:gd name="connsiteX1" fmla="*/ 2619375 w 3640248"/>
                  <a:gd name="connsiteY1" fmla="*/ 1 h 172898"/>
                  <a:gd name="connsiteX2" fmla="*/ 3514853 w 3640248"/>
                  <a:gd name="connsiteY2" fmla="*/ 160602 h 172898"/>
                  <a:gd name="connsiteX3" fmla="*/ 85725 w 3640248"/>
                  <a:gd name="connsiteY3" fmla="*/ 161926 h 172898"/>
                  <a:gd name="connsiteX4" fmla="*/ 85725 w 3640248"/>
                  <a:gd name="connsiteY4" fmla="*/ 161926 h 172898"/>
                  <a:gd name="connsiteX0" fmla="*/ 0 w 3546443"/>
                  <a:gd name="connsiteY0" fmla="*/ 161926 h 163813"/>
                  <a:gd name="connsiteX1" fmla="*/ 2619375 w 3546443"/>
                  <a:gd name="connsiteY1" fmla="*/ 1 h 163813"/>
                  <a:gd name="connsiteX2" fmla="*/ 3514853 w 3546443"/>
                  <a:gd name="connsiteY2" fmla="*/ 160602 h 163813"/>
                  <a:gd name="connsiteX3" fmla="*/ 85725 w 3546443"/>
                  <a:gd name="connsiteY3" fmla="*/ 161926 h 163813"/>
                  <a:gd name="connsiteX4" fmla="*/ 85725 w 3546443"/>
                  <a:gd name="connsiteY4" fmla="*/ 161926 h 163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6443" h="163813" fill="norm" stroke="1" extrusionOk="0">
                    <a:moveTo>
                      <a:pt x="0" y="161926"/>
                    </a:moveTo>
                    <a:cubicBezTo>
                      <a:pt x="1019175" y="81757"/>
                      <a:pt x="2033566" y="222"/>
                      <a:pt x="2619375" y="1"/>
                    </a:cubicBezTo>
                    <a:cubicBezTo>
                      <a:pt x="3205184" y="-220"/>
                      <a:pt x="3674699" y="154116"/>
                      <a:pt x="3514853" y="160602"/>
                    </a:cubicBezTo>
                    <a:cubicBezTo>
                      <a:pt x="3355007" y="167088"/>
                      <a:pt x="657246" y="161705"/>
                      <a:pt x="85725" y="161926"/>
                    </a:cubicBezTo>
                    <a:lnTo>
                      <a:pt x="85725" y="161926"/>
                    </a:lnTo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7" name="Овал 17" hidden="0"/>
              <p:cNvSpPr/>
              <p:nvPr isPhoto="0" userDrawn="1"/>
            </p:nvSpPr>
            <p:spPr bwMode="auto">
              <a:xfrm>
                <a:off x="5193041" y="3412249"/>
                <a:ext cx="167954" cy="167954"/>
              </a:xfrm>
              <a:prstGeom prst="ellipse">
                <a:avLst/>
              </a:prstGeom>
              <a:grpFill/>
              <a:ln>
                <a:noFill/>
              </a:ln>
            </p:spPr>
          </p:sp>
        </p:grpSp>
      </p:grpSp>
      <p:sp>
        <p:nvSpPr>
          <p:cNvPr id="18" name="Заголовок 12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087641" y="2608326"/>
            <a:ext cx="8064895" cy="803507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vertTx" userDrawn="1">
  <p:cSld name="Title and Vertical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>
          <a:xfrm>
            <a:off x="578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8706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vertTitleAndTx" userDrawn="1">
  <p:cSld name="Vertical Title and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ертикальный заголовок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8839199" y="274638"/>
            <a:ext cx="27432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609599" y="274638"/>
            <a:ext cx="8026399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" userDrawn="1">
  <p:cSld name="Title and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>
          <a:xfrm>
            <a:off x="578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8706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  <p:sp>
        <p:nvSpPr>
          <p:cNvPr id="7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599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8" name="Текс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609599" y="1600201"/>
            <a:ext cx="109728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0" type="secHead" userDrawn="1">
  <p:cSld name="Section Header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18" hidden="0"/>
          <p:cNvPicPr>
            <a:picLocks noChangeAspect="1"/>
          </p:cNvPicPr>
          <p:nvPr isPhoto="0" userDrawn="1"/>
        </p:nvPicPr>
        <p:blipFill>
          <a:blip r:embed="rId3">
            <a:lum bright="70000" contrast="-70000"/>
          </a:blip>
          <a:stretch/>
        </p:blipFill>
        <p:spPr bwMode="auto">
          <a:xfrm>
            <a:off x="143338" y="116631"/>
            <a:ext cx="11905322" cy="6590405"/>
          </a:xfrm>
          <a:prstGeom prst="rect">
            <a:avLst/>
          </a:prstGeom>
        </p:spPr>
      </p:pic>
      <p:sp>
        <p:nvSpPr>
          <p:cNvPr id="5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914400" y="836713"/>
            <a:ext cx="10363199" cy="100811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6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963083" y="2060847"/>
            <a:ext cx="10363199" cy="3816425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3200">
                <a:solidFill>
                  <a:srgbClr val="603636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>
          <a:xfrm>
            <a:off x="578047" y="6165303"/>
            <a:ext cx="2844798" cy="365125"/>
          </a:xfrm>
        </p:spPr>
        <p:txBody>
          <a:bodyPr/>
          <a:lstStyle/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>
          <a:xfrm>
            <a:off x="4134047" y="6165303"/>
            <a:ext cx="3860799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8706047" y="6165303"/>
            <a:ext cx="2844798" cy="365125"/>
          </a:xfrm>
        </p:spPr>
        <p:txBody>
          <a:bodyPr/>
          <a:lstStyle/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Obj" userDrawn="1">
  <p:cSld name="Two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Объект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609599" y="1600201"/>
            <a:ext cx="53847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97599" y="1600201"/>
            <a:ext cx="53847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TxTwoObj" userDrawn="1">
  <p:cSld name="Comparis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609599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09599" y="2174874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Объект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93368" y="2174874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9" name="Дата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10" name="Нижний колонтитул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омер слайда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itleOnly" userDrawn="1">
  <p:cSld name="Title Only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>
          <a:xfrm>
            <a:off x="578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8706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blank" userDrawn="1">
  <p:cSld name="Blank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>
          <a:xfrm>
            <a:off x="578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8706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Tx" userDrawn="1">
  <p:cSld name="Content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23393" y="1556791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4766732" y="1916833"/>
            <a:ext cx="6815666" cy="420933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609601" y="2752533"/>
            <a:ext cx="4011084" cy="33736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>
          <a:xfrm>
            <a:off x="578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8706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picTx" userDrawn="1">
  <p:cSld name="Picture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389717" y="4800600"/>
            <a:ext cx="7315200" cy="572616"/>
          </a:xfrm>
        </p:spPr>
        <p:txBody>
          <a:bodyPr anchor="b"/>
          <a:lstStyle>
            <a:lvl1pPr algn="ctr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>
          <a:xfrm>
            <a:off x="578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8706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  <p:sp>
        <p:nvSpPr>
          <p:cNvPr id="8" name="Picture Placeholder 2" hidden="0"/>
          <p:cNvSpPr>
            <a:spLocks noChangeAspect="1" noGrp="1"/>
          </p:cNvSpPr>
          <p:nvPr isPhoto="0" userDrawn="0">
            <p:ph type="pic" idx="1" hasCustomPrompt="0"/>
          </p:nvPr>
        </p:nvSpPr>
        <p:spPr bwMode="auto">
          <a:xfrm>
            <a:off x="2469611" y="1797125"/>
            <a:ext cx="7252776" cy="3000026"/>
          </a:xfrm>
          <a:prstGeom prst="rect">
            <a:avLst/>
          </a:prstGeom>
          <a:blipFill>
            <a:blip r:embed="rId2"/>
            <a:tile algn="tl" flip="none" sx="100000" sy="100000" tx="0" ty="0"/>
          </a:blipFill>
          <a:ln w="47625" cmpd="sng">
            <a:noFill/>
            <a:prstDash val="sysDot"/>
            <a:miter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>
              <a:spcBef>
                <a:spcPts val="398"/>
              </a:spcBef>
              <a:buNone/>
              <a:defRPr lang="en-US" sz="1800" b="0" cap="none" spc="0">
                <a:solidFill>
                  <a:schemeClr val="bg1"/>
                </a:solidFill>
                <a:latin typeface="+mj-lt"/>
                <a:ea typeface="+mj-ea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9" name="Text Placeholder 24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>
            <a:off x="2316479" y="5445223"/>
            <a:ext cx="7559039" cy="648072"/>
          </a:xfrm>
          <a:prstGeom prst="rect">
            <a:avLst/>
          </a:prstGeo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600" b="0" i="0" cap="none" spc="28">
                <a:solidFill>
                  <a:srgbClr val="603636"/>
                </a:solidFill>
                <a:latin typeface="+mn-lt"/>
                <a:ea typeface="+mn-ea"/>
                <a:cs typeface="Arial"/>
              </a:defRPr>
            </a:lvl1pPr>
            <a:lvl2pPr marL="171450" indent="1587">
              <a:buNone/>
              <a:defRPr>
                <a:solidFill>
                  <a:schemeClr val="bg2"/>
                </a:solidFill>
              </a:defRPr>
            </a:lvl2pPr>
            <a:lvl3pPr marL="344487" indent="6349">
              <a:buNone/>
              <a:defRPr>
                <a:solidFill>
                  <a:schemeClr val="bg2"/>
                </a:solidFill>
              </a:defRPr>
            </a:lvl3pPr>
            <a:lvl4pPr marL="515937" indent="3174">
              <a:buNone/>
              <a:defRPr>
                <a:solidFill>
                  <a:schemeClr val="bg2"/>
                </a:solidFill>
              </a:defRPr>
            </a:lvl4pPr>
            <a:lvl5pPr marL="688974" indent="-1587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>
              <a:spcBef>
                <a:spcPts val="599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/>
            </a:pPr>
            <a:r>
              <a:rPr lang="ru-RU"/>
              <a:t>Образец текста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jpg"/><Relationship Id="rId14" Type="http://schemas.openxmlformats.org/officeDocument/2006/relationships/image" Target="../media/image3.png"/><Relationship Id="rId15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blipFill>
          <a:blip r:embed="rId13">
            <a:lum/>
          </a:blip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25" hidden="0"/>
          <p:cNvPicPr>
            <a:picLocks noChangeAspect="1"/>
          </p:cNvPicPr>
          <p:nvPr isPhoto="0" userDrawn="0"/>
        </p:nvPicPr>
        <p:blipFill>
          <a:blip r:embed="rId14">
            <a:lum bright="70000" contrast="-70000"/>
          </a:blip>
          <a:stretch/>
        </p:blipFill>
        <p:spPr bwMode="auto">
          <a:xfrm>
            <a:off x="143338" y="116631"/>
            <a:ext cx="11905322" cy="6590405"/>
          </a:xfrm>
          <a:prstGeom prst="rect">
            <a:avLst/>
          </a:prstGeom>
        </p:spPr>
      </p:pic>
      <p:pic>
        <p:nvPicPr>
          <p:cNvPr id="5" name="Рисунок 26" hidden="0"/>
          <p:cNvPicPr>
            <a:picLocks noChangeAspect="1"/>
          </p:cNvPicPr>
          <p:nvPr isPhoto="0" userDrawn="0"/>
        </p:nvPicPr>
        <p:blipFill>
          <a:blip r:embed="rId15"/>
          <a:stretch/>
        </p:blipFill>
        <p:spPr bwMode="auto">
          <a:xfrm>
            <a:off x="-144693" y="-24174"/>
            <a:ext cx="12481386" cy="1538631"/>
          </a:xfrm>
          <a:prstGeom prst="rect">
            <a:avLst/>
          </a:prstGeom>
        </p:spPr>
      </p:pic>
      <p:grpSp>
        <p:nvGrpSpPr>
          <p:cNvPr id="6" name="Группа 76" hidden="0"/>
          <p:cNvGrpSpPr/>
          <p:nvPr isPhoto="0" userDrawn="0"/>
        </p:nvGrpSpPr>
        <p:grpSpPr bwMode="auto">
          <a:xfrm>
            <a:off x="4198007" y="1074073"/>
            <a:ext cx="3795982" cy="122679"/>
            <a:chOff x="1295466" y="3129578"/>
            <a:chExt cx="8009587" cy="326894"/>
          </a:xfrm>
          <a:solidFill>
            <a:srgbClr val="835A2D"/>
          </a:solidFill>
        </p:grpSpPr>
        <p:sp>
          <p:nvSpPr>
            <p:cNvPr id="7" name="Полилиния 77" hidden="0"/>
            <p:cNvSpPr/>
            <p:nvPr isPhoto="0" userDrawn="1"/>
          </p:nvSpPr>
          <p:spPr bwMode="auto">
            <a:xfrm>
              <a:off x="1295466" y="3205633"/>
              <a:ext cx="3768482" cy="87393"/>
            </a:xfrm>
            <a:custGeom>
              <a:avLst/>
              <a:gdLst>
                <a:gd name="connsiteX0" fmla="*/ 0 w 3614296"/>
                <a:gd name="connsiteY0" fmla="*/ 161939 h 167495"/>
                <a:gd name="connsiteX1" fmla="*/ 2619375 w 3614296"/>
                <a:gd name="connsiteY1" fmla="*/ 14 h 167495"/>
                <a:gd name="connsiteX2" fmla="*/ 3486150 w 3614296"/>
                <a:gd name="connsiteY2" fmla="*/ 152414 h 167495"/>
                <a:gd name="connsiteX3" fmla="*/ 85725 w 3614296"/>
                <a:gd name="connsiteY3" fmla="*/ 161939 h 167495"/>
                <a:gd name="connsiteX4" fmla="*/ 85725 w 3614296"/>
                <a:gd name="connsiteY4" fmla="*/ 161939 h 167495"/>
                <a:gd name="connsiteX0" fmla="*/ 0 w 3640248"/>
                <a:gd name="connsiteY0" fmla="*/ 161926 h 172898"/>
                <a:gd name="connsiteX1" fmla="*/ 2619375 w 3640248"/>
                <a:gd name="connsiteY1" fmla="*/ 1 h 172898"/>
                <a:gd name="connsiteX2" fmla="*/ 3514853 w 3640248"/>
                <a:gd name="connsiteY2" fmla="*/ 160602 h 172898"/>
                <a:gd name="connsiteX3" fmla="*/ 85725 w 3640248"/>
                <a:gd name="connsiteY3" fmla="*/ 161926 h 172898"/>
                <a:gd name="connsiteX4" fmla="*/ 85725 w 3640248"/>
                <a:gd name="connsiteY4" fmla="*/ 161926 h 172898"/>
                <a:gd name="connsiteX0" fmla="*/ 0 w 3546443"/>
                <a:gd name="connsiteY0" fmla="*/ 161926 h 163813"/>
                <a:gd name="connsiteX1" fmla="*/ 2619375 w 3546443"/>
                <a:gd name="connsiteY1" fmla="*/ 1 h 163813"/>
                <a:gd name="connsiteX2" fmla="*/ 3514853 w 3546443"/>
                <a:gd name="connsiteY2" fmla="*/ 160602 h 163813"/>
                <a:gd name="connsiteX3" fmla="*/ 85725 w 3546443"/>
                <a:gd name="connsiteY3" fmla="*/ 161926 h 163813"/>
                <a:gd name="connsiteX4" fmla="*/ 85725 w 3546443"/>
                <a:gd name="connsiteY4" fmla="*/ 161926 h 16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6443" h="163813" fill="norm" stroke="1" extrusionOk="0">
                  <a:moveTo>
                    <a:pt x="0" y="161926"/>
                  </a:moveTo>
                  <a:cubicBezTo>
                    <a:pt x="1019175" y="81757"/>
                    <a:pt x="2033566" y="222"/>
                    <a:pt x="2619375" y="1"/>
                  </a:cubicBezTo>
                  <a:cubicBezTo>
                    <a:pt x="3205184" y="-220"/>
                    <a:pt x="3674699" y="154116"/>
                    <a:pt x="3514853" y="160602"/>
                  </a:cubicBezTo>
                  <a:cubicBezTo>
                    <a:pt x="3355007" y="167088"/>
                    <a:pt x="657246" y="161705"/>
                    <a:pt x="85725" y="161926"/>
                  </a:cubicBezTo>
                  <a:lnTo>
                    <a:pt x="85725" y="161926"/>
                  </a:lnTo>
                </a:path>
              </a:pathLst>
            </a:custGeom>
            <a:grpFill/>
            <a:ln>
              <a:noFill/>
            </a:ln>
          </p:spPr>
        </p:sp>
        <p:sp>
          <p:nvSpPr>
            <p:cNvPr id="8" name="Полилиния 78" hidden="0"/>
            <p:cNvSpPr/>
            <p:nvPr isPhoto="0" userDrawn="1"/>
          </p:nvSpPr>
          <p:spPr bwMode="auto">
            <a:xfrm flipV="1">
              <a:off x="1295466" y="3290350"/>
              <a:ext cx="3768482" cy="87394"/>
            </a:xfrm>
            <a:custGeom>
              <a:avLst/>
              <a:gdLst>
                <a:gd name="connsiteX0" fmla="*/ 0 w 3614296"/>
                <a:gd name="connsiteY0" fmla="*/ 161939 h 167495"/>
                <a:gd name="connsiteX1" fmla="*/ 2619375 w 3614296"/>
                <a:gd name="connsiteY1" fmla="*/ 14 h 167495"/>
                <a:gd name="connsiteX2" fmla="*/ 3486150 w 3614296"/>
                <a:gd name="connsiteY2" fmla="*/ 152414 h 167495"/>
                <a:gd name="connsiteX3" fmla="*/ 85725 w 3614296"/>
                <a:gd name="connsiteY3" fmla="*/ 161939 h 167495"/>
                <a:gd name="connsiteX4" fmla="*/ 85725 w 3614296"/>
                <a:gd name="connsiteY4" fmla="*/ 161939 h 167495"/>
                <a:gd name="connsiteX0" fmla="*/ 0 w 3640248"/>
                <a:gd name="connsiteY0" fmla="*/ 161926 h 172898"/>
                <a:gd name="connsiteX1" fmla="*/ 2619375 w 3640248"/>
                <a:gd name="connsiteY1" fmla="*/ 1 h 172898"/>
                <a:gd name="connsiteX2" fmla="*/ 3514853 w 3640248"/>
                <a:gd name="connsiteY2" fmla="*/ 160602 h 172898"/>
                <a:gd name="connsiteX3" fmla="*/ 85725 w 3640248"/>
                <a:gd name="connsiteY3" fmla="*/ 161926 h 172898"/>
                <a:gd name="connsiteX4" fmla="*/ 85725 w 3640248"/>
                <a:gd name="connsiteY4" fmla="*/ 161926 h 172898"/>
                <a:gd name="connsiteX0" fmla="*/ 0 w 3546443"/>
                <a:gd name="connsiteY0" fmla="*/ 161926 h 163813"/>
                <a:gd name="connsiteX1" fmla="*/ 2619375 w 3546443"/>
                <a:gd name="connsiteY1" fmla="*/ 1 h 163813"/>
                <a:gd name="connsiteX2" fmla="*/ 3514853 w 3546443"/>
                <a:gd name="connsiteY2" fmla="*/ 160602 h 163813"/>
                <a:gd name="connsiteX3" fmla="*/ 85725 w 3546443"/>
                <a:gd name="connsiteY3" fmla="*/ 161926 h 163813"/>
                <a:gd name="connsiteX4" fmla="*/ 85725 w 3546443"/>
                <a:gd name="connsiteY4" fmla="*/ 161926 h 16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6443" h="163813" fill="norm" stroke="1" extrusionOk="0">
                  <a:moveTo>
                    <a:pt x="0" y="161926"/>
                  </a:moveTo>
                  <a:cubicBezTo>
                    <a:pt x="1019175" y="81757"/>
                    <a:pt x="2033566" y="222"/>
                    <a:pt x="2619375" y="1"/>
                  </a:cubicBezTo>
                  <a:cubicBezTo>
                    <a:pt x="3205184" y="-220"/>
                    <a:pt x="3674699" y="154116"/>
                    <a:pt x="3514853" y="160602"/>
                  </a:cubicBezTo>
                  <a:cubicBezTo>
                    <a:pt x="3355007" y="167088"/>
                    <a:pt x="657246" y="161705"/>
                    <a:pt x="85725" y="161926"/>
                  </a:cubicBezTo>
                  <a:lnTo>
                    <a:pt x="85725" y="161926"/>
                  </a:lnTo>
                </a:path>
              </a:pathLst>
            </a:custGeom>
            <a:grpFill/>
            <a:ln>
              <a:noFill/>
            </a:ln>
          </p:spPr>
        </p:sp>
        <p:sp>
          <p:nvSpPr>
            <p:cNvPr id="9" name="Овал 79" hidden="0"/>
            <p:cNvSpPr/>
            <p:nvPr isPhoto="0" userDrawn="1"/>
          </p:nvSpPr>
          <p:spPr bwMode="auto">
            <a:xfrm>
              <a:off x="4989841" y="3209049"/>
              <a:ext cx="167954" cy="167954"/>
            </a:xfrm>
            <a:prstGeom prst="ellipse">
              <a:avLst/>
            </a:prstGeom>
            <a:grpFill/>
            <a:ln>
              <a:noFill/>
            </a:ln>
          </p:spPr>
        </p:sp>
        <p:sp>
          <p:nvSpPr>
            <p:cNvPr id="10" name="Овал 80" hidden="0"/>
            <p:cNvSpPr/>
            <p:nvPr isPhoto="0" userDrawn="1"/>
          </p:nvSpPr>
          <p:spPr bwMode="auto">
            <a:xfrm>
              <a:off x="5170309" y="3129578"/>
              <a:ext cx="326894" cy="326894"/>
            </a:xfrm>
            <a:prstGeom prst="ellipse">
              <a:avLst/>
            </a:prstGeom>
            <a:grpFill/>
            <a:ln>
              <a:noFill/>
            </a:ln>
          </p:spPr>
        </p:sp>
        <p:grpSp>
          <p:nvGrpSpPr>
            <p:cNvPr id="11" name="Группа 81" hidden="0"/>
            <p:cNvGrpSpPr/>
            <p:nvPr isPhoto="0" userDrawn="1"/>
          </p:nvGrpSpPr>
          <p:grpSpPr bwMode="auto">
            <a:xfrm flipH="1">
              <a:off x="5497203" y="3204294"/>
              <a:ext cx="3807850" cy="172111"/>
              <a:chOff x="1498666" y="3408833"/>
              <a:chExt cx="3862329" cy="172111"/>
            </a:xfrm>
            <a:grpFill/>
          </p:grpSpPr>
          <p:sp>
            <p:nvSpPr>
              <p:cNvPr id="12" name="Полилиния 82" hidden="0"/>
              <p:cNvSpPr/>
              <p:nvPr isPhoto="0" userDrawn="1"/>
            </p:nvSpPr>
            <p:spPr bwMode="auto">
              <a:xfrm>
                <a:off x="1498666" y="3408833"/>
                <a:ext cx="3768482" cy="87393"/>
              </a:xfrm>
              <a:custGeom>
                <a:avLst/>
                <a:gdLst>
                  <a:gd name="connsiteX0" fmla="*/ 0 w 3614296"/>
                  <a:gd name="connsiteY0" fmla="*/ 161939 h 167495"/>
                  <a:gd name="connsiteX1" fmla="*/ 2619375 w 3614296"/>
                  <a:gd name="connsiteY1" fmla="*/ 14 h 167495"/>
                  <a:gd name="connsiteX2" fmla="*/ 3486150 w 3614296"/>
                  <a:gd name="connsiteY2" fmla="*/ 152414 h 167495"/>
                  <a:gd name="connsiteX3" fmla="*/ 85725 w 3614296"/>
                  <a:gd name="connsiteY3" fmla="*/ 161939 h 167495"/>
                  <a:gd name="connsiteX4" fmla="*/ 85725 w 3614296"/>
                  <a:gd name="connsiteY4" fmla="*/ 161939 h 167495"/>
                  <a:gd name="connsiteX0" fmla="*/ 0 w 3640248"/>
                  <a:gd name="connsiteY0" fmla="*/ 161926 h 172898"/>
                  <a:gd name="connsiteX1" fmla="*/ 2619375 w 3640248"/>
                  <a:gd name="connsiteY1" fmla="*/ 1 h 172898"/>
                  <a:gd name="connsiteX2" fmla="*/ 3514853 w 3640248"/>
                  <a:gd name="connsiteY2" fmla="*/ 160602 h 172898"/>
                  <a:gd name="connsiteX3" fmla="*/ 85725 w 3640248"/>
                  <a:gd name="connsiteY3" fmla="*/ 161926 h 172898"/>
                  <a:gd name="connsiteX4" fmla="*/ 85725 w 3640248"/>
                  <a:gd name="connsiteY4" fmla="*/ 161926 h 172898"/>
                  <a:gd name="connsiteX0" fmla="*/ 0 w 3546443"/>
                  <a:gd name="connsiteY0" fmla="*/ 161926 h 163813"/>
                  <a:gd name="connsiteX1" fmla="*/ 2619375 w 3546443"/>
                  <a:gd name="connsiteY1" fmla="*/ 1 h 163813"/>
                  <a:gd name="connsiteX2" fmla="*/ 3514853 w 3546443"/>
                  <a:gd name="connsiteY2" fmla="*/ 160602 h 163813"/>
                  <a:gd name="connsiteX3" fmla="*/ 85725 w 3546443"/>
                  <a:gd name="connsiteY3" fmla="*/ 161926 h 163813"/>
                  <a:gd name="connsiteX4" fmla="*/ 85725 w 3546443"/>
                  <a:gd name="connsiteY4" fmla="*/ 161926 h 163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6443" h="163813" fill="norm" stroke="1" extrusionOk="0">
                    <a:moveTo>
                      <a:pt x="0" y="161926"/>
                    </a:moveTo>
                    <a:cubicBezTo>
                      <a:pt x="1019175" y="81757"/>
                      <a:pt x="2033566" y="222"/>
                      <a:pt x="2619375" y="1"/>
                    </a:cubicBezTo>
                    <a:cubicBezTo>
                      <a:pt x="3205184" y="-220"/>
                      <a:pt x="3674699" y="154116"/>
                      <a:pt x="3514853" y="160602"/>
                    </a:cubicBezTo>
                    <a:cubicBezTo>
                      <a:pt x="3355007" y="167088"/>
                      <a:pt x="657246" y="161705"/>
                      <a:pt x="85725" y="161926"/>
                    </a:cubicBezTo>
                    <a:lnTo>
                      <a:pt x="85725" y="161926"/>
                    </a:lnTo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3" name="Полилиния 83" hidden="0"/>
              <p:cNvSpPr/>
              <p:nvPr isPhoto="0" userDrawn="1"/>
            </p:nvSpPr>
            <p:spPr bwMode="auto">
              <a:xfrm flipV="1">
                <a:off x="1498666" y="3493550"/>
                <a:ext cx="3768482" cy="87394"/>
              </a:xfrm>
              <a:custGeom>
                <a:avLst/>
                <a:gdLst>
                  <a:gd name="connsiteX0" fmla="*/ 0 w 3614296"/>
                  <a:gd name="connsiteY0" fmla="*/ 161939 h 167495"/>
                  <a:gd name="connsiteX1" fmla="*/ 2619375 w 3614296"/>
                  <a:gd name="connsiteY1" fmla="*/ 14 h 167495"/>
                  <a:gd name="connsiteX2" fmla="*/ 3486150 w 3614296"/>
                  <a:gd name="connsiteY2" fmla="*/ 152414 h 167495"/>
                  <a:gd name="connsiteX3" fmla="*/ 85725 w 3614296"/>
                  <a:gd name="connsiteY3" fmla="*/ 161939 h 167495"/>
                  <a:gd name="connsiteX4" fmla="*/ 85725 w 3614296"/>
                  <a:gd name="connsiteY4" fmla="*/ 161939 h 167495"/>
                  <a:gd name="connsiteX0" fmla="*/ 0 w 3640248"/>
                  <a:gd name="connsiteY0" fmla="*/ 161926 h 172898"/>
                  <a:gd name="connsiteX1" fmla="*/ 2619375 w 3640248"/>
                  <a:gd name="connsiteY1" fmla="*/ 1 h 172898"/>
                  <a:gd name="connsiteX2" fmla="*/ 3514853 w 3640248"/>
                  <a:gd name="connsiteY2" fmla="*/ 160602 h 172898"/>
                  <a:gd name="connsiteX3" fmla="*/ 85725 w 3640248"/>
                  <a:gd name="connsiteY3" fmla="*/ 161926 h 172898"/>
                  <a:gd name="connsiteX4" fmla="*/ 85725 w 3640248"/>
                  <a:gd name="connsiteY4" fmla="*/ 161926 h 172898"/>
                  <a:gd name="connsiteX0" fmla="*/ 0 w 3546443"/>
                  <a:gd name="connsiteY0" fmla="*/ 161926 h 163813"/>
                  <a:gd name="connsiteX1" fmla="*/ 2619375 w 3546443"/>
                  <a:gd name="connsiteY1" fmla="*/ 1 h 163813"/>
                  <a:gd name="connsiteX2" fmla="*/ 3514853 w 3546443"/>
                  <a:gd name="connsiteY2" fmla="*/ 160602 h 163813"/>
                  <a:gd name="connsiteX3" fmla="*/ 85725 w 3546443"/>
                  <a:gd name="connsiteY3" fmla="*/ 161926 h 163813"/>
                  <a:gd name="connsiteX4" fmla="*/ 85725 w 3546443"/>
                  <a:gd name="connsiteY4" fmla="*/ 161926 h 163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6443" h="163813" fill="norm" stroke="1" extrusionOk="0">
                    <a:moveTo>
                      <a:pt x="0" y="161926"/>
                    </a:moveTo>
                    <a:cubicBezTo>
                      <a:pt x="1019175" y="81757"/>
                      <a:pt x="2033566" y="222"/>
                      <a:pt x="2619375" y="1"/>
                    </a:cubicBezTo>
                    <a:cubicBezTo>
                      <a:pt x="3205184" y="-220"/>
                      <a:pt x="3674699" y="154116"/>
                      <a:pt x="3514853" y="160602"/>
                    </a:cubicBezTo>
                    <a:cubicBezTo>
                      <a:pt x="3355007" y="167088"/>
                      <a:pt x="657246" y="161705"/>
                      <a:pt x="85725" y="161926"/>
                    </a:cubicBezTo>
                    <a:lnTo>
                      <a:pt x="85725" y="161926"/>
                    </a:lnTo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4" name="Овал 84" hidden="0"/>
              <p:cNvSpPr/>
              <p:nvPr isPhoto="0" userDrawn="1"/>
            </p:nvSpPr>
            <p:spPr bwMode="auto">
              <a:xfrm>
                <a:off x="5193041" y="3412249"/>
                <a:ext cx="167954" cy="167954"/>
              </a:xfrm>
              <a:prstGeom prst="ellipse">
                <a:avLst/>
              </a:prstGeom>
              <a:grpFill/>
              <a:ln>
                <a:noFill/>
              </a:ln>
            </p:spPr>
          </p:sp>
        </p:grpSp>
      </p:grpSp>
      <p:sp>
        <p:nvSpPr>
          <p:cNvPr id="15" name="Заголовок 2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063551" y="274638"/>
            <a:ext cx="8064895" cy="803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6" name="Текст 4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911423" y="1772815"/>
            <a:ext cx="10369152" cy="4392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17" name="Дата 4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578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18" name="Нижний колонтитул 5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6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8706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 accent1="accent1" accent2="accent2" accent3="accent3" accent4="accent4" accent5="accent5" accent6="accent6" bg1="dk1" bg2="dk2" folHlink="folHlink" hlink="hlink" tx1="lt1" tx2="lt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398"/>
        </a:spcBef>
        <a:buNone/>
        <a:defRPr sz="3200" b="1" cap="none" spc="0">
          <a:solidFill>
            <a:schemeClr val="accent2">
              <a:lumMod val="50000"/>
            </a:schemeClr>
          </a:solidFill>
          <a:latin typeface="+mj-lt"/>
          <a:ea typeface="+mj-ea"/>
          <a:cs typeface="Arial"/>
        </a:defRPr>
      </a:lvl1pPr>
    </p:titleStyle>
    <p:bodyStyle>
      <a:lvl1pPr marL="355599" indent="-355599" algn="l" defTabSz="914400">
        <a:lnSpc>
          <a:spcPct val="100000"/>
        </a:lnSpc>
        <a:spcBef>
          <a:spcPts val="599"/>
        </a:spcBef>
        <a:spcAft>
          <a:spcPts val="0"/>
        </a:spcAft>
        <a:buClr>
          <a:schemeClr val="accent1"/>
        </a:buClr>
        <a:buFont typeface="Wingdings"/>
        <a:buChar char="v"/>
        <a:defRPr sz="2800" b="0" i="0" cap="none" spc="28">
          <a:solidFill>
            <a:srgbClr val="603636"/>
          </a:solidFill>
          <a:latin typeface="+mn-lt"/>
          <a:ea typeface="+mn-ea"/>
          <a:cs typeface="Arial"/>
        </a:defRPr>
      </a:lvl1pPr>
      <a:lvl2pPr marL="903287" indent="-355599" algn="l" defTabSz="914400">
        <a:lnSpc>
          <a:spcPct val="100000"/>
        </a:lnSpc>
        <a:spcBef>
          <a:spcPts val="1199"/>
        </a:spcBef>
        <a:buClr>
          <a:schemeClr val="accent1"/>
        </a:buClr>
        <a:buFont typeface="Courier New"/>
        <a:buChar char="o"/>
        <a:defRPr sz="2400">
          <a:solidFill>
            <a:srgbClr val="835A2D"/>
          </a:solidFill>
          <a:latin typeface="+mn-lt"/>
          <a:ea typeface="+mn-ea"/>
          <a:cs typeface="Arial"/>
        </a:defRPr>
      </a:lvl2pPr>
      <a:lvl3pPr marL="1258887" indent="-355599" algn="l" defTabSz="914400">
        <a:lnSpc>
          <a:spcPct val="100000"/>
        </a:lnSpc>
        <a:spcBef>
          <a:spcPts val="1199"/>
        </a:spcBef>
        <a:buClr>
          <a:schemeClr val="accent1"/>
        </a:buClr>
        <a:buFont typeface="Wingdings"/>
        <a:buChar char="v"/>
        <a:defRPr sz="2000">
          <a:solidFill>
            <a:srgbClr val="603636"/>
          </a:solidFill>
          <a:latin typeface="+mn-lt"/>
          <a:ea typeface="+mn-ea"/>
          <a:cs typeface="Arial"/>
        </a:defRPr>
      </a:lvl3pPr>
      <a:lvl4pPr marL="1614487" indent="-355599" algn="l" defTabSz="914400">
        <a:lnSpc>
          <a:spcPct val="100000"/>
        </a:lnSpc>
        <a:spcBef>
          <a:spcPts val="1199"/>
        </a:spcBef>
        <a:buClr>
          <a:schemeClr val="accent1"/>
        </a:buClr>
        <a:buFont typeface="Courier New"/>
        <a:buChar char="o"/>
        <a:defRPr sz="1800">
          <a:solidFill>
            <a:srgbClr val="835A2D"/>
          </a:solidFill>
          <a:latin typeface="+mn-lt"/>
          <a:ea typeface="+mn-ea"/>
          <a:cs typeface="Arial"/>
        </a:defRPr>
      </a:lvl4pPr>
      <a:lvl5pPr marL="2149474" indent="-355599" algn="l" defTabSz="914400">
        <a:lnSpc>
          <a:spcPct val="100000"/>
        </a:lnSpc>
        <a:spcBef>
          <a:spcPts val="1199"/>
        </a:spcBef>
        <a:buClr>
          <a:schemeClr val="accent1"/>
        </a:buClr>
        <a:buFont typeface="Wingdings"/>
        <a:buChar char="Ø"/>
        <a:defRPr sz="1800">
          <a:solidFill>
            <a:srgbClr val="603636"/>
          </a:solidFill>
          <a:latin typeface="+mn-lt"/>
          <a:ea typeface="+mn-ea"/>
          <a:cs typeface="Arial"/>
        </a:defRPr>
      </a:lvl5pPr>
      <a:lvl6pPr marL="0" indent="0" algn="ctr" defTabSz="914400">
        <a:lnSpc>
          <a:spcPct val="100000"/>
        </a:lnSpc>
        <a:spcBef>
          <a:spcPts val="1199"/>
        </a:spcBef>
        <a:buFont typeface="Arial"/>
        <a:buNone/>
        <a:defRPr sz="14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>
        <a:lnSpc>
          <a:spcPct val="100000"/>
        </a:lnSpc>
        <a:spcBef>
          <a:spcPts val="1199"/>
        </a:spcBef>
        <a:buFont typeface="Arial"/>
        <a:buNone/>
        <a:defRPr sz="14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>
        <a:lnSpc>
          <a:spcPct val="100000"/>
        </a:lnSpc>
        <a:spcBef>
          <a:spcPts val="1199"/>
        </a:spcBef>
        <a:buFont typeface="Arial"/>
        <a:buNone/>
        <a:defRPr sz="14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>
        <a:lnSpc>
          <a:spcPct val="100000"/>
        </a:lnSpc>
        <a:spcBef>
          <a:spcPts val="1199"/>
        </a:spcBef>
        <a:buFont typeface="Arial"/>
        <a:buNone/>
        <a:defRPr sz="14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img-fotki.yandex.ru/get/228174/200418627.1d9/0_1a0cb4_617878dd_orig.png" TargetMode="External"/><Relationship Id="rId3" Type="http://schemas.openxmlformats.org/officeDocument/2006/relationships/image" Target="../media/image11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g"/><Relationship Id="rId3" Type="http://schemas.openxmlformats.org/officeDocument/2006/relationships/image" Target="../media/image20.jpg"/><Relationship Id="rId4" Type="http://schemas.openxmlformats.org/officeDocument/2006/relationships/image" Target="../media/image21.jpg"/><Relationship Id="rId5" Type="http://schemas.openxmlformats.org/officeDocument/2006/relationships/image" Target="../media/image22.jp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Relationship Id="rId3" Type="http://schemas.openxmlformats.org/officeDocument/2006/relationships/hyperlink" Target="https://learningapps.org/14579300" TargetMode="Externa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hyperlink" Target="https://learningapps.org/2673133" TargetMode="External"/><Relationship Id="rId4" Type="http://schemas.openxmlformats.org/officeDocument/2006/relationships/image" Target="../media/image6.png"/><Relationship Id="rId5" Type="http://schemas.openxmlformats.org/officeDocument/2006/relationships/hyperlink" Target="http://imgpng.ru/download/67207" TargetMode="External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hyperlink" Target="https://img-fotki.yandex.ru/get/228174/200418627.1d9/0_1a0cb4_617878dd_orig.png" TargetMode="External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imgpng.ru/download/20144" TargetMode="External"/><Relationship Id="rId3" Type="http://schemas.openxmlformats.org/officeDocument/2006/relationships/image" Target="../media/image14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imgpng.ru/download/67207" TargetMode="External"/><Relationship Id="rId3" Type="http://schemas.openxmlformats.org/officeDocument/2006/relationships/image" Target="../media/image7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 sz="7200">
                <a:latin typeface="Times New Roman"/>
                <a:ea typeface="Times New Roman"/>
                <a:cs typeface="Times New Roman"/>
              </a:rPr>
              <a:t>Зимующие птицы</a:t>
            </a:r>
            <a:endParaRPr sz="72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" name="" hidden="0"/>
          <p:cNvSpPr/>
          <p:nvPr isPhoto="0" userDrawn="0"/>
        </p:nvSpPr>
        <p:spPr bwMode="auto">
          <a:xfrm flipH="0" flipV="0">
            <a:off x="7290815" y="4907445"/>
            <a:ext cx="4638260" cy="9144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>
              <a:defRPr/>
            </a:pPr>
            <a:r>
              <a:rPr>
                <a:solidFill>
                  <a:schemeClr val="bg1"/>
                </a:solidFill>
              </a:rPr>
              <a:t>Учитель начальных классов </a:t>
            </a:r>
            <a:endParaRPr>
              <a:solidFill>
                <a:schemeClr val="bg1"/>
              </a:solidFill>
            </a:endParaRPr>
          </a:p>
          <a:p>
            <a:pPr>
              <a:defRPr/>
            </a:pPr>
            <a:r>
              <a:rPr>
                <a:solidFill>
                  <a:schemeClr val="bg1"/>
                </a:solidFill>
              </a:rPr>
              <a:t>Гребенщикова Александра Александровна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6" name="" hidden="0"/>
          <p:cNvSpPr/>
          <p:nvPr isPhoto="0" userDrawn="0"/>
        </p:nvSpPr>
        <p:spPr bwMode="auto">
          <a:xfrm flipH="0" flipV="0">
            <a:off x="5137336" y="5963478"/>
            <a:ext cx="2568148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>
                <a:solidFill>
                  <a:schemeClr val="bg1"/>
                </a:solidFill>
              </a:rPr>
              <a:t>г.Смоленск</a:t>
            </a:r>
            <a:endParaRPr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599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r>
              <a:rPr sz="4800">
                <a:latin typeface="Times New Roman"/>
                <a:ea typeface="Times New Roman"/>
                <a:cs typeface="Times New Roman"/>
              </a:rPr>
              <a:t>Сорока</a:t>
            </a:r>
            <a:endParaRPr sz="4800"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5" name="Picture 1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 rot="-764795">
            <a:off x="125869" y="1470407"/>
            <a:ext cx="3020981" cy="301907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" hidden="0"/>
          <p:cNvSpPr/>
          <p:nvPr isPhoto="0" userDrawn="0"/>
        </p:nvSpPr>
        <p:spPr bwMode="auto">
          <a:xfrm flipH="0" flipV="0">
            <a:off x="3062588" y="1697934"/>
            <a:ext cx="8448260" cy="4472608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algn="just">
              <a:defRPr/>
            </a:pP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Голова, крылья, хвост у этой птицы - черные, а по бокам белоснежные перышки. Хвост длинный, прямой, будто стрела. Клюв прочный и острый. Питается ягодами, семенами, крошками, насекомыми. </a:t>
            </a:r>
            <a:endParaRPr sz="36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599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r>
              <a:rPr sz="4800">
                <a:latin typeface="Times New Roman"/>
                <a:ea typeface="Times New Roman"/>
                <a:cs typeface="Times New Roman"/>
              </a:rPr>
              <a:t>Снегирь</a:t>
            </a:r>
            <a:endParaRPr sz="4800"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5" name="Picture 14" descr="http://img-fotki.yandex.ru/get/6515/66124276.f0/0_89c8f_b577000a_S.jpg" hidden="0"/>
          <p:cNvPicPr>
            <a:picLocks noChangeAspect="1" noChangeArrowheads="1"/>
          </p:cNvPicPr>
          <p:nvPr isPhoto="0" userDrawn="0"/>
        </p:nvPicPr>
        <p:blipFill>
          <a:blip r:embed="rId2"/>
          <a:srcRect l="6376" t="13857" r="31584" b="0"/>
          <a:stretch/>
        </p:blipFill>
        <p:spPr bwMode="auto">
          <a:xfrm>
            <a:off x="539771" y="2795827"/>
            <a:ext cx="2236082" cy="2338940"/>
          </a:xfrm>
          <a:prstGeom prst="rect">
            <a:avLst/>
          </a:prstGeom>
          <a:noFill/>
        </p:spPr>
      </p:pic>
      <p:sp>
        <p:nvSpPr>
          <p:cNvPr id="6" name="" hidden="0"/>
          <p:cNvSpPr/>
          <p:nvPr isPhoto="0" userDrawn="0"/>
        </p:nvSpPr>
        <p:spPr bwMode="auto">
          <a:xfrm flipH="0" flipV="0">
            <a:off x="2983858" y="1677228"/>
            <a:ext cx="8572499" cy="4576141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algn="just">
              <a:defRPr/>
            </a:pP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негирь прилетает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к нам с севера с первым снегом. У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самцов грудь, шея и щёки ярко-красные, спина голубовато-серая, надхвостье ярко-белое, а на голове - чёрная "шапочка".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Питаются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снегири семенами ясеня,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клёна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, ольхи, берёзы,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липы. Особенно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любят они ягоды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рябины. В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сильные морозы снегири сидят неподвижно, и только время от времени «оживают», чтобы съесть какую-нибудь ягодку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28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599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r>
              <a:rPr sz="4800">
                <a:latin typeface="Times New Roman"/>
                <a:ea typeface="Times New Roman"/>
                <a:cs typeface="Times New Roman"/>
              </a:rPr>
              <a:t>Свиристель</a:t>
            </a:r>
            <a:endParaRPr sz="4800"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5" name="Picture 18" descr="птицы серые" hidden="0">
            <a:hlinkClick r:id="rId2"/>
          </p:cNvPr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904242" y="2404053"/>
            <a:ext cx="2038731" cy="2966356"/>
          </a:xfrm>
          <a:prstGeom prst="rect">
            <a:avLst/>
          </a:prstGeom>
          <a:noFill/>
        </p:spPr>
      </p:pic>
      <p:sp>
        <p:nvSpPr>
          <p:cNvPr id="6" name="" hidden="0"/>
          <p:cNvSpPr/>
          <p:nvPr isPhoto="0" userDrawn="0"/>
        </p:nvSpPr>
        <p:spPr bwMode="auto">
          <a:xfrm flipH="0" flipV="0">
            <a:off x="3110920" y="1718253"/>
            <a:ext cx="8466144" cy="4576528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algn="just">
              <a:defRPr/>
            </a:pP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Окраска розовато-серая, крылья чёрные с жёлтыми и белыми полосками, хвост, горло и полоска через глаза чёрные.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По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краю хвоста жёлтая полоса, на крыле узкая белая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полоска. Птицы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держатся большими стаями. Летом питаются насекомыми, личинками,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ягодами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и молодыми побегами растений.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зимнее время часто встречаются в городах средней полосы России, где питаются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преимущественно рябиной. </a:t>
            </a:r>
            <a:endParaRPr sz="28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599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r>
              <a:rPr sz="4800">
                <a:latin typeface="Times New Roman"/>
                <a:ea typeface="Times New Roman"/>
                <a:cs typeface="Times New Roman"/>
              </a:rPr>
              <a:t>Сойка</a:t>
            </a:r>
            <a:endParaRPr/>
          </a:p>
        </p:txBody>
      </p:sp>
      <p:pic>
        <p:nvPicPr>
          <p:cNvPr id="5" name="Picture 26" descr="http://ramki-photoshop.ru/pticy/ptici22.png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685449" y="2012335"/>
            <a:ext cx="3513822" cy="3240360"/>
          </a:xfrm>
          <a:prstGeom prst="rect">
            <a:avLst/>
          </a:prstGeom>
          <a:noFill/>
        </p:spPr>
      </p:pic>
      <p:sp>
        <p:nvSpPr>
          <p:cNvPr id="6" name="" hidden="0"/>
          <p:cNvSpPr/>
          <p:nvPr isPhoto="0" userDrawn="0"/>
        </p:nvSpPr>
        <p:spPr bwMode="auto">
          <a:xfrm flipH="0" flipV="0">
            <a:off x="3977771" y="1345923"/>
            <a:ext cx="7640706" cy="4762499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algn="just">
              <a:defRPr/>
            </a:pP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Эти красивые птицы 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готовятся 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к зиме. Рацион сойки очень разнообразен: насекомые, ягоды, семена, зерно, орехи. Но зимой они питаются 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желудями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. Еще осенью сойки 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прячут жёлуди в 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дуплах деревьев, между корнями, под пнями. 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Благодаря 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хорошей памяти эти птицы с легкостью находят свои убежища.</a:t>
            </a:r>
            <a:endParaRPr sz="36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дзаголовок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 flipH="0" flipV="0">
            <a:off x="167771" y="144945"/>
            <a:ext cx="11688868" cy="6380398"/>
          </a:xfrm>
        </p:spPr>
        <p:txBody>
          <a:bodyPr/>
          <a:lstStyle/>
          <a:p>
            <a:pPr algn="l">
              <a:defRPr/>
            </a:pPr>
            <a:r>
              <a:rPr lang="ru-RU" sz="3600" b="1"/>
              <a:t>       Кормушки для птиц</a:t>
            </a:r>
            <a:endParaRPr sz="3600" b="1"/>
          </a:p>
        </p:txBody>
      </p:sp>
      <p:pic>
        <p:nvPicPr>
          <p:cNvPr id="5" name="Рисунок 3" descr="КОРМУШКА ФОТО.jpg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3810591" y="869927"/>
            <a:ext cx="3840426" cy="2376263"/>
          </a:xfrm>
          <a:prstGeom prst="rect">
            <a:avLst/>
          </a:prstGeom>
        </p:spPr>
      </p:pic>
      <p:pic>
        <p:nvPicPr>
          <p:cNvPr id="6" name="Рисунок 4" descr="КОРМУШКА ФОТО2.jpg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208234" y="188640"/>
            <a:ext cx="3670299" cy="3120007"/>
          </a:xfrm>
          <a:prstGeom prst="rect">
            <a:avLst/>
          </a:prstGeom>
        </p:spPr>
      </p:pic>
      <p:pic>
        <p:nvPicPr>
          <p:cNvPr id="7" name="Рисунок 5" descr="КОРМУШКА ФОТО3.jpg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4704859" y="3573015"/>
            <a:ext cx="6336703" cy="2977529"/>
          </a:xfrm>
          <a:prstGeom prst="rect">
            <a:avLst/>
          </a:prstGeom>
        </p:spPr>
      </p:pic>
      <p:pic>
        <p:nvPicPr>
          <p:cNvPr id="8" name="Рисунок 6" descr="КОРМУШКА ФОТО4.jpg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-29835" y="2915055"/>
            <a:ext cx="3840426" cy="37291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 hidden="0"/>
          <p:cNvSpPr/>
          <p:nvPr isPhoto="0" userDrawn="0"/>
        </p:nvSpPr>
        <p:spPr bwMode="auto">
          <a:xfrm>
            <a:off x="1487487" y="365020"/>
            <a:ext cx="9122057" cy="822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4800" b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Чем питаются птицы зимой</a:t>
            </a:r>
            <a:endParaRPr sz="48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" name="Прямоугольник 2" hidden="0"/>
          <p:cNvSpPr/>
          <p:nvPr isPhoto="0" userDrawn="0"/>
        </p:nvSpPr>
        <p:spPr bwMode="auto">
          <a:xfrm flipH="0" flipV="0">
            <a:off x="921430" y="1449456"/>
            <a:ext cx="7363297" cy="465896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571500" lvl="0" indent="-571500">
              <a:buFont typeface="Wingdings"/>
              <a:buChar char="§"/>
              <a:defRPr/>
            </a:pPr>
            <a:r>
              <a:rPr lang="ru-RU" sz="3600" b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Семена подсолнечника, овса, арбуза, тыквы, дыни, кабачков, льна, клевера.</a:t>
            </a:r>
            <a:endParaRPr sz="3600" b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571500" lvl="0" indent="-571500">
              <a:buFont typeface="Wingdings"/>
              <a:buChar char="§"/>
              <a:defRPr/>
            </a:pPr>
            <a:r>
              <a:rPr lang="ru-RU" sz="3600" b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Пшено, просо, кедровые орешки;</a:t>
            </a:r>
            <a:endParaRPr sz="3600" b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571500" lvl="0" indent="-571500">
              <a:buFont typeface="Wingdings"/>
              <a:buChar char="§"/>
              <a:defRPr/>
            </a:pPr>
            <a:r>
              <a:rPr lang="ru-RU" sz="3600" b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Ягоды рябины, калины;</a:t>
            </a:r>
            <a:endParaRPr sz="3600" b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571500" lvl="0" indent="-571500">
              <a:buFont typeface="Wingdings"/>
              <a:buChar char="§"/>
              <a:defRPr/>
            </a:pPr>
            <a:r>
              <a:rPr lang="ru-RU" sz="3600" b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Крошки белого хлеба.</a:t>
            </a:r>
            <a:endParaRPr sz="3600" b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6" name="Picture 9" descr="E:\зимующие птицы\Изображение 020.jpg" hidden="0"/>
          <p:cNvPicPr>
            <a:picLocks noChangeAspect="1" noChangeArrowheads="1"/>
          </p:cNvPicPr>
          <p:nvPr isPhoto="0" userDrawn="0"/>
        </p:nvPicPr>
        <p:blipFill>
          <a:blip r:embed="rId2">
            <a:lum bright="-12000"/>
          </a:blip>
          <a:stretch/>
        </p:blipFill>
        <p:spPr bwMode="auto">
          <a:xfrm>
            <a:off x="8139782" y="3448776"/>
            <a:ext cx="3537315" cy="2844551"/>
          </a:xfrm>
          <a:prstGeom prst="rect">
            <a:avLst/>
          </a:prstGeom>
          <a:noFill/>
        </p:spPr>
      </p:pic>
      <p:sp>
        <p:nvSpPr>
          <p:cNvPr id="7" name="" hidden="0"/>
          <p:cNvSpPr/>
          <p:nvPr isPhoto="0" userDrawn="0"/>
        </p:nvSpPr>
        <p:spPr bwMode="auto">
          <a:xfrm flipH="0" flipV="0">
            <a:off x="1223804" y="5549347"/>
            <a:ext cx="6688206" cy="944879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>
              <a:defRPr/>
            </a:pPr>
            <a:r>
              <a:rPr sz="2800">
                <a:solidFill>
                  <a:schemeClr val="bg1"/>
                </a:solidFill>
              </a:rPr>
              <a:t>Найди зимующих птиц - </a:t>
            </a:r>
            <a:r>
              <a:rPr sz="4800" b="1" u="sng">
                <a:solidFill>
                  <a:srgbClr val="FF0000"/>
                </a:solidFill>
                <a:hlinkClick r:id="rId3" tooltip="https://learningapps.org/14579300"/>
              </a:rPr>
              <a:t>задание</a:t>
            </a:r>
            <a:endParaRPr sz="48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 hidden="0"/>
          <p:cNvSpPr/>
          <p:nvPr isPhoto="0" userDrawn="0"/>
        </p:nvSpPr>
        <p:spPr bwMode="auto">
          <a:xfrm>
            <a:off x="719402" y="713587"/>
            <a:ext cx="11344810" cy="594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Задачи:</a:t>
            </a: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4800" b="1">
              <a:ln w="11430"/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- изучить </a:t>
            </a: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какие птицы остаются у </a:t>
            </a: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нас зимовать</a:t>
            </a: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sz="4800" b="1">
              <a:ln w="11430"/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чем питаются птицы зимой;</a:t>
            </a:r>
            <a:endParaRPr lang="ru-RU" sz="4800" b="1">
              <a:ln w="11430"/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как они приспосабливаются </a:t>
            </a: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к зимним </a:t>
            </a: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условиям;</a:t>
            </a:r>
            <a:endParaRPr lang="ru-RU" sz="4800" b="1">
              <a:ln w="11430"/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привлечь внимание </a:t>
            </a: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общественности </a:t>
            </a: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к </a:t>
            </a: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проблемам зимующих </a:t>
            </a:r>
            <a:r>
              <a:rPr lang="ru-RU" sz="4800" b="1">
                <a:ln w="11430"/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птиц</a:t>
            </a:r>
            <a:r>
              <a:rPr sz="48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48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5" hidden="0"/>
          <p:cNvSpPr/>
          <p:nvPr isPhoto="0" userDrawn="0"/>
        </p:nvSpPr>
        <p:spPr bwMode="auto">
          <a:xfrm flipH="0" flipV="0">
            <a:off x="499154" y="1680721"/>
            <a:ext cx="11329402" cy="799236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defRPr/>
            </a:pPr>
            <a:r>
              <a:rPr lang="ru-RU" sz="3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Птицы окружают нас круглый </a:t>
            </a:r>
            <a:r>
              <a:rPr lang="ru-RU" sz="3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год, принося </a:t>
            </a:r>
            <a:r>
              <a:rPr lang="ru-RU" sz="3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людям пользу и радость</a:t>
            </a:r>
            <a:r>
              <a:rPr lang="ru-RU" sz="3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3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сохраняют зеленые насаждения и оберегают урожай</a:t>
            </a:r>
            <a:r>
              <a:rPr lang="ru-RU" sz="3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3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украшают наши леса, радуют своими звонкими чудесными </a:t>
            </a:r>
            <a:r>
              <a:rPr lang="ru-RU" sz="3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песнями. </a:t>
            </a:r>
            <a:r>
              <a:rPr lang="ru-RU" sz="3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sz="3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ни </a:t>
            </a:r>
            <a:r>
              <a:rPr lang="ru-RU" sz="3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нуждаются в нашей отзывчивости и помощи и нам просто необходимо помочь нашим пернатым соседям не погибнуть от </a:t>
            </a:r>
            <a:r>
              <a:rPr lang="ru-RU" sz="3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голода  зимой</a:t>
            </a:r>
            <a:r>
              <a:rPr lang="ru-RU" sz="3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48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4000">
                <a:latin typeface="Calibri"/>
              </a:rPr>
              <a:t>                          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noFill/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-189308" y="-23879"/>
            <a:ext cx="12509115" cy="693306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6" hidden="0"/>
          <p:cNvSpPr/>
          <p:nvPr isPhoto="0" userDrawn="0"/>
        </p:nvSpPr>
        <p:spPr bwMode="auto">
          <a:xfrm flipH="0" flipV="0">
            <a:off x="167771" y="476671"/>
            <a:ext cx="11696491" cy="923329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>
              <a:defRPr/>
            </a:pPr>
            <a:r>
              <a:rPr lang="ru-RU" sz="54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 scaled="1"/>
                </a:gradFill>
              </a:rPr>
              <a:t>Зимующие птицы</a:t>
            </a:r>
            <a:r>
              <a:rPr lang="ru-RU" sz="54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 scaled="1"/>
                </a:gradFill>
              </a:rPr>
              <a:t> </a:t>
            </a:r>
            <a:r>
              <a:rPr lang="ru-RU" sz="5400" b="1" cap="none" spc="0">
                <a:ln w="1905"/>
                <a:solidFill>
                  <a:srgbClr val="FF0000"/>
                </a:solidFill>
              </a:rPr>
              <a:t>(</a:t>
            </a:r>
            <a:r>
              <a:rPr lang="ru-RU" sz="5400" b="1" u="sng" cap="none" spc="0">
                <a:ln w="1905"/>
                <a:solidFill>
                  <a:srgbClr val="FF0000"/>
                </a:solidFill>
                <a:hlinkClick r:id="rId3" tooltip="https://learningapps.org/2673133"/>
              </a:rPr>
              <a:t>викторина</a:t>
            </a:r>
            <a:r>
              <a:rPr lang="ru-RU" sz="5400" b="1" cap="none" spc="0">
                <a:ln w="1905"/>
                <a:solidFill>
                  <a:srgbClr val="FF0000"/>
                </a:solidFill>
              </a:rPr>
              <a:t>)</a:t>
            </a:r>
            <a:endParaRPr lang="ru-RU" sz="5400" b="1" cap="none" spc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6" name="Прямоугольник 8" hidden="0"/>
          <p:cNvSpPr/>
          <p:nvPr isPhoto="0" userDrawn="0"/>
        </p:nvSpPr>
        <p:spPr bwMode="auto">
          <a:xfrm>
            <a:off x="753513" y="2300050"/>
            <a:ext cx="2706138" cy="9144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5400" b="1" cap="none" spc="0">
                <a:ln w="1905"/>
                <a:solidFill>
                  <a:schemeClr val="bg1"/>
                </a:solidFill>
              </a:rPr>
              <a:t>оседлые</a:t>
            </a:r>
            <a:endParaRPr sz="5400" b="1" cap="none" spc="0">
              <a:ln w="1905"/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Прямоугольник 10" hidden="0"/>
          <p:cNvSpPr/>
          <p:nvPr isPhoto="0" userDrawn="0"/>
        </p:nvSpPr>
        <p:spPr bwMode="auto">
          <a:xfrm>
            <a:off x="7470030" y="2217636"/>
            <a:ext cx="3453221" cy="9144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5400" b="1" cap="none" spc="0">
                <a:ln w="1905"/>
                <a:solidFill>
                  <a:schemeClr val="bg1"/>
                </a:solidFill>
              </a:rPr>
              <a:t>кочующие</a:t>
            </a:r>
            <a:endParaRPr sz="5400" b="1" cap="none" spc="0">
              <a:ln w="1905"/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8" name="Прямая со стрелкой 12" hidden="0"/>
          <p:cNvCxnSpPr>
            <a:cxnSpLocks/>
          </p:cNvCxnSpPr>
          <p:nvPr isPhoto="0" userDrawn="0"/>
        </p:nvCxnSpPr>
        <p:spPr bwMode="auto">
          <a:xfrm flipH="1">
            <a:off x="2485110" y="1268759"/>
            <a:ext cx="2554785" cy="122413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15" hidden="0"/>
          <p:cNvCxnSpPr>
            <a:cxnSpLocks/>
          </p:cNvCxnSpPr>
          <p:nvPr isPhoto="0" userDrawn="0"/>
        </p:nvCxnSpPr>
        <p:spPr bwMode="auto">
          <a:xfrm>
            <a:off x="5303681" y="1268759"/>
            <a:ext cx="2904554" cy="108011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7876845" y="3442653"/>
            <a:ext cx="1486891" cy="1053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30" descr="Дятел PNG" hidden="0">
            <a:hlinkClick r:id="rId5" tooltip="Дятел PNG"/>
          </p:cNvPr>
          <p:cNvPicPr>
            <a:picLocks noChangeAspect="1" noChangeArrowheads="1"/>
          </p:cNvPicPr>
          <p:nvPr isPhoto="0" userDrawn="0"/>
        </p:nvPicPr>
        <p:blipFill>
          <a:blip r:embed="rId6"/>
          <a:stretch/>
        </p:blipFill>
        <p:spPr bwMode="auto">
          <a:xfrm>
            <a:off x="815413" y="3390718"/>
            <a:ext cx="1291115" cy="1484784"/>
          </a:xfrm>
          <a:prstGeom prst="rect">
            <a:avLst/>
          </a:prstGeom>
          <a:noFill/>
        </p:spPr>
      </p:pic>
      <p:pic>
        <p:nvPicPr>
          <p:cNvPr id="12" name="Picture 48" descr="https://img-fotki.yandex.ru/get/372429/149341859.3f/0_1d6cfc_4b32645_orig" hidden="0"/>
          <p:cNvPicPr>
            <a:picLocks noChangeAspect="1" noChangeArrowheads="1" noCrop="1"/>
          </p:cNvPicPr>
          <p:nvPr isPhoto="0" userDrawn="0"/>
        </p:nvPicPr>
        <p:blipFill>
          <a:blip r:embed="rId7"/>
          <a:stretch/>
        </p:blipFill>
        <p:spPr bwMode="auto">
          <a:xfrm>
            <a:off x="4343345" y="3223381"/>
            <a:ext cx="1514286" cy="1326676"/>
          </a:xfrm>
          <a:prstGeom prst="rect">
            <a:avLst/>
          </a:prstGeom>
          <a:noFill/>
        </p:spPr>
      </p:pic>
      <p:pic>
        <p:nvPicPr>
          <p:cNvPr id="13" name="Picture 8" descr="http://playcast.ru/uploads/2016/02/14/17312616.png" hidden="0"/>
          <p:cNvPicPr>
            <a:picLocks noChangeAspect="1" noChangeArrowheads="1"/>
          </p:cNvPicPr>
          <p:nvPr isPhoto="0" userDrawn="0"/>
        </p:nvPicPr>
        <p:blipFill>
          <a:blip r:embed="rId8"/>
          <a:stretch/>
        </p:blipFill>
        <p:spPr bwMode="auto">
          <a:xfrm>
            <a:off x="2351582" y="3829008"/>
            <a:ext cx="1749858" cy="941893"/>
          </a:xfrm>
          <a:prstGeom prst="rect">
            <a:avLst/>
          </a:prstGeom>
          <a:noFill/>
        </p:spPr>
      </p:pic>
      <p:pic>
        <p:nvPicPr>
          <p:cNvPr id="14" name="Picture 16" descr="http://playcast.ru/uploads/2017/11/29/24008958.png" hidden="0"/>
          <p:cNvPicPr>
            <a:picLocks noChangeAspect="1" noChangeArrowheads="1"/>
          </p:cNvPicPr>
          <p:nvPr isPhoto="0" userDrawn="0"/>
        </p:nvPicPr>
        <p:blipFill>
          <a:blip r:embed="rId9"/>
          <a:stretch/>
        </p:blipFill>
        <p:spPr bwMode="auto">
          <a:xfrm>
            <a:off x="3676845" y="5255839"/>
            <a:ext cx="1939954" cy="1338813"/>
          </a:xfrm>
          <a:prstGeom prst="rect">
            <a:avLst/>
          </a:prstGeom>
          <a:noFill/>
        </p:spPr>
      </p:pic>
      <p:pic>
        <p:nvPicPr>
          <p:cNvPr id="15" name="Picture 18" descr="птицы серые" hidden="0">
            <a:hlinkClick r:id="rId10"/>
          </p:cNvPr>
          <p:cNvPicPr>
            <a:picLocks noChangeAspect="1" noChangeArrowheads="1"/>
          </p:cNvPicPr>
          <p:nvPr isPhoto="0" userDrawn="0"/>
        </p:nvPicPr>
        <p:blipFill>
          <a:blip r:embed="rId11"/>
          <a:stretch/>
        </p:blipFill>
        <p:spPr bwMode="auto">
          <a:xfrm>
            <a:off x="9197417" y="4990840"/>
            <a:ext cx="1418379" cy="1547807"/>
          </a:xfrm>
          <a:prstGeom prst="rect">
            <a:avLst/>
          </a:prstGeom>
          <a:noFill/>
        </p:spPr>
      </p:pic>
      <p:pic>
        <p:nvPicPr>
          <p:cNvPr id="16" name="Picture 26" descr="http://ramki-photoshop.ru/pticy/ptici22.png" hidden="0"/>
          <p:cNvPicPr>
            <a:picLocks noChangeAspect="1" noChangeArrowheads="1"/>
          </p:cNvPicPr>
          <p:nvPr isPhoto="0" userDrawn="0"/>
        </p:nvPicPr>
        <p:blipFill>
          <a:blip r:embed="rId12"/>
          <a:stretch/>
        </p:blipFill>
        <p:spPr bwMode="auto">
          <a:xfrm>
            <a:off x="7217287" y="5229199"/>
            <a:ext cx="1854757" cy="1282808"/>
          </a:xfrm>
          <a:prstGeom prst="rect">
            <a:avLst/>
          </a:prstGeom>
          <a:noFill/>
        </p:spPr>
      </p:pic>
      <p:pic>
        <p:nvPicPr>
          <p:cNvPr id="17" name="Picture 44" descr="https://content.foto.my.mail.ru/community/impress/8992/h-26741.jpg" hidden="0"/>
          <p:cNvPicPr>
            <a:picLocks noChangeAspect="1" noChangeArrowheads="1" noCrop="1"/>
          </p:cNvPicPr>
          <p:nvPr isPhoto="0" userDrawn="0"/>
        </p:nvPicPr>
        <p:blipFill>
          <a:blip r:embed="rId13"/>
          <a:stretch/>
        </p:blipFill>
        <p:spPr bwMode="auto">
          <a:xfrm>
            <a:off x="317170" y="4875502"/>
            <a:ext cx="2909342" cy="163650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599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r>
              <a:rPr sz="4800">
                <a:latin typeface="Times New Roman"/>
                <a:ea typeface="Times New Roman"/>
                <a:cs typeface="Times New Roman"/>
              </a:rPr>
              <a:t>Воробей</a:t>
            </a:r>
            <a:endParaRPr sz="4800"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5" name="Picture 2" descr="Воробей PNG" hidden="0">
            <a:hlinkClick r:id="rId2" tooltip="Воробей PNG"/>
          </p:cNvPr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687286" y="2663196"/>
            <a:ext cx="2337048" cy="2337048"/>
          </a:xfrm>
          <a:prstGeom prst="rect">
            <a:avLst/>
          </a:prstGeom>
          <a:noFill/>
        </p:spPr>
      </p:pic>
      <p:sp>
        <p:nvSpPr>
          <p:cNvPr id="6" name="" hidden="0"/>
          <p:cNvSpPr/>
          <p:nvPr isPhoto="0" userDrawn="0"/>
        </p:nvSpPr>
        <p:spPr bwMode="auto">
          <a:xfrm flipH="0" flipV="0">
            <a:off x="3936358" y="1946412"/>
            <a:ext cx="7164456" cy="43690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>
              <a:defRPr/>
            </a:pPr>
            <a:endParaRPr/>
          </a:p>
        </p:txBody>
      </p:sp>
      <p:sp>
        <p:nvSpPr>
          <p:cNvPr id="7" name="" hidden="0"/>
          <p:cNvSpPr/>
          <p:nvPr isPhoto="0" userDrawn="0"/>
        </p:nvSpPr>
        <p:spPr bwMode="auto">
          <a:xfrm flipH="0" flipV="0">
            <a:off x="3149509" y="1822173"/>
            <a:ext cx="8365434" cy="430695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algn="just">
              <a:defRPr/>
            </a:pP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М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аленькая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подвижная птичка с округлой головкой, короткой шеей, яйцевидным туловищем, короткими и округлыми крыльями. Клюв твердый, к концу заостренный. В холодную пору птицы сидят,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плотно прижавшись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друг к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другу, нахохлившись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. Воробьи приносят большую пользу, истребляя множество вредных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насекомых, питаются зимой хлебными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крошками, зернами, семенами. </a:t>
            </a:r>
            <a:endParaRPr sz="28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599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r>
              <a:rPr sz="4800">
                <a:latin typeface="Times New Roman"/>
                <a:ea typeface="Times New Roman"/>
                <a:cs typeface="Times New Roman"/>
              </a:rPr>
              <a:t>Дятел</a:t>
            </a:r>
            <a:endParaRPr/>
          </a:p>
        </p:txBody>
      </p:sp>
      <p:pic>
        <p:nvPicPr>
          <p:cNvPr id="5" name="Picture 30" descr="Дятел PNG" hidden="0">
            <a:hlinkClick r:id="rId2" tooltip="Дятел PNG"/>
          </p:cNvPr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757456" y="2332865"/>
            <a:ext cx="2088232" cy="3201958"/>
          </a:xfrm>
          <a:prstGeom prst="rect">
            <a:avLst/>
          </a:prstGeom>
          <a:noFill/>
        </p:spPr>
      </p:pic>
      <p:sp>
        <p:nvSpPr>
          <p:cNvPr id="6" name="" hidden="0"/>
          <p:cNvSpPr/>
          <p:nvPr isPhoto="0" userDrawn="0"/>
        </p:nvSpPr>
        <p:spPr bwMode="auto">
          <a:xfrm flipH="0" flipV="0">
            <a:off x="2818206" y="1677228"/>
            <a:ext cx="8800271" cy="4451901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algn="just">
              <a:defRPr/>
            </a:pP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В реальности дятел немногим больше скворца, но из-за своей яркой окраски кажется гораздо 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крупнее. 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Летом дятел питается древесными насекомыми, клопами, муравьями, зимой - семенами хвойных деревьев. Охотно ест ягоды земляники, орехи лещины и жёлуди, раздалбливая их, вставив в трещины коры деревьев</a:t>
            </a:r>
            <a:r>
              <a:rPr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36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599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r>
              <a:rPr sz="4800">
                <a:latin typeface="Times New Roman"/>
                <a:ea typeface="Times New Roman"/>
                <a:cs typeface="Times New Roman"/>
              </a:rPr>
              <a:t>Ворона</a:t>
            </a:r>
            <a:endParaRPr sz="4800"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5" name="Picture 2" descr="Картинка 45 из 34352" hidden="0"/>
          <p:cNvPicPr>
            <a:picLocks noChangeAspect="1" noChangeArrowheads="1"/>
          </p:cNvPicPr>
          <p:nvPr isPhoto="0" userDrawn="0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/>
        </p:blipFill>
        <p:spPr bwMode="auto">
          <a:xfrm>
            <a:off x="467543" y="2654098"/>
            <a:ext cx="3679571" cy="2666824"/>
          </a:xfrm>
          <a:prstGeom prst="rect">
            <a:avLst/>
          </a:prstGeom>
          <a:noFill/>
        </p:spPr>
      </p:pic>
      <p:sp>
        <p:nvSpPr>
          <p:cNvPr id="6" name="" hidden="0"/>
          <p:cNvSpPr/>
          <p:nvPr isPhoto="0" userDrawn="0"/>
        </p:nvSpPr>
        <p:spPr bwMode="auto">
          <a:xfrm flipH="0" flipV="0">
            <a:off x="4433093" y="1820848"/>
            <a:ext cx="7185384" cy="434969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algn="just">
              <a:defRPr/>
            </a:pP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У этой птицы крупное, продолговатое туловище, большие сильные ноги. Ходит она большими шагами. Клюв крепкий, большой. Голова, горло и крылья - черные, а остальное тело - серое. </a:t>
            </a:r>
            <a:r>
              <a:rPr lang="ru-RU" sz="3600" b="0" i="1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Вороны всеядные птицы.</a:t>
            </a:r>
            <a:endParaRPr sz="36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599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r>
              <a:rPr sz="4800">
                <a:latin typeface="Times New Roman"/>
                <a:ea typeface="Times New Roman"/>
                <a:cs typeface="Times New Roman"/>
              </a:rPr>
              <a:t>Галка</a:t>
            </a:r>
            <a:endParaRPr/>
          </a:p>
        </p:txBody>
      </p:sp>
      <p:pic>
        <p:nvPicPr>
          <p:cNvPr id="5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832682" y="2267517"/>
            <a:ext cx="2200275" cy="275272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" hidden="0"/>
          <p:cNvSpPr/>
          <p:nvPr isPhoto="0" userDrawn="0"/>
        </p:nvSpPr>
        <p:spPr bwMode="auto">
          <a:xfrm flipH="0" flipV="0">
            <a:off x="3253043" y="1739347"/>
            <a:ext cx="8261902" cy="438978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algn="just">
              <a:defRPr/>
            </a:pP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Галки - очень общительные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птицы, они обладают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отличной памятью - если причинить им зло, они долго помнят обидчика.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Эти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птицы всеядны: они ловят насекомых, добывают личинок, червей, клюют растительный корм, заглядывают в поисках пищи на помойные ямы.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Осенью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галки охотно держатся в городах и селениях, а зимой в средней полосе их стаи пополняются птицами, прилетевшими с севера.</a:t>
            </a:r>
            <a:endParaRPr sz="28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599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r>
              <a:rPr sz="4800">
                <a:latin typeface="Times New Roman"/>
                <a:ea typeface="Times New Roman"/>
                <a:cs typeface="Times New Roman"/>
              </a:rPr>
              <a:t>Голубь</a:t>
            </a:r>
            <a:endParaRPr sz="4800"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5" name="Picture 44" descr="https://content.foto.my.mail.ru/community/impress/8992/h-26741.jpg" hidden="0"/>
          <p:cNvPicPr>
            <a:picLocks noChangeAspect="1" noChangeArrowheads="1" noCrop="1"/>
          </p:cNvPicPr>
          <p:nvPr isPhoto="0" userDrawn="0"/>
        </p:nvPicPr>
        <p:blipFill>
          <a:blip r:embed="rId2"/>
          <a:stretch/>
        </p:blipFill>
        <p:spPr bwMode="auto">
          <a:xfrm>
            <a:off x="609599" y="2386663"/>
            <a:ext cx="2582676" cy="1937007"/>
          </a:xfrm>
          <a:prstGeom prst="rect">
            <a:avLst/>
          </a:prstGeom>
          <a:noFill/>
        </p:spPr>
      </p:pic>
      <p:sp>
        <p:nvSpPr>
          <p:cNvPr id="6" name="" hidden="0"/>
          <p:cNvSpPr/>
          <p:nvPr isPhoto="0" userDrawn="0"/>
        </p:nvSpPr>
        <p:spPr bwMode="auto">
          <a:xfrm flipH="0" flipV="0">
            <a:off x="2838912" y="1532282"/>
            <a:ext cx="8738151" cy="461755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algn="just">
              <a:defRPr/>
            </a:pP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Голубь - птица большая. У голубя небольшая голова, короткая шея, 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длинные и острые крылья, 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хвост небольшой. Ноги короткие, пальцы длинные, клюв маленький. У него серо-сизое оперенье, две полосы на крыле, серый хвост и темный клюв.</a:t>
            </a:r>
            <a:r>
              <a:rPr lang="ru-RU" sz="3600" b="1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Чаще голуби селятся рядом с жильём человека.  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Питаются 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они семенами, плодами, ягодами. 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Любят </a:t>
            </a:r>
            <a:r>
              <a:rPr lang="ru-RU" sz="36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хлебные крошки.</a:t>
            </a:r>
            <a:endParaRPr sz="36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Classic">
  <a:themeElements>
    <a:clrScheme name="Classic">
      <a:dk1>
        <a:sysClr val="windowText" lastClr="000000"/>
      </a:dk1>
      <a:lt1>
        <a:srgbClr val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">
      <a:majorFont>
        <a:latin typeface="Arial"/>
        <a:ea typeface="Arial"/>
        <a:cs typeface="Arial"/>
      </a:majorFont>
      <a:minorFont>
        <a:latin typeface="Times New Roman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blipFill>
          <a:blip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ONLYOFFICE/5.6.0.0</Application>
  <DocSecurity>0</DocSecurity>
  <PresentationFormat>Widescreen</PresentationFormat>
  <Paragraphs>0</Paragraphs>
  <Slides>15</Slides>
  <Notes>15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2</cp:revision>
  <dcterms:created xsi:type="dcterms:W3CDTF">2012-12-03T06:56:55Z</dcterms:created>
  <dcterms:modified xsi:type="dcterms:W3CDTF">2022-03-09T07:00:42Z</dcterms:modified>
  <cp:category/>
  <cp:contentStatus/>
  <cp:version/>
</cp:coreProperties>
</file>