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18"/>
  </p:notesMasterIdLst>
  <p:sldIdLst>
    <p:sldId id="257" r:id="rId2"/>
    <p:sldId id="264" r:id="rId3"/>
    <p:sldId id="283" r:id="rId4"/>
    <p:sldId id="284" r:id="rId5"/>
    <p:sldId id="285" r:id="rId6"/>
    <p:sldId id="286" r:id="rId7"/>
    <p:sldId id="287" r:id="rId8"/>
    <p:sldId id="288" r:id="rId9"/>
    <p:sldId id="258" r:id="rId10"/>
    <p:sldId id="282" r:id="rId11"/>
    <p:sldId id="277" r:id="rId12"/>
    <p:sldId id="274" r:id="rId13"/>
    <p:sldId id="268" r:id="rId14"/>
    <p:sldId id="272" r:id="rId15"/>
    <p:sldId id="279" r:id="rId16"/>
    <p:sldId id="28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0" d="100"/>
          <a:sy n="60" d="100"/>
        </p:scale>
        <p:origin x="-259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B95574-4D15-4162-B005-EF0DE11A2009}" type="datetimeFigureOut">
              <a:rPr lang="ru-RU" smtClean="0"/>
              <a:t>08.03.2021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7D49C-F8F6-4080-994A-08755EC46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610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01F7754C-00F6-414A-96ED-779C0FA57A38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22E91-BDB2-4B94-BDE5-9274B35AB54F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52CF2-E874-4D62-91B6-5579E0A0C8F8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CB544-6196-4A13-8613-BCEB02FF4644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1273B-29E0-453B-A4D5-3D93E593CF0F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A03E4-D23F-4EDE-BE4C-131199683932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55BB7-276B-4434-B06E-30D6230AB99D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006EA-7B3A-4ED9-A5E5-F91F67EC8ECD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AC20C-CC10-46A2-B7D1-908CE51A3087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0EF2C-22EA-432E-A0AF-F500C27E2C9C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81A20-326E-4A68-9731-7E06C1D31AF2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41C3F-0254-4F82-8829-6ED5C82F1583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CCD7E-0BB7-4FDE-8D61-310425B42756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743A1-9434-40E5-B303-7369E10AC412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4FD86-A663-43EA-A16B-8793974237FD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CB604-87F0-4478-B8C5-5BA44C27D7AB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E5DB1-11D2-4CF0-A2CD-BE8E7B2C5029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BC54E-B393-4F86-ABE0-E19935CC6055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brat.tovar-br.ru/?read=4487" TargetMode="External"/><Relationship Id="rId13" Type="http://schemas.openxmlformats.org/officeDocument/2006/relationships/hyperlink" Target="http://galspace.spb.ru/orbita/sputnik2.htm" TargetMode="External"/><Relationship Id="rId18" Type="http://schemas.openxmlformats.org/officeDocument/2006/relationships/hyperlink" Target="http://www.lib.rus.ec/blog/15165" TargetMode="External"/><Relationship Id="rId3" Type="http://schemas.openxmlformats.org/officeDocument/2006/relationships/hyperlink" Target="http://murzim.ru/jenciklopedii/zemlja-i-kosmos/8367-chem-otlichayutsya-planety-drug-ot-druga.html" TargetMode="External"/><Relationship Id="rId7" Type="http://schemas.openxmlformats.org/officeDocument/2006/relationships/hyperlink" Target="http://rosarcher.wordpress.com/" TargetMode="External"/><Relationship Id="rId12" Type="http://schemas.openxmlformats.org/officeDocument/2006/relationships/hyperlink" Target="http://ru.wikipedia.org/wiki/&#1060;&#1072;&#1081;&#1083;:Belka_and_Strelka.Space_Dogs.Real-i.jpg" TargetMode="External"/><Relationship Id="rId17" Type="http://schemas.openxmlformats.org/officeDocument/2006/relationships/hyperlink" Target="http://www.clker.com/clipart-weather-symbols.html" TargetMode="External"/><Relationship Id="rId2" Type="http://schemas.openxmlformats.org/officeDocument/2006/relationships/hyperlink" Target="http://powerclip.ru/modules/myalbum/photo.php?lid=718" TargetMode="External"/><Relationship Id="rId16" Type="http://schemas.openxmlformats.org/officeDocument/2006/relationships/hyperlink" Target="http://blog.kp.ru/users/mstataka/post139232375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dclipart.ru/index.php?cat=19&amp;page=857" TargetMode="External"/><Relationship Id="rId11" Type="http://schemas.openxmlformats.org/officeDocument/2006/relationships/hyperlink" Target="http://vlasti.net/news/ukraine/science?pm_pager=24" TargetMode="External"/><Relationship Id="rId5" Type="http://schemas.openxmlformats.org/officeDocument/2006/relationships/hyperlink" Target="http://gifzona.ru/pozd_data_kosmos.htm" TargetMode="External"/><Relationship Id="rId15" Type="http://schemas.openxmlformats.org/officeDocument/2006/relationships/hyperlink" Target="http://www.clker.com/search/old/1" TargetMode="External"/><Relationship Id="rId10" Type="http://schemas.openxmlformats.org/officeDocument/2006/relationships/hyperlink" Target="http://www.radiokot.ru/forum/viewtopic.php?f=17&amp;t=28791" TargetMode="External"/><Relationship Id="rId4" Type="http://schemas.openxmlformats.org/officeDocument/2006/relationships/hyperlink" Target="http://oboi.kards.qip.ru/tags/view/&#1082;&#1086;&#1089;&#1084;&#1086;&#1089;/9/13/index.htm" TargetMode="External"/><Relationship Id="rId9" Type="http://schemas.openxmlformats.org/officeDocument/2006/relationships/hyperlink" Target="http://allday.ru/290727-klipart-kosmos.html" TargetMode="External"/><Relationship Id="rId14" Type="http://schemas.openxmlformats.org/officeDocument/2006/relationships/hyperlink" Target="http://www.cartoonclipartfree.com/Cliparts_Free/Buero_Free/Cartoon_Clipart_Free_Page_6.html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aka-bgd.ya.ru/replies.xml?item_no=125" TargetMode="External"/><Relationship Id="rId13" Type="http://schemas.openxmlformats.org/officeDocument/2006/relationships/hyperlink" Target="http://otvet.newserg.ru/page/4" TargetMode="External"/><Relationship Id="rId18" Type="http://schemas.openxmlformats.org/officeDocument/2006/relationships/hyperlink" Target="http://epizodsspace.airbase.ru/bibl/nk/2004/3/01.html" TargetMode="External"/><Relationship Id="rId3" Type="http://schemas.openxmlformats.org/officeDocument/2006/relationships/hyperlink" Target="http://www.novosti-kosmonavtiki.ru/phpBB2/viewtopic.php?t=3730" TargetMode="External"/><Relationship Id="rId21" Type="http://schemas.openxmlformats.org/officeDocument/2006/relationships/hyperlink" Target="https://4.404content.com/1/CD/CF/1180392289898333852/fullsize.jpg" TargetMode="External"/><Relationship Id="rId7" Type="http://schemas.openxmlformats.org/officeDocument/2006/relationships/hyperlink" Target="http://www.open.by/it/5311" TargetMode="External"/><Relationship Id="rId12" Type="http://schemas.openxmlformats.org/officeDocument/2006/relationships/hyperlink" Target="http://news.mail.ru/society/4532402/" TargetMode="External"/><Relationship Id="rId17" Type="http://schemas.openxmlformats.org/officeDocument/2006/relationships/hyperlink" Target="http://www.diary.ru/~felbert/?tag=13091" TargetMode="External"/><Relationship Id="rId2" Type="http://schemas.openxmlformats.org/officeDocument/2006/relationships/hyperlink" Target="http://rupor.sampo.ru/forum/384?page=14" TargetMode="External"/><Relationship Id="rId16" Type="http://schemas.openxmlformats.org/officeDocument/2006/relationships/hyperlink" Target="http://copypast.ru/2009/02/04/sobaki__kosmonavty_9_foto.html" TargetMode="External"/><Relationship Id="rId20" Type="http://schemas.openxmlformats.org/officeDocument/2006/relationships/hyperlink" Target="http://www.allnight.ru/forum/read/10296?pg=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epsh.net/thing/509/0/page1" TargetMode="External"/><Relationship Id="rId11" Type="http://schemas.openxmlformats.org/officeDocument/2006/relationships/hyperlink" Target="http://express.kirov.ru/news/14642.html" TargetMode="External"/><Relationship Id="rId5" Type="http://schemas.openxmlformats.org/officeDocument/2006/relationships/hyperlink" Target="http://www.arms-expo.ru/site.xp/049051124054055057055.html" TargetMode="External"/><Relationship Id="rId15" Type="http://schemas.openxmlformats.org/officeDocument/2006/relationships/hyperlink" Target="http://banana.by/index.php?newsid=36693" TargetMode="External"/><Relationship Id="rId10" Type="http://schemas.openxmlformats.org/officeDocument/2006/relationships/hyperlink" Target="http://eng.ntsomz.ru/news/page/212" TargetMode="External"/><Relationship Id="rId19" Type="http://schemas.openxmlformats.org/officeDocument/2006/relationships/hyperlink" Target="http://yudaev.livejournal.com/80639.html" TargetMode="External"/><Relationship Id="rId4" Type="http://schemas.openxmlformats.org/officeDocument/2006/relationships/hyperlink" Target="http://licey344.narod.ru/page22.html" TargetMode="External"/><Relationship Id="rId9" Type="http://schemas.openxmlformats.org/officeDocument/2006/relationships/hyperlink" Target="http://www.federalspace.ru/main.php?id=48&amp;blogger=&amp;page=12" TargetMode="External"/><Relationship Id="rId14" Type="http://schemas.openxmlformats.org/officeDocument/2006/relationships/hyperlink" Target="http://doseng.org/2007/08/24/do_kosmosa_doletit_lish_tot_kto_khorosho_pitaetsja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572C09-85B7-4067-A72E-978646D6D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3700" y="1122363"/>
            <a:ext cx="7340600" cy="2387600"/>
          </a:xfrm>
          <a:solidFill>
            <a:srgbClr val="00B0F0"/>
          </a:solidFill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algn="just"/>
            <a:r>
              <a:rPr lang="ru-RU" b="1" dirty="0"/>
              <a:t> </a:t>
            </a:r>
            <a:endParaRPr lang="ru-RU" sz="31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534D112-7D8D-464F-B76F-32B4049DA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3600" y="4508500"/>
            <a:ext cx="5994399" cy="2171700"/>
          </a:xfrm>
          <a:solidFill>
            <a:srgbClr val="00B0F0"/>
          </a:solidFill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pPr algn="r"/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Осипова М.П., Учитель начальных классов МАОУ СоШ №7    г. Балаково</a:t>
            </a:r>
          </a:p>
          <a:p>
            <a:pPr algn="ctr"/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endParaRPr lang="ru-RU" sz="2800" dirty="0">
              <a:solidFill>
                <a:schemeClr val="bg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0" y="203200"/>
            <a:ext cx="7505700" cy="414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4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>
            <a:extLst>
              <a:ext uri="{FF2B5EF4-FFF2-40B4-BE49-F238E27FC236}">
                <a16:creationId xmlns:a16="http://schemas.microsoft.com/office/drawing/2014/main" xmlns="" id="{AAB20BE6-C2CC-4D16-977B-8DE05809F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1" y="114300"/>
            <a:ext cx="9905999" cy="1873525"/>
          </a:xfrm>
          <a:solidFill>
            <a:srgbClr val="00B0F0"/>
          </a:solidFill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altLang="ru-RU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космосе холодно и нет кислорода. без специального костюма –человек моментально замерзает.  поэтому на космонавте- скафандр. он  защищает от холода, и в нем  можно дышать – он снабжает человека кислородом.</a:t>
            </a:r>
          </a:p>
        </p:txBody>
      </p:sp>
      <p:sp>
        <p:nvSpPr>
          <p:cNvPr id="5123" name="Содержимое 2">
            <a:extLst>
              <a:ext uri="{FF2B5EF4-FFF2-40B4-BE49-F238E27FC236}">
                <a16:creationId xmlns:a16="http://schemas.microsoft.com/office/drawing/2014/main" xmlns="" id="{3DECF53F-2DCF-4584-AEF7-89AE577EB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1" y="2249487"/>
            <a:ext cx="5232400" cy="3541714"/>
          </a:xfrm>
        </p:spPr>
        <p:txBody>
          <a:bodyPr/>
          <a:lstStyle/>
          <a:p>
            <a:endParaRPr lang="ru-RU" altLang="ru-RU" dirty="0"/>
          </a:p>
        </p:txBody>
      </p:sp>
      <p:pic>
        <p:nvPicPr>
          <p:cNvPr id="5125" name="Picture 6" descr="http://www.yeniresim.com/data/media/353/www.yeniresim.com_-_Uzay_Resimleri_-_Astronot.jpg">
            <a:extLst>
              <a:ext uri="{FF2B5EF4-FFF2-40B4-BE49-F238E27FC236}">
                <a16:creationId xmlns:a16="http://schemas.microsoft.com/office/drawing/2014/main" xmlns="" id="{BEA4B1FA-14C5-4384-BEFD-78F0F3C57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2247900"/>
            <a:ext cx="6477000" cy="4178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81001" y="6094413"/>
            <a:ext cx="1130299" cy="509587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xmlns="" id="{E3DF4256-296A-43B1-8309-F5A236182A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8688" y="623888"/>
            <a:ext cx="6589712" cy="1281112"/>
          </a:xfrm>
        </p:spPr>
        <p:txBody>
          <a:bodyPr/>
          <a:lstStyle/>
          <a:p>
            <a:r>
              <a:rPr lang="ru-RU" altLang="ru-RU" dirty="0">
                <a:solidFill>
                  <a:srgbClr val="6600CC"/>
                </a:solidFill>
                <a:latin typeface="Comic Sans MS" panose="030F0702030302020204" pitchFamily="66" charset="0"/>
              </a:rPr>
              <a:t>Это интересно.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xmlns="" id="{D6F63E83-5551-4E91-835E-61E1FE5A06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01900" y="4762500"/>
            <a:ext cx="7327900" cy="1079500"/>
          </a:xfrm>
          <a:solidFill>
            <a:srgbClr val="00B0F0"/>
          </a:solidFill>
          <a:ln w="38100">
            <a:solidFill>
              <a:srgbClr val="7030A0"/>
            </a:solidFill>
            <a:miter lim="800000"/>
            <a:headEnd/>
            <a:tailEnd/>
          </a:ln>
        </p:spPr>
        <p:txBody>
          <a:bodyPr>
            <a:normAutofit fontScale="70000" lnSpcReduction="20000"/>
          </a:bodyPr>
          <a:lstStyle/>
          <a:p>
            <a:pPr algn="ctr">
              <a:buFontTx/>
              <a:buNone/>
            </a:pPr>
            <a:r>
              <a:rPr lang="ru-RU" altLang="ru-RU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космических кораблях возникает </a:t>
            </a:r>
            <a:r>
              <a:rPr lang="ru-RU" altLang="ru-RU" sz="2800" u="sng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невесомости</a:t>
            </a:r>
            <a:r>
              <a:rPr lang="ru-RU" altLang="ru-RU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 котором человек и окружающие его предметы теряют вес (становятся легче пушинки).</a:t>
            </a:r>
          </a:p>
        </p:txBody>
      </p:sp>
      <p:grpSp>
        <p:nvGrpSpPr>
          <p:cNvPr id="44041" name="Group 9">
            <a:extLst>
              <a:ext uri="{FF2B5EF4-FFF2-40B4-BE49-F238E27FC236}">
                <a16:creationId xmlns:a16="http://schemas.microsoft.com/office/drawing/2014/main" xmlns="" id="{4BF54CED-EB38-4A30-A706-C7F9C1A662C2}"/>
              </a:ext>
            </a:extLst>
          </p:cNvPr>
          <p:cNvGrpSpPr>
            <a:grpSpLocks/>
          </p:cNvGrpSpPr>
          <p:nvPr/>
        </p:nvGrpSpPr>
        <p:grpSpPr bwMode="auto">
          <a:xfrm>
            <a:off x="1563687" y="260350"/>
            <a:ext cx="8899526" cy="4394199"/>
            <a:chOff x="-59" y="845"/>
            <a:chExt cx="5606" cy="2768"/>
          </a:xfrm>
        </p:grpSpPr>
        <p:pic>
          <p:nvPicPr>
            <p:cNvPr id="32773" name="Picture 4" descr="51">
              <a:extLst>
                <a:ext uri="{FF2B5EF4-FFF2-40B4-BE49-F238E27FC236}">
                  <a16:creationId xmlns:a16="http://schemas.microsoft.com/office/drawing/2014/main" xmlns="" id="{4030017A-FE38-4D17-84EE-92ECBFB554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9" y="845"/>
              <a:ext cx="2803" cy="2768"/>
            </a:xfrm>
            <a:prstGeom prst="rect">
              <a:avLst/>
            </a:prstGeom>
            <a:noFill/>
            <a:ln w="38100">
              <a:solidFill>
                <a:srgbClr val="703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774" name="Picture 8" descr="52">
              <a:extLst>
                <a:ext uri="{FF2B5EF4-FFF2-40B4-BE49-F238E27FC236}">
                  <a16:creationId xmlns:a16="http://schemas.microsoft.com/office/drawing/2014/main" xmlns="" id="{26BFE044-A465-4568-88CA-CAD7F913A2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" y="845"/>
              <a:ext cx="2803" cy="2768"/>
            </a:xfrm>
            <a:prstGeom prst="rect">
              <a:avLst/>
            </a:prstGeom>
            <a:noFill/>
            <a:ln w="38100">
              <a:solidFill>
                <a:srgbClr val="703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215901" y="5626101"/>
            <a:ext cx="1066799" cy="622300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</p:spTree>
  </p:cSld>
  <p:clrMapOvr>
    <a:masterClrMapping/>
  </p:clrMapOvr>
  <p:transition spd="slow" advTm="127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xmlns="" id="{37E4F138-462D-4413-98D2-F5B16CE1BA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8688" y="623888"/>
            <a:ext cx="6589712" cy="1281112"/>
          </a:xfrm>
        </p:spPr>
        <p:txBody>
          <a:bodyPr/>
          <a:lstStyle/>
          <a:p>
            <a:endParaRPr lang="ru-RU" altLang="ru-RU" dirty="0"/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xmlns="" id="{1C16873A-9D67-46C1-AF22-7F0CA8996C5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55901" y="4978400"/>
            <a:ext cx="6159500" cy="685800"/>
          </a:xfrm>
          <a:solidFill>
            <a:srgbClr val="00B0F0"/>
          </a:solidFill>
          <a:ln w="38100">
            <a:solidFill>
              <a:srgbClr val="0099CC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r>
              <a:rPr lang="ru-RU" altLang="ru-RU" dirty="0">
                <a:latin typeface="Comic Sans MS" panose="030F0702030302020204" pitchFamily="66" charset="0"/>
              </a:rPr>
              <a:t>… </a:t>
            </a:r>
            <a:r>
              <a:rPr lang="ru-RU" altLang="ru-RU" b="1" dirty="0">
                <a:solidFill>
                  <a:schemeClr val="bg1">
                    <a:lumMod val="95000"/>
                    <a:lumOff val="5000"/>
                  </a:schemeClr>
                </a:solidFill>
                <a:latin typeface="Book Antiqua" pitchFamily="18" charset="0"/>
              </a:rPr>
              <a:t>спят и  занимаются спортом</a:t>
            </a:r>
            <a:r>
              <a:rPr lang="ru-RU" alt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grpSp>
        <p:nvGrpSpPr>
          <p:cNvPr id="37894" name="Group 6">
            <a:extLst>
              <a:ext uri="{FF2B5EF4-FFF2-40B4-BE49-F238E27FC236}">
                <a16:creationId xmlns:a16="http://schemas.microsoft.com/office/drawing/2014/main" xmlns="" id="{8D38594A-E4CA-4B4A-98B1-CADD2A52E1A4}"/>
              </a:ext>
            </a:extLst>
          </p:cNvPr>
          <p:cNvGrpSpPr>
            <a:grpSpLocks/>
          </p:cNvGrpSpPr>
          <p:nvPr/>
        </p:nvGrpSpPr>
        <p:grpSpPr bwMode="auto">
          <a:xfrm>
            <a:off x="1802296" y="1"/>
            <a:ext cx="8017565" cy="4826000"/>
            <a:chOff x="384" y="175"/>
            <a:chExt cx="4802" cy="3565"/>
          </a:xfrm>
        </p:grpSpPr>
        <p:pic>
          <p:nvPicPr>
            <p:cNvPr id="30725" name="Picture 4" descr="46">
              <a:extLst>
                <a:ext uri="{FF2B5EF4-FFF2-40B4-BE49-F238E27FC236}">
                  <a16:creationId xmlns:a16="http://schemas.microsoft.com/office/drawing/2014/main" xmlns="" id="{3901D00C-402D-4140-9744-6800548E2A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175"/>
              <a:ext cx="2496" cy="3565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26" name="Picture 5" descr="46">
              <a:extLst>
                <a:ext uri="{FF2B5EF4-FFF2-40B4-BE49-F238E27FC236}">
                  <a16:creationId xmlns:a16="http://schemas.microsoft.com/office/drawing/2014/main" xmlns="" id="{6C751F82-7E07-4A7C-A182-6CD7935CF5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175"/>
              <a:ext cx="2306" cy="3565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</p:spTree>
  </p:cSld>
  <p:clrMapOvr>
    <a:masterClrMapping/>
  </p:clrMapOvr>
  <p:transition spd="slow" advTm="33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xmlns="" id="{C30FAA70-199E-4CA3-8564-B69DDC1B13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115888"/>
            <a:ext cx="8915400" cy="785812"/>
          </a:xfrm>
        </p:spPr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rgbClr val="6600CC"/>
                </a:solidFill>
                <a:latin typeface="Comic Sans MS" panose="030F0702030302020204" pitchFamily="66" charset="0"/>
              </a:rPr>
              <a:t>Что такое космический корабль?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xmlns="" id="{26FDC4D3-7555-4368-BD59-F52D7A29A6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6194" y="5230814"/>
            <a:ext cx="8375719" cy="1366837"/>
          </a:xfrm>
          <a:solidFill>
            <a:srgbClr val="00B0F0"/>
          </a:solidFill>
          <a:ln w="38100">
            <a:solidFill>
              <a:srgbClr val="7030A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Космический корабль </a:t>
            </a:r>
            <a:r>
              <a:rPr lang="ru-RU" altLang="ru-RU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и дом, и научная лаборатория. В нём живут и работают космонавты.</a:t>
            </a:r>
          </a:p>
        </p:txBody>
      </p:sp>
      <p:pic>
        <p:nvPicPr>
          <p:cNvPr id="25608" name="Picture 8" descr="34">
            <a:extLst>
              <a:ext uri="{FF2B5EF4-FFF2-40B4-BE49-F238E27FC236}">
                <a16:creationId xmlns:a16="http://schemas.microsoft.com/office/drawing/2014/main" xmlns="" id="{1B4A3A4C-DD95-4104-A344-F8921E06C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194" y="1092269"/>
            <a:ext cx="8375718" cy="403860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93701" y="5651501"/>
            <a:ext cx="1168399" cy="596900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slow" advTm="65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9" name="Picture 7" descr="6">
            <a:extLst>
              <a:ext uri="{FF2B5EF4-FFF2-40B4-BE49-F238E27FC236}">
                <a16:creationId xmlns:a16="http://schemas.microsoft.com/office/drawing/2014/main" xmlns="" id="{7A49E958-ABFF-4DB4-A302-E73C78430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9" y="188913"/>
            <a:ext cx="8713787" cy="65532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2">
            <a:extLst>
              <a:ext uri="{FF2B5EF4-FFF2-40B4-BE49-F238E27FC236}">
                <a16:creationId xmlns:a16="http://schemas.microsoft.com/office/drawing/2014/main" xmlns="" id="{037086D7-7682-4012-B787-2396133639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8688" y="623888"/>
            <a:ext cx="6589712" cy="1281112"/>
          </a:xfrm>
        </p:spPr>
        <p:txBody>
          <a:bodyPr/>
          <a:lstStyle/>
          <a:p>
            <a:endParaRPr lang="ru-RU" altLang="ru-RU" dirty="0"/>
          </a:p>
        </p:txBody>
      </p:sp>
      <p:sp>
        <p:nvSpPr>
          <p:cNvPr id="33796" name="Text Box 4">
            <a:extLst>
              <a:ext uri="{FF2B5EF4-FFF2-40B4-BE49-F238E27FC236}">
                <a16:creationId xmlns:a16="http://schemas.microsoft.com/office/drawing/2014/main" xmlns="" id="{B2F2726C-C6E9-48B3-AFD1-92A7856F1B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4" y="4581526"/>
            <a:ext cx="8218487" cy="2087563"/>
          </a:xfrm>
          <a:solidFill>
            <a:srgbClr val="00B0F0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>
            <a:normAutofit fontScale="85000" lnSpcReduction="20000"/>
          </a:bodyPr>
          <a:lstStyle/>
          <a:p>
            <a:pPr algn="ctr">
              <a:buFontTx/>
              <a:buNone/>
            </a:pPr>
            <a:r>
              <a:rPr lang="ru-RU" altLang="ru-RU" sz="3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Ракета поднимается на нужную высоту, </a:t>
            </a:r>
          </a:p>
          <a:p>
            <a:pPr algn="ctr">
              <a:buFontTx/>
              <a:buNone/>
            </a:pPr>
            <a:r>
              <a:rPr lang="ru-RU" altLang="ru-RU" sz="3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отделяется последняя её ступень, </a:t>
            </a:r>
          </a:p>
          <a:p>
            <a:pPr algn="ctr">
              <a:buFontTx/>
              <a:buNone/>
            </a:pPr>
            <a:r>
              <a:rPr lang="ru-RU" altLang="ru-RU" sz="30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космический корабль летит  самостоятельно. Он становится спутником Земли.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2800" dirty="0">
              <a:latin typeface="Comic Sans MS" panose="030F0702030302020204" pitchFamily="66" charset="0"/>
            </a:endParaRPr>
          </a:p>
        </p:txBody>
      </p:sp>
      <p:pic>
        <p:nvPicPr>
          <p:cNvPr id="33797" name="Picture 5" descr="39">
            <a:extLst>
              <a:ext uri="{FF2B5EF4-FFF2-40B4-BE49-F238E27FC236}">
                <a16:creationId xmlns:a16="http://schemas.microsoft.com/office/drawing/2014/main" xmlns="" id="{00CCDE74-2FA1-49C2-BA12-E35BDCCCC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23888"/>
            <a:ext cx="3962400" cy="3715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6" descr="36">
            <a:extLst>
              <a:ext uri="{FF2B5EF4-FFF2-40B4-BE49-F238E27FC236}">
                <a16:creationId xmlns:a16="http://schemas.microsoft.com/office/drawing/2014/main" xmlns="" id="{4649C331-B602-4754-BFD4-0411C6B24A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07397">
            <a:off x="3719513" y="1412875"/>
            <a:ext cx="111125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9" descr="Копия 38">
            <a:extLst>
              <a:ext uri="{FF2B5EF4-FFF2-40B4-BE49-F238E27FC236}">
                <a16:creationId xmlns:a16="http://schemas.microsoft.com/office/drawing/2014/main" xmlns="" id="{011F3F9E-6AC9-4A79-8658-01238D47C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82762">
            <a:off x="3752921" y="-603376"/>
            <a:ext cx="1162808" cy="5705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444501" y="5883275"/>
            <a:ext cx="1258888" cy="669925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slow" advTm="34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916 -0.15422 C 0.0467 -0.15422 -0.06077 -0.01618 -0.06077 0.15422 C -0.06077 0.32532 0.0467 0.46451 0.17916 0.46451 C 0.3118 0.46451 0.41962 0.32532 0.41962 0.15422 C 0.41962 -0.01618 0.3118 -0.15422 0.17916 -0.15422 Z " pathEditMode="relative" rAng="0" ptsTypes="fffff">
                                      <p:cBhvr>
                                        <p:cTn id="19" dur="5000" spd="-100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093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xmlns="" id="{09611989-50E2-4409-8CB2-BEC4E2D6B0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22500" y="623888"/>
            <a:ext cx="7366000" cy="595312"/>
          </a:xfrm>
        </p:spPr>
        <p:txBody>
          <a:bodyPr>
            <a:normAutofit/>
          </a:bodyPr>
          <a:lstStyle/>
          <a:p>
            <a:r>
              <a:rPr lang="ru-RU" altLang="ru-RU" sz="2800" b="1" dirty="0" smtClean="0">
                <a:solidFill>
                  <a:srgbClr val="6600CC"/>
                </a:solidFill>
                <a:latin typeface="Book Antiqua" pitchFamily="18" charset="0"/>
              </a:rPr>
              <a:t>Интернет      ресурсы </a:t>
            </a:r>
            <a:endParaRPr lang="ru-RU" altLang="ru-RU" sz="2800" b="1" dirty="0">
              <a:solidFill>
                <a:srgbClr val="6600CC"/>
              </a:solidFill>
              <a:latin typeface="Book Antiqua" pitchFamily="18" charset="0"/>
            </a:endParaRP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xmlns="" id="{16357A6F-44C5-4FA6-B977-A8B2C71311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4100" y="1341439"/>
            <a:ext cx="9156700" cy="4500561"/>
          </a:xfrm>
        </p:spPr>
        <p:txBody>
          <a:bodyPr rtlCol="0">
            <a:normAutofit fontScale="92500" lnSpcReduction="20000"/>
          </a:bodyPr>
          <a:lstStyle/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http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://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powerclip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ru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modules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myalbum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photo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php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?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lid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=718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http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://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murzim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ru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jenciklopedii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zemlja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-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i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-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kosmos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/8367-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chem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-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otlichayutsya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-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planety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-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drug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-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ot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-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druga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html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http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://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oboi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kards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qip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ru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tags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view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/космос/9/13/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index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htm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http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://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gifzona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ru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pozd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_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data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_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kosmos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htm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http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://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www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goodclipart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ru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index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php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?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cat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=19&amp;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page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=857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7"/>
              </a:rPr>
              <a:t>http://rosarcher.wordpress.com/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8"/>
              </a:rPr>
              <a:t>http://brat.tovar-br.ru/?read=4487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http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://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allday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ru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/290727-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klipart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-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kosmos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.</a:t>
            </a:r>
            <a:r>
              <a:rPr lang="en-US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html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10"/>
              </a:rPr>
              <a:t>http://www.radiokot.ru/forum/viewtopic.php?f=17&amp;t=28791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11"/>
              </a:rPr>
              <a:t>http://vlasti.net/news/ukraine/science?pm_pager=24</a:t>
            </a: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12"/>
              </a:rPr>
              <a:t>http://ru.wikipedia.org/wiki/Файл:Belka_and_Strelka.Space_Dogs.Real-i.jpg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13"/>
              </a:rPr>
              <a:t>http://galspace.spb.ru/orbita/sputnik2.htm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14"/>
              </a:rPr>
              <a:t>http://www.cartoonclipartfree.com/Cliparts_Free/Buero_Free/Cartoon_Clipart_Free_Page_6.html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15"/>
              </a:rPr>
              <a:t>http://www.clker.com/search/old/1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16"/>
              </a:rPr>
              <a:t>http://blog.kp.ru/users/mstataka/post139232375/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17"/>
              </a:rPr>
              <a:t>http://www.clker.com/clipart-weather-symbols.html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18"/>
              </a:rPr>
              <a:t>http://www.lib.rus.ec/blog/15165</a:t>
            </a: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endParaRPr lang="ru-RU" alt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30201" y="5883275"/>
            <a:ext cx="1079499" cy="708025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</p:spTree>
  </p:cSld>
  <p:clrMapOvr>
    <a:masterClrMapping/>
  </p:clrMapOvr>
  <p:transition spd="slow" advTm="1216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xmlns="" id="{CF7D6578-FAB8-49EF-97B1-39E096E8CA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8688" y="623888"/>
            <a:ext cx="6589712" cy="1281112"/>
          </a:xfrm>
        </p:spPr>
        <p:txBody>
          <a:bodyPr/>
          <a:lstStyle/>
          <a:p>
            <a:endParaRPr lang="ru-RU" altLang="ru-RU" dirty="0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xmlns="" id="{E0065BBE-B5F6-4B42-A9A9-B8B8989A844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404814"/>
            <a:ext cx="8229600" cy="6192837"/>
          </a:xfrm>
        </p:spPr>
        <p:txBody>
          <a:bodyPr rtlCol="0">
            <a:normAutofit fontScale="70000" lnSpcReduction="20000"/>
          </a:bodyPr>
          <a:lstStyle/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http://rupor.sampo.ru/forum/384?page=14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http://www.novosti-kosmonavtiki.ru/phpBB2/viewtopic.php?t=3730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http://licey344.narod.ru/page22.html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http://www.arms-expo.ru/site.xp/049051124054055057055.html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http://lepsh.net/thing/509/0/page1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7"/>
              </a:rPr>
              <a:t>http://www.open.by/it/5311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8"/>
              </a:rPr>
              <a:t>http://aka-bgd.ya.ru/replies.xml?item_no=125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9"/>
              </a:rPr>
              <a:t>http://www.federalspace.ru/main.php?id=48&amp;blogger=&amp;page=12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– фото из дневника космонавта Максима Сураева.</a:t>
            </a: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10"/>
              </a:rPr>
              <a:t>http://eng.ntsomz.ru/news/page/212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11"/>
              </a:rPr>
              <a:t>http://express.kirov.ru/news/14642.html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12"/>
              </a:rPr>
              <a:t>http://news.mail.ru/society/4532402/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13"/>
              </a:rPr>
              <a:t>http://otvet.newserg.ru/page/4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14"/>
              </a:rPr>
              <a:t>http://doseng.org/2007/08/24/do_kosmosa_doletit_lish_tot_kto_khorosho_pitaetsja.html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15"/>
              </a:rPr>
              <a:t>http://banana.by/index.php?newsid=36693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16"/>
              </a:rPr>
              <a:t>http://copypast.ru/2009/02/04/sobaki__kosmonavty_9_foto.html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17"/>
              </a:rPr>
              <a:t>http://www.diary.ru/~felbert/?tag=13091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18"/>
              </a:rPr>
              <a:t>http://epizodsspace.airbase.ru/bibl/nk/2004/3/01.html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19"/>
              </a:rPr>
              <a:t>http://yudaev.livejournal.com/80639.html</a:t>
            </a: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20"/>
              </a:rPr>
              <a:t>http://www.allnight.ru/forum/read/10296?pg=2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r>
              <a:rPr lang="en-US" altLang="ru-RU" dirty="0">
                <a:solidFill>
                  <a:schemeClr val="tx1">
                    <a:lumMod val="75000"/>
                    <a:lumOff val="25000"/>
                  </a:schemeClr>
                </a:solidFill>
                <a:hlinkClick r:id="rId21"/>
              </a:rPr>
              <a:t>https://</a:t>
            </a:r>
            <a:r>
              <a:rPr lang="en-US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21"/>
              </a:rPr>
              <a:t>4.404content.com/1/CD/CF/1180392289898333852/fullsize.jpg</a:t>
            </a:r>
            <a:endParaRPr lang="ru-RU" alt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Font typeface="Wingdings 3" charset="2"/>
              <a:buChar char=""/>
              <a:defRPr/>
            </a:pP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457201" y="5883275"/>
            <a:ext cx="1092199" cy="581025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</p:spTree>
  </p:cSld>
  <p:clrMapOvr>
    <a:masterClrMapping/>
  </p:clrMapOvr>
  <p:transition spd="slow" advTm="1403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xmlns="" id="{36C0AF34-0E1C-4BA8-85E8-64CBF0C37F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8688" y="623888"/>
            <a:ext cx="6589712" cy="1281112"/>
          </a:xfrm>
        </p:spPr>
        <p:txBody>
          <a:bodyPr/>
          <a:lstStyle/>
          <a:p>
            <a:endParaRPr lang="ru-RU" altLang="ru-RU" dirty="0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xmlns="" id="{2BC7DC19-DDA0-4611-B1EF-DDEB438E63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343400" y="4149726"/>
            <a:ext cx="7213600" cy="2187574"/>
          </a:xfrm>
          <a:solidFill>
            <a:srgbClr val="CCCCFF"/>
          </a:solidFill>
          <a:ln w="38100">
            <a:solidFill>
              <a:srgbClr val="6600CC"/>
            </a:solidFill>
            <a:miter lim="800000"/>
            <a:headEnd/>
            <a:tailEnd/>
          </a:ln>
        </p:spPr>
        <p:txBody>
          <a:bodyPr>
            <a:normAutofit fontScale="85000" lnSpcReduction="10000"/>
          </a:bodyPr>
          <a:lstStyle/>
          <a:p>
            <a:pPr algn="ctr">
              <a:buFontTx/>
              <a:buNone/>
            </a:pPr>
            <a:r>
              <a:rPr lang="ru-RU" altLang="ru-RU" dirty="0"/>
              <a:t>	</a:t>
            </a:r>
            <a:r>
              <a:rPr lang="ru-RU" alt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корабле «Восток-1»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1961 года лётчик-космонавт СССР Ю. А. Гагарин совершил первый в мире полёт в космическое пространство. Корабль совершил один оборот вокруг Земли за 108 минут</a:t>
            </a:r>
            <a:r>
              <a:rPr lang="ru-RU" altLang="ru-RU" sz="2800" dirty="0">
                <a:latin typeface="Comic Sans MS" panose="030F0702030302020204" pitchFamily="66" charset="0"/>
              </a:rPr>
              <a:t>. </a:t>
            </a:r>
          </a:p>
        </p:txBody>
      </p:sp>
      <p:grpSp>
        <p:nvGrpSpPr>
          <p:cNvPr id="17422" name="Group 14">
            <a:extLst>
              <a:ext uri="{FF2B5EF4-FFF2-40B4-BE49-F238E27FC236}">
                <a16:creationId xmlns:a16="http://schemas.microsoft.com/office/drawing/2014/main" xmlns="" id="{99373B28-0888-4FFA-9183-00C333089C18}"/>
              </a:ext>
            </a:extLst>
          </p:cNvPr>
          <p:cNvGrpSpPr>
            <a:grpSpLocks/>
          </p:cNvGrpSpPr>
          <p:nvPr/>
        </p:nvGrpSpPr>
        <p:grpSpPr bwMode="auto">
          <a:xfrm>
            <a:off x="2386807" y="528639"/>
            <a:ext cx="7658893" cy="3600450"/>
            <a:chOff x="521" y="255"/>
            <a:chExt cx="4581" cy="2268"/>
          </a:xfrm>
        </p:grpSpPr>
        <p:pic>
          <p:nvPicPr>
            <p:cNvPr id="22533" name="Picture 9" descr="24">
              <a:extLst>
                <a:ext uri="{FF2B5EF4-FFF2-40B4-BE49-F238E27FC236}">
                  <a16:creationId xmlns:a16="http://schemas.microsoft.com/office/drawing/2014/main" xmlns="" id="{F9AA4BD4-6DA3-4575-A084-336EE6E593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" y="255"/>
              <a:ext cx="2087" cy="2268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534" name="Picture 13" descr="Рисунок1">
              <a:extLst>
                <a:ext uri="{FF2B5EF4-FFF2-40B4-BE49-F238E27FC236}">
                  <a16:creationId xmlns:a16="http://schemas.microsoft.com/office/drawing/2014/main" xmlns="" id="{28D48437-DEF4-41C5-A4CF-36887EF3E5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8" y="255"/>
              <a:ext cx="2494" cy="2255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141411" y="5715001"/>
            <a:ext cx="954089" cy="533400"/>
          </a:xfrm>
        </p:spPr>
        <p:txBody>
          <a:bodyPr/>
          <a:lstStyle/>
          <a:p>
            <a:r>
              <a:rPr lang="ru-RU" smtClean="0"/>
              <a:t>Осипова Марина Петровна</a:t>
            </a:r>
            <a:endParaRPr lang="en-US" dirty="0"/>
          </a:p>
        </p:txBody>
      </p:sp>
    </p:spTree>
  </p:cSld>
  <p:clrMapOvr>
    <a:masterClrMapping/>
  </p:clrMapOvr>
  <p:transition spd="slow" advTm="490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Станция 1.  «Загадки космоса»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2249487"/>
            <a:ext cx="9905999" cy="346551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1322389" cy="365125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0" y="1763712"/>
            <a:ext cx="10109200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56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Станция 2. «Первые шаги в космос»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6700" y="2249487"/>
            <a:ext cx="9510711" cy="354171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06411" y="5969001"/>
            <a:ext cx="1017589" cy="469900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0" y="1752600"/>
            <a:ext cx="9690100" cy="408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8902700" y="4686300"/>
            <a:ext cx="2032000" cy="901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/>
                </a:solidFill>
              </a:rPr>
              <a:t>Лайка-первая собака в космосе</a:t>
            </a:r>
            <a:endParaRPr lang="ru-RU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84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546100"/>
            <a:ext cx="9956800" cy="534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0701" y="5981700"/>
            <a:ext cx="1092199" cy="622300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79000" y="3219450"/>
            <a:ext cx="2095500" cy="1263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/>
                </a:solidFill>
              </a:rPr>
              <a:t>Белка и Стрелка</a:t>
            </a:r>
            <a:endParaRPr lang="ru-RU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0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68301" y="5883275"/>
            <a:ext cx="1257299" cy="657225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406400"/>
            <a:ext cx="9944100" cy="549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659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15901" y="5883275"/>
            <a:ext cx="1041399" cy="657225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20700"/>
            <a:ext cx="48768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20700"/>
            <a:ext cx="59055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05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30201" y="5883275"/>
            <a:ext cx="1219199" cy="746125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393700"/>
            <a:ext cx="10236200" cy="554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009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73101" y="5883275"/>
            <a:ext cx="1295399" cy="657225"/>
          </a:xfrm>
        </p:spPr>
        <p:txBody>
          <a:bodyPr/>
          <a:lstStyle/>
          <a:p>
            <a:r>
              <a:rPr lang="ru-RU" dirty="0" smtClean="0"/>
              <a:t>Осипова Марина Петровна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" t="2148"/>
          <a:stretch/>
        </p:blipFill>
        <p:spPr bwMode="auto">
          <a:xfrm>
            <a:off x="1104900" y="596900"/>
            <a:ext cx="9969500" cy="520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741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188</TotalTime>
  <Words>372</Words>
  <Application>Microsoft Office PowerPoint</Application>
  <PresentationFormat>Произвольный</PresentationFormat>
  <Paragraphs>69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Контур</vt:lpstr>
      <vt:lpstr> </vt:lpstr>
      <vt:lpstr>Презентация PowerPoint</vt:lpstr>
      <vt:lpstr>Станция 1.  «Загадки космоса» </vt:lpstr>
      <vt:lpstr>Станция 2. «Первые шаги в космос»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космосе холодно и нет кислорода. без специального костюма –человек моментально замерзает.  поэтому на космонавте- скафандр. он  защищает от холода, и в нем  можно дышать – он снабжает человека кислородом.</vt:lpstr>
      <vt:lpstr>Это интересно.</vt:lpstr>
      <vt:lpstr>Презентация PowerPoint</vt:lpstr>
      <vt:lpstr>Что такое космический корабль?</vt:lpstr>
      <vt:lpstr>Презентация PowerPoint</vt:lpstr>
      <vt:lpstr>Интернет      ресурсы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Лёля</dc:creator>
  <cp:lastModifiedBy>Сергей</cp:lastModifiedBy>
  <cp:revision>27</cp:revision>
  <dcterms:created xsi:type="dcterms:W3CDTF">2019-12-29T20:08:24Z</dcterms:created>
  <dcterms:modified xsi:type="dcterms:W3CDTF">2021-03-08T18:31:57Z</dcterms:modified>
</cp:coreProperties>
</file>