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5" r:id="rId9"/>
    <p:sldId id="266" r:id="rId10"/>
    <p:sldId id="269" r:id="rId11"/>
    <p:sldId id="273" r:id="rId12"/>
    <p:sldId id="274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C6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microsoft.com/office/2007/relationships/hdphoto" Target="../media/hdphoto1.wdp"/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FE009345-841D-4724-9919-EC840EA68E35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F20E6BE9-85F8-4977-9019-55BCAAEDA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349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09345-841D-4724-9919-EC840EA68E35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E6BE9-85F8-4977-9019-55BCAAEDA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770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09345-841D-4724-9919-EC840EA68E35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E6BE9-85F8-4977-9019-55BCAAEDA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546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09345-841D-4724-9919-EC840EA68E35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E6BE9-85F8-4977-9019-55BCAAEDA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128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09345-841D-4724-9919-EC840EA68E35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E6BE9-85F8-4977-9019-55BCAAEDA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118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09345-841D-4724-9919-EC840EA68E35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E6BE9-85F8-4977-9019-55BCAAEDA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438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09345-841D-4724-9919-EC840EA68E35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E6BE9-85F8-4977-9019-55BCAAEDA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537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09345-841D-4724-9919-EC840EA68E35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E6BE9-85F8-4977-9019-55BCAAEDA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933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09345-841D-4724-9919-EC840EA68E35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E6BE9-85F8-4977-9019-55BCAAEDA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12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09345-841D-4724-9919-EC840EA68E35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F20E6BE9-85F8-4977-9019-55BCAAEDA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076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FE009345-841D-4724-9919-EC840EA68E35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F20E6BE9-85F8-4977-9019-55BCAAEDA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1902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>
                <a:lumMod val="59000"/>
                <a:lumOff val="41000"/>
                <a:alpha val="49000"/>
              </a:srgbClr>
            </a:gs>
            <a:gs pos="100000">
              <a:srgbClr val="92D05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fld id="{FE009345-841D-4724-9919-EC840EA68E35}" type="datetimeFigureOut">
              <a:rPr lang="ru-RU" smtClean="0"/>
              <a:t>20.09.2022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F20E6BE9-85F8-4977-9019-55BCAAEDAB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336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7.wdp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138" y="2520047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ПРОЕКТ</a:t>
            </a:r>
            <a:r>
              <a:rPr lang="ru-RU" sz="4000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Анализ состояния лесных культур в Аткарском районе</a:t>
            </a:r>
            <a:br>
              <a:rPr lang="ru-RU" sz="4000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4000" b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392" y="4149080"/>
            <a:ext cx="5072608" cy="252028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Выполнил: к.т.н</a:t>
            </a:r>
            <a:r>
              <a:rPr lang="ru-RU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., учитель биологии</a:t>
            </a:r>
          </a:p>
          <a:p>
            <a:r>
              <a:rPr lang="ru-RU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Карпенко В.А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84138" y="0"/>
            <a:ext cx="878497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МУНИЦИПАЛЬНОЕ ОБЩЕОБРАЗОВАТЕЛЬНОЕ УЧРЕЖДЕНИЕ -</a:t>
            </a:r>
          </a:p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СРЕДНЯЯ ОБЩЕОБРАЗОВАТЕЛЬНАЯ ШКОЛА №1 ИМЕНИ 397-Й САРНЕНСКОЙ ДИВИЗИИ </a:t>
            </a:r>
          </a:p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ГОРОДА АТКАРСКА САРАТОВСКОЙ ОБЛАСТИ</a:t>
            </a:r>
          </a:p>
          <a:p>
            <a:r>
              <a:rPr lang="ru-RU" sz="2000" b="1" dirty="0"/>
              <a:t> </a:t>
            </a:r>
          </a:p>
          <a:p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03848" y="6021288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г.Аткарск,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31640" cy="1359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5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9280789" cy="2232248"/>
          </a:xfrm>
        </p:spPr>
        <p:txBody>
          <a:bodyPr>
            <a:noAutofit/>
          </a:bodyPr>
          <a:lstStyle/>
          <a:p>
            <a:r>
              <a:rPr lang="ru-RU" sz="4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43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-29051"/>
            <a:ext cx="91440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  <a:t>Анализ распределения не покрытых лесом земель (всего)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60" t="1415" r="2105" b="1542"/>
          <a:stretch/>
        </p:blipFill>
        <p:spPr>
          <a:xfrm>
            <a:off x="1259632" y="1400197"/>
            <a:ext cx="6208050" cy="539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5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2" y="-27384"/>
            <a:ext cx="9143999" cy="2808312"/>
          </a:xfrm>
        </p:spPr>
        <p:txBody>
          <a:bodyPr>
            <a:noAutofit/>
          </a:bodyPr>
          <a:lstStyle/>
          <a:p>
            <a:r>
              <a:rPr lang="ru-RU" sz="4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Земли, на которых возобновление леса может быть обеспечено только путем создания лесных культур доступные для хозяйственного </a:t>
            </a:r>
            <a:r>
              <a:rPr lang="ru-RU" sz="4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воздействия</a:t>
            </a:r>
            <a:endParaRPr lang="ru-RU" sz="4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880" t="3098" r="4084" b="7302"/>
          <a:stretch/>
        </p:blipFill>
        <p:spPr>
          <a:xfrm>
            <a:off x="1115616" y="2832214"/>
            <a:ext cx="6552729" cy="388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52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9392"/>
            <a:ext cx="9108504" cy="2592288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Распределение площадей создаваемых лесных культур в Аткарском лесничестве по главным породам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981" t="3866" r="5352" b="7946"/>
          <a:stretch/>
        </p:blipFill>
        <p:spPr>
          <a:xfrm>
            <a:off x="971600" y="2420888"/>
            <a:ext cx="6840760" cy="434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16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467"/>
            <a:ext cx="9972599" cy="1658198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Инвентаризация участка лесных культур в 2019г.</a:t>
            </a:r>
            <a:br>
              <a:rPr lang="ru-RU" sz="4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4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6512" y="1124744"/>
            <a:ext cx="9118352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октябре осенью 2019г мы принимали участие в инвентаризации лесных культур. В данной инвентаризации были задействованы следующие члены комиссии: лесничий Аткарского участкового лесничества,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лесничий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Песчанского участкового лесничества, я, Максимова Анастасия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Дмитриевна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 моя одноклассница Васильева Валерия Владиславовна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000" dirty="0"/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Инвентаризацию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начинают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общего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осмотра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культур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выбора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типичных участков, 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отражающих их 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общее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состояние,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для закладки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временных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пробных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площадей.</a:t>
            </a: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560" y="3068960"/>
            <a:ext cx="3960440" cy="29703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284984"/>
            <a:ext cx="2592288" cy="351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6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-459432"/>
            <a:ext cx="8079581" cy="165819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Заключение</a:t>
            </a:r>
            <a:endParaRPr lang="ru-RU" sz="4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0728"/>
            <a:ext cx="918051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Аткарском лесничестве к фонду лесовостановления относятся следующие категории земель: гари, погибшие насаждения, вырубки, прогалины, пустыри.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Динамика не покрытых лесом земель в период с 2015 г. по 2016 г. остается практически неизменной, но, начиная с 2016 г., её показатели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уменьшаются.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Аткарском лесничестве в качестве главных пород при посадке лесных культур используются в основном сосна обыкновенная и дуб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черешчатый. Сосна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обыкновенная и дуб черешчатый, а также береза повислая традиционно выращивается для посадки в культурах. Эти породы дают качественную древесину, а насаждения хорошо выполняют защитные функции. Сосна является быстро растущей породой. Дубовые насаждения семенного происхождения очень долговечны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Согласно рекомендациям опытных лесоводов, необходимо создавать не чистые насаждения, а смешанные, в том числе из хвойных и лиственных пород. Такие насаждения являются наиболее устойчивыми, в них снижается внутривидовая конкуренция между древесными растениями, а как следствие необходимость рубок ухода, повышается полнота. </a:t>
            </a:r>
          </a:p>
        </p:txBody>
      </p:sp>
    </p:spTree>
    <p:extLst>
      <p:ext uri="{BB962C8B-B14F-4D97-AF65-F5344CB8AC3E}">
        <p14:creationId xmlns:p14="http://schemas.microsoft.com/office/powerpoint/2010/main" val="140130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-603448"/>
            <a:ext cx="9807773" cy="165819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Список литературы</a:t>
            </a:r>
            <a:endParaRPr lang="ru-RU" sz="4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92835" y="470265"/>
            <a:ext cx="9341982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ГОСТ 17559-82. Лесные культуры. Термины и определения. М.: Изд-во стандартов, 1982. 11 с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Калиниченко Н.П., Писаренко А.И., Смирнов Н.А. Лесавосстановление на вырубках. Изд. 2-е. М.: Экология, 1991. 384 с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Лесной Кодекс Российской Федерации, Комментарии: изд. 2-е, доп./ Под общ. ред. Н.В. Комаровой, В.П. Рощупкина. -М.: ВНИИЛМ, 2007.- 856 с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Лесные культуры. Учебник 1 Под общ. ред. проф. А.Р.Родина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Министерство природных ресурсов и экологии Российской Федерации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Приказ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№ 188. Регистрационный № 54614 от 14 мая 2019г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Министерство природных ресурсов и экологии Российской Федерации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Приказ</a:t>
            </a:r>
            <a:r>
              <a:rPr lang="ru-RU" dirty="0"/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№</a:t>
            </a:r>
            <a:r>
              <a:rPr lang="ru-RU" dirty="0"/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150. Регистрационный № 54752 от 28 мая 2019г</a:t>
            </a:r>
            <a:r>
              <a:rPr lang="ru-RU" dirty="0"/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Правила лесоразведения. Утверждены Приказом МПР России от 08.06.2007 №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149.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Правила лесовосстановления. Утверждены Приказом МПР России от 16.07.2007 №183.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Технические указания по проведению инвентаризации лесных культур, защитных лесных насаждений, питомников, площадей с проведенными мерами содействия естественному возобновлению леса и вводу молодняков в категорию ценных древесных насаждений. М.: ВНИИЦлесресурс, 1990. 79 с.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Технические указания по проведению инвентаризации лесных культур, защитных лесных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насаждений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питомников, площадей с проведенными мерами содействия естественному возобновлению леса и вводу молодняков в категорию ценных древесных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насаждений. Утверждены Госкомлесом СССР 08.12.1989г.</a:t>
            </a:r>
          </a:p>
          <a:p>
            <a:pPr marL="342900" lvl="0" indent="-342900">
              <a:buFont typeface="+mj-lt"/>
              <a:buAutoNum type="arabicPeriod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1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0060" y="1484784"/>
            <a:ext cx="8183880" cy="4187952"/>
          </a:xfrm>
        </p:spPr>
        <p:txBody>
          <a:bodyPr>
            <a:normAutofit/>
          </a:bodyPr>
          <a:lstStyle/>
          <a:p>
            <a:pPr algn="just"/>
            <a:r>
              <a:rPr lang="ru-RU" sz="4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Изучить состояние лесных культур в Аткарском районе и дать рекомендации по улучшению способов и методов их создания.</a:t>
            </a:r>
          </a:p>
          <a:p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0"/>
            <a:ext cx="604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Цель:</a:t>
            </a:r>
            <a:endParaRPr lang="ru-RU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31640" cy="1359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08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5820" y="1772816"/>
            <a:ext cx="8208912" cy="4752528"/>
          </a:xfrm>
        </p:spPr>
        <p:txBody>
          <a:bodyPr>
            <a:normAutofit fontScale="92500" lnSpcReduction="20000"/>
          </a:bodyPr>
          <a:lstStyle/>
          <a:p>
            <a:r>
              <a:rPr lang="ru-RU" sz="3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определить экологическую значимость лесных культур для Аткарского района;</a:t>
            </a:r>
          </a:p>
          <a:p>
            <a:r>
              <a:rPr lang="ru-RU" sz="3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изучить методы и способы создания лесных культур;</a:t>
            </a:r>
          </a:p>
          <a:p>
            <a:r>
              <a:rPr lang="ru-RU" sz="3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проанализировать состояние лесокультурных площадей и лесных культур в Аткарском районе за пятилетний период;</a:t>
            </a:r>
          </a:p>
          <a:p>
            <a:r>
              <a:rPr lang="ru-RU" sz="3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провести инвентаризацию участка лесных культур в 2019 г.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438128" y="0"/>
            <a:ext cx="26642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31640" cy="1359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48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752815"/>
            <a:ext cx="7812360" cy="4187952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Город Аткарск расположен в северо-западной части Саратовской области на территории Аткарского административного района.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г.Аткарске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имеется железнодорожная станция Аткарск Приволжской железной дороги.</a:t>
            </a:r>
          </a:p>
          <a:p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29080"/>
            <a:ext cx="8280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Географическое положение</a:t>
            </a:r>
            <a:endParaRPr lang="ru-RU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552931"/>
              </p:ext>
            </p:extLst>
          </p:nvPr>
        </p:nvGraphicFramePr>
        <p:xfrm>
          <a:off x="1115616" y="2112788"/>
          <a:ext cx="6905897" cy="4581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Изображение" r:id="rId3" imgW="0" imgH="0" progId="StaticMetafile">
                  <p:embed/>
                </p:oleObj>
              </mc:Choice>
              <mc:Fallback>
                <p:oleObj name="Изображение" r:id="rId3" imgW="0" imgH="0" progId="StaticMetafile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5">
                                <a14:imgEffect>
                                  <a14:brightnessContrast bright="-26000" contrast="4500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0240" t="22456" r="15912" b="9732"/>
                      <a:stretch>
                        <a:fillRect/>
                      </a:stretch>
                    </p:blipFill>
                    <p:spPr bwMode="auto">
                      <a:xfrm>
                        <a:off x="1115616" y="2112788"/>
                        <a:ext cx="6905897" cy="458112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331640" cy="1359973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3419872" y="3645024"/>
            <a:ext cx="432048" cy="4320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16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47864" y="0"/>
            <a:ext cx="374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Климат</a:t>
            </a:r>
            <a:endParaRPr lang="ru-RU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31640" cy="135997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95736" y="926811"/>
            <a:ext cx="7524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Характеристика температурного режима (град.)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411756"/>
              </p:ext>
            </p:extLst>
          </p:nvPr>
        </p:nvGraphicFramePr>
        <p:xfrm>
          <a:off x="1" y="1359973"/>
          <a:ext cx="9143997" cy="1982117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1622957"/>
                <a:gridCol w="697829"/>
                <a:gridCol w="697829"/>
                <a:gridCol w="697829"/>
                <a:gridCol w="697829"/>
                <a:gridCol w="523371"/>
                <a:gridCol w="523371"/>
                <a:gridCol w="523371"/>
                <a:gridCol w="523371"/>
                <a:gridCol w="523371"/>
                <a:gridCol w="523371"/>
                <a:gridCol w="523371"/>
                <a:gridCol w="523371"/>
                <a:gridCol w="542756"/>
              </a:tblGrid>
              <a:tr h="2996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Месяцы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год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49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средние многолетние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-12,5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-12,4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-6,7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3,3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13,0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17,3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19,5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17,6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16,3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4,1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-3,2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-10,0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3,4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709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абсолютный максимум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2,1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2,0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8,4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24,2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31,3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37,5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37,1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36,8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26,6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24,2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18,1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5,6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33,5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709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абсолютный минимум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-31,4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-39,8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-35,1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-20,5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-8,6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-2,5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3,6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1,5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-5,2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-20,4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-29,1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-32,8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-33,4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160" marR="1016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987824" y="3068960"/>
            <a:ext cx="70823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Характеристика</a:t>
            </a:r>
            <a: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осадков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727599"/>
              </p:ext>
            </p:extLst>
          </p:nvPr>
        </p:nvGraphicFramePr>
        <p:xfrm>
          <a:off x="-1" y="3814191"/>
          <a:ext cx="9144000" cy="2804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45269"/>
                <a:gridCol w="561688"/>
                <a:gridCol w="491476"/>
                <a:gridCol w="526582"/>
                <a:gridCol w="526582"/>
                <a:gridCol w="526582"/>
                <a:gridCol w="631898"/>
                <a:gridCol w="596793"/>
                <a:gridCol w="702110"/>
                <a:gridCol w="702110"/>
                <a:gridCol w="784022"/>
                <a:gridCol w="575340"/>
                <a:gridCol w="690407"/>
                <a:gridCol w="583141"/>
              </a:tblGrid>
              <a:tr h="2126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Месяцы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ru-RU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II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III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IV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VI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VII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VIII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IX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XI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XII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год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663">
                <a:tc gridSpan="1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Осадки, мм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86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средние многолетние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27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27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22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39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45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52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55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45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39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26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415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5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абсолют-ный максимум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42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74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62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83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109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138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131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116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101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64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33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587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5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абсолют-ный минимум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277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148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-99392"/>
            <a:ext cx="8183880" cy="1051560"/>
          </a:xfrm>
        </p:spPr>
        <p:txBody>
          <a:bodyPr/>
          <a:lstStyle/>
          <a:p>
            <a:r>
              <a:rPr lang="ru-RU" sz="44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Понятие</a:t>
            </a:r>
            <a:r>
              <a:rPr lang="ru-RU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лесных культур</a:t>
            </a:r>
            <a:endParaRPr lang="ru-RU" b="1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20" y="5517232"/>
            <a:ext cx="9361040" cy="4433405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лесомелиоративные) лесные насаждения, основная задача которых сохранение, преобразование и эффективное использование ландшафтов, защита почв от водной и ветровой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эрозий и т.д</a:t>
            </a:r>
            <a:endParaRPr lang="ru-R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31640" cy="13599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560" y="807465"/>
            <a:ext cx="6084168" cy="425416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-16546" y="1457218"/>
            <a:ext cx="297410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Лесные культуры, как правило, создают для получения древесины, потребление которой постоянно растет. Особым видом лесных культур являются защитные </a:t>
            </a:r>
          </a:p>
        </p:txBody>
      </p:sp>
    </p:spTree>
    <p:extLst>
      <p:ext uri="{BB962C8B-B14F-4D97-AF65-F5344CB8AC3E}">
        <p14:creationId xmlns:p14="http://schemas.microsoft.com/office/powerpoint/2010/main" val="173703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352928" cy="220486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Экологическая значимость лесных культур для степной зоны</a:t>
            </a:r>
            <a:endParaRPr lang="ru-RU" sz="4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31640" cy="13599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011" y="2708920"/>
            <a:ext cx="9144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В условиях степной зоны лесные полосы выполняют ветропольную, почвозащитную, снегораспределительную, стокорегулирующую и противоэрозионную роль при условии правильного размещения полос в рельефе. Посадки полос обычно производятся перпендикулярно склону или в направлении по водоразделам, ложбинам стока.</a:t>
            </a:r>
          </a:p>
        </p:txBody>
      </p:sp>
    </p:spTree>
    <p:extLst>
      <p:ext uri="{BB962C8B-B14F-4D97-AF65-F5344CB8AC3E}">
        <p14:creationId xmlns:p14="http://schemas.microsoft.com/office/powerpoint/2010/main" val="40277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9812643" cy="105156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Методы и способы создания лесных культур</a:t>
            </a:r>
            <a:endParaRPr lang="ru-RU" sz="4400" b="1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4528" y="1196752"/>
            <a:ext cx="4323992" cy="56166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Различают два метода закладки культур в зависимости от исходного лесокультурного материала: посев и посадку. Создание культур посадкой 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осуще-ствляется </a:t>
            </a: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путем высадки на лесокультурную 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площадь</a:t>
            </a:r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1" y="1654636"/>
            <a:ext cx="4916098" cy="36870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2480" y="5488797"/>
            <a:ext cx="929115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сеянцев или саженцев, выращенных в лесном пи­томнике, а посевом – путем посева семян непосредственно на объекты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лесовосстановления.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9431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9852165" cy="1644864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Техническая приёмка и инвентаризация лесных культур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584" y="1509058"/>
            <a:ext cx="3744416" cy="52628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54520" y="5881259"/>
            <a:ext cx="6084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 каждый принятый участок оформляют акт технической приемки лесных культур, который утверждают в лесничестве.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80788" y="5301208"/>
            <a:ext cx="6084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 не позднее чем через 20 суток с момента окончания работ по посадке и посеву леса.</a:t>
            </a:r>
            <a:r>
              <a:rPr lang="ru-RU" sz="2000" dirty="0"/>
              <a:t>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-68506" y="4725144"/>
            <a:ext cx="558656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Техническую приемку проводят весной или осенью не ранее чем через 10</a:t>
            </a: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-92010" y="3573016"/>
            <a:ext cx="40879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Каждый участок лесных культур ограничивают в натуре, устанавливая столбы в местах пересечения сторон. 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-105128" y="2708920"/>
            <a:ext cx="39348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объем и качество выполненных работ по посадке и посеву леса;</a:t>
            </a:r>
            <a:r>
              <a:rPr lang="ru-RU" sz="2000" dirty="0"/>
              <a:t>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-105128" y="1214148"/>
            <a:ext cx="42119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Ее проводят для того, чтобы установить правильность отвода и оформления участков, а также выбора главной и сопутствующей пород и густоты культур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84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285</TotalTime>
  <Words>1018</Words>
  <Application>Microsoft Office PowerPoint</Application>
  <PresentationFormat>Экран (4:3)</PresentationFormat>
  <Paragraphs>181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Метрополия</vt:lpstr>
      <vt:lpstr>Изображение</vt:lpstr>
      <vt:lpstr>ПРОЕКТ Анализ состояния лесных культур в Аткарском районе </vt:lpstr>
      <vt:lpstr>Презентация PowerPoint</vt:lpstr>
      <vt:lpstr>Презентация PowerPoint</vt:lpstr>
      <vt:lpstr>Презентация PowerPoint</vt:lpstr>
      <vt:lpstr>Презентация PowerPoint</vt:lpstr>
      <vt:lpstr>Понятие лесных культур</vt:lpstr>
      <vt:lpstr>Экологическая значимость лесных культур для степной зоны</vt:lpstr>
      <vt:lpstr>Методы и способы создания лесных культур</vt:lpstr>
      <vt:lpstr>Техническая приёмка и инвентаризация лесных культур</vt:lpstr>
      <vt:lpstr> </vt:lpstr>
      <vt:lpstr>Земли, на которых возобновление леса может быть обеспечено только путем создания лесных культур доступные для хозяйственного воздействия</vt:lpstr>
      <vt:lpstr>Распределение площадей создаваемых лесных культур в Аткарском лесничестве по главным породам</vt:lpstr>
      <vt:lpstr>Инвентаризация участка лесных культур в 2019г. </vt:lpstr>
      <vt:lpstr>Заключение</vt:lpstr>
      <vt:lpstr>Список литературы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Анализ состояния лесных культур в Аткарском районе</dc:title>
  <dc:creator>RePack by Diakov</dc:creator>
  <cp:lastModifiedBy>Asus</cp:lastModifiedBy>
  <cp:revision>27</cp:revision>
  <dcterms:created xsi:type="dcterms:W3CDTF">2020-11-10T15:37:12Z</dcterms:created>
  <dcterms:modified xsi:type="dcterms:W3CDTF">2022-09-20T07:50:05Z</dcterms:modified>
</cp:coreProperties>
</file>