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2" r:id="rId3"/>
    <p:sldId id="257" r:id="rId4"/>
    <p:sldId id="258" r:id="rId5"/>
    <p:sldId id="268" r:id="rId6"/>
    <p:sldId id="269" r:id="rId7"/>
    <p:sldId id="274" r:id="rId8"/>
    <p:sldId id="264" r:id="rId9"/>
    <p:sldId id="271" r:id="rId10"/>
    <p:sldId id="276" r:id="rId11"/>
    <p:sldId id="261" r:id="rId12"/>
    <p:sldId id="273" r:id="rId13"/>
    <p:sldId id="265" r:id="rId14"/>
    <p:sldId id="279" r:id="rId15"/>
    <p:sldId id="280" r:id="rId16"/>
    <p:sldId id="267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0C058F-C7AE-4B4E-B88C-F97487FB1B67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1BE12D-C144-41DE-B7BC-A33A47006786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72156F17-7AE6-4524-8761-547C131FBA26}" type="parTrans" cxnId="{EEE9185C-83F3-4935-B2C0-BC953DB27B39}">
      <dgm:prSet/>
      <dgm:spPr/>
      <dgm:t>
        <a:bodyPr/>
        <a:lstStyle/>
        <a:p>
          <a:endParaRPr lang="ru-RU"/>
        </a:p>
      </dgm:t>
    </dgm:pt>
    <dgm:pt modelId="{2321D96E-447E-4BA1-9F33-331AA8B66374}" type="sibTrans" cxnId="{EEE9185C-83F3-4935-B2C0-BC953DB27B39}">
      <dgm:prSet/>
      <dgm:spPr/>
      <dgm:t>
        <a:bodyPr/>
        <a:lstStyle/>
        <a:p>
          <a:endParaRPr lang="ru-RU"/>
        </a:p>
      </dgm:t>
    </dgm:pt>
    <dgm:pt modelId="{7ABCD91D-28E5-424A-BD9D-C54209CA62B3}" type="pres">
      <dgm:prSet presAssocID="{970C058F-C7AE-4B4E-B88C-F97487FB1B6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35B9E2-8E33-4729-B8D1-45C15D4E8BC5}" type="pres">
      <dgm:prSet presAssocID="{DD1BE12D-C144-41DE-B7BC-A33A47006786}" presName="node" presStyleLbl="node1" presStyleIdx="0" presStyleCnt="1" custScaleX="100000" custScaleY="94674" custLinFactNeighborX="-236" custLinFactNeighborY="-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D1044D-C246-4286-8A5D-381EA782E549}" type="presOf" srcId="{970C058F-C7AE-4B4E-B88C-F97487FB1B67}" destId="{7ABCD91D-28E5-424A-BD9D-C54209CA62B3}" srcOrd="0" destOrd="0" presId="urn:microsoft.com/office/officeart/2005/8/layout/default#1"/>
    <dgm:cxn modelId="{EEE9185C-83F3-4935-B2C0-BC953DB27B39}" srcId="{970C058F-C7AE-4B4E-B88C-F97487FB1B67}" destId="{DD1BE12D-C144-41DE-B7BC-A33A47006786}" srcOrd="0" destOrd="0" parTransId="{72156F17-7AE6-4524-8761-547C131FBA26}" sibTransId="{2321D96E-447E-4BA1-9F33-331AA8B66374}"/>
    <dgm:cxn modelId="{109B4995-8EE1-41B0-B003-F0D096EF4A8A}" type="presOf" srcId="{DD1BE12D-C144-41DE-B7BC-A33A47006786}" destId="{3835B9E2-8E33-4729-B8D1-45C15D4E8BC5}" srcOrd="0" destOrd="0" presId="urn:microsoft.com/office/officeart/2005/8/layout/default#1"/>
    <dgm:cxn modelId="{21901AFD-CF5E-4826-9B4F-DD75216B1897}" type="presParOf" srcId="{7ABCD91D-28E5-424A-BD9D-C54209CA62B3}" destId="{3835B9E2-8E33-4729-B8D1-45C15D4E8BC5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35B9E2-8E33-4729-B8D1-45C15D4E8BC5}">
      <dsp:nvSpPr>
        <dsp:cNvPr id="0" name=""/>
        <dsp:cNvSpPr/>
      </dsp:nvSpPr>
      <dsp:spPr>
        <a:xfrm>
          <a:off x="0" y="0"/>
          <a:ext cx="8495933" cy="482606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0"/>
        <a:ext cx="8495933" cy="48260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384E887-1F27-4369-90A3-9A33D21BFC58}" type="datetimeFigureOut">
              <a:rPr lang="ru-RU" smtClean="0"/>
              <a:pPr/>
              <a:t>21.02.2021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2638D2-02E9-42B1-83CD-1E168C28D4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63;&#1072;&#1089;&#1090;&#1080;&#1094;&#1072;%20-&#1087;&#1088;&#1086;&#1077;&#1082;&#1090;.pp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1643074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русского языка В 7 классе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000131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16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«Лицей №1» п. Добринка </a:t>
            </a:r>
            <a:r>
              <a:rPr lang="ru-RU" sz="1600" b="1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Добринского</a:t>
            </a:r>
            <a:r>
              <a:rPr lang="ru-RU" sz="16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Липецкой области</a:t>
            </a:r>
            <a:endParaRPr lang="ru-RU" sz="16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3438" y="4643446"/>
            <a:ext cx="421484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/>
              <a:t>Учитель русского языка и литературы</a:t>
            </a:r>
          </a:p>
          <a:p>
            <a:pPr algn="r"/>
            <a:r>
              <a:rPr lang="ru-RU" sz="2000" b="1" dirty="0" smtClean="0"/>
              <a:t>Долматова Е.А.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6357958"/>
            <a:ext cx="1794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Февраль, 2021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4400" b="1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прием 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Фишбоун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», докажите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что частица  служебная часть речи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08274073"/>
              </p:ext>
            </p:extLst>
          </p:nvPr>
        </p:nvGraphicFramePr>
        <p:xfrm>
          <a:off x="301625" y="1527175"/>
          <a:ext cx="8504238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Исследуйте текст на наличие частиц и подтвердите богатство оттенков значений частиц.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/>
              <a:t>Семиклассники собрались на совет отряда.</a:t>
            </a:r>
          </a:p>
          <a:p>
            <a:pPr algn="ctr">
              <a:buNone/>
            </a:pPr>
            <a:r>
              <a:rPr lang="ru-RU" sz="2000" dirty="0" smtClean="0"/>
              <a:t>-Все-таки надо решить, как мы проведем «Огонек», - сказал вожатый.</a:t>
            </a:r>
          </a:p>
          <a:p>
            <a:pPr algn="ctr">
              <a:buNone/>
            </a:pPr>
            <a:r>
              <a:rPr lang="ru-RU" sz="2000" dirty="0" smtClean="0"/>
              <a:t>- Разве он состоится?- поинтересовались ребята.</a:t>
            </a:r>
          </a:p>
          <a:p>
            <a:pPr algn="ctr">
              <a:buNone/>
            </a:pPr>
            <a:r>
              <a:rPr lang="ru-RU" sz="2000" dirty="0" smtClean="0"/>
              <a:t>- Конечно, неужели вы забыли о нашем разговоре? – спросил вожатый.</a:t>
            </a:r>
          </a:p>
          <a:p>
            <a:pPr algn="ctr">
              <a:buNone/>
            </a:pPr>
            <a:r>
              <a:rPr lang="ru-RU" sz="2000" dirty="0" smtClean="0"/>
              <a:t>-Вот здорово!- воскликнули ребята.</a:t>
            </a:r>
          </a:p>
          <a:p>
            <a:pPr algn="ctr">
              <a:buNone/>
            </a:pPr>
            <a:r>
              <a:rPr lang="ru-RU" sz="2000" dirty="0" smtClean="0"/>
              <a:t>- Только надо придумать план его проведения.</a:t>
            </a:r>
          </a:p>
          <a:p>
            <a:pPr algn="ctr">
              <a:buNone/>
            </a:pPr>
            <a:r>
              <a:rPr lang="ru-RU" sz="2000" dirty="0" smtClean="0"/>
              <a:t>- Пусть Сашка сыграет на пианино,- предложил Коля.</a:t>
            </a:r>
          </a:p>
          <a:p>
            <a:pPr algn="ctr">
              <a:buNone/>
            </a:pPr>
            <a:r>
              <a:rPr lang="ru-RU" sz="2000" dirty="0" smtClean="0"/>
              <a:t>- Вряд ли он сможет прийти на «Огонек»,- сказала Маша.</a:t>
            </a:r>
          </a:p>
          <a:p>
            <a:pPr algn="ctr">
              <a:buNone/>
            </a:pPr>
            <a:r>
              <a:rPr lang="ru-RU" sz="2000" dirty="0" smtClean="0"/>
              <a:t>- Как раз в этот день у него экзамен, - пояснил Женя.</a:t>
            </a:r>
          </a:p>
          <a:p>
            <a:pPr algn="ctr">
              <a:buNone/>
            </a:pPr>
            <a:r>
              <a:rPr lang="ru-RU" sz="2000" dirty="0" smtClean="0"/>
              <a:t>- И даже, если экзамен, он к вечеру освободится, возразил Алеша.</a:t>
            </a:r>
          </a:p>
          <a:p>
            <a:pPr algn="ctr">
              <a:buNone/>
            </a:pPr>
            <a:r>
              <a:rPr lang="ru-RU" sz="2000" dirty="0" smtClean="0"/>
              <a:t>Почти все ребята приняли участие в обсуждении плана «Огонька"</a:t>
            </a:r>
          </a:p>
          <a:p>
            <a:pPr>
              <a:lnSpc>
                <a:spcPct val="80000"/>
              </a:lnSpc>
              <a:buNone/>
            </a:pP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Орфограммы частиц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746"/>
                <a:gridCol w="2834746"/>
                <a:gridCol w="28347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Правописание частиц бы(б),</a:t>
                      </a:r>
                      <a:r>
                        <a:rPr lang="ru-RU" baseline="0" dirty="0" smtClean="0"/>
                        <a:t> же (ж)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Дефисное написание частиц (-</a:t>
                      </a:r>
                      <a:r>
                        <a:rPr lang="ru-RU" dirty="0" err="1" smtClean="0"/>
                        <a:t>ка</a:t>
                      </a:r>
                      <a:r>
                        <a:rPr lang="ru-RU" dirty="0" smtClean="0"/>
                        <a:t>, -то, -либо, -</a:t>
                      </a:r>
                      <a:r>
                        <a:rPr lang="ru-RU" dirty="0" err="1" smtClean="0"/>
                        <a:t>нибудь</a:t>
                      </a:r>
                      <a:r>
                        <a:rPr lang="ru-RU" dirty="0" smtClean="0"/>
                        <a:t>, кое-, -таки)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Слитное и раздельное написание не с разными частями речи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Объясните ребенку,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чем является слово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в следующих предложениях 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Это (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), о чём я долго думал.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 окна (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 слышался романс, (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 доносилась мелодия танго.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(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 слышится родное в долгих песнях ямщика.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Медведь (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 стоит в малиннике, ягодами лакомится.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86874" cy="1285884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Помогите брату на экзаменах</a:t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каком предложении НЕ со словом пишется слитно?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700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b="1" u="sng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Его биография до сих пор (не) написана.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был тихий, (не) блещущий способностями человек.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Между нами состоялся (не) приятный разговор.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(Не) помня себя от восторга, я побежал домой</a:t>
            </a:r>
            <a:r>
              <a:rPr lang="ru-RU" sz="2800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71574"/>
          </a:xfrm>
        </p:spPr>
        <p:txBody>
          <a:bodyPr>
            <a:noAutofit/>
          </a:bodyPr>
          <a:lstStyle/>
          <a:p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жизни очень часто приходится встречаться с такими выражениями. Объясни, как они правильно пишутся, чтобы не выглядеть безграмотным.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(Во) что(бы) то (ни) стало;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(н..) раз;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(н..) разу;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как (ни)(в) чём (не)бывало;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(не)что иное, как;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(ни)кто иной не.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 предложения: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На сегодняшнем уроке я повторил(а),  …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доволен(а) своей работой на уроке, потому что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………</a:t>
            </a:r>
          </a:p>
          <a:p>
            <a:endParaRPr lang="ru-RU" sz="3600" dirty="0" smtClean="0"/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Задание на дом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1.       Написать сочинение-рассуждение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«Частицы – неизменные спутники нашей речи»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(кто оценил свою работу на уроке оценкой «4» и «5»);</a:t>
            </a:r>
          </a:p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 smtClean="0"/>
              <a:t>2.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Упр.467</a:t>
            </a:r>
            <a:r>
              <a:rPr lang="ru-RU" sz="2800" dirty="0" smtClean="0"/>
              <a:t> (кто поставил себе оценку «3» )</a:t>
            </a:r>
          </a:p>
          <a:p>
            <a:pPr algn="ctr">
              <a:buNone/>
            </a:pP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 чем говорится в данном стихотворении?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214422"/>
            <a:ext cx="4038600" cy="5000660"/>
          </a:xfrm>
        </p:spPr>
        <p:txBody>
          <a:bodyPr>
            <a:normAutofit fontScale="25000" lnSpcReduction="20000"/>
          </a:bodyPr>
          <a:lstStyle/>
          <a:p>
            <a:endParaRPr lang="ru-RU" b="1" dirty="0" smtClean="0"/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Действий, признаков предметов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Я не обозначаю.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Но служить всем вам при этом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Просто обожаю.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Отрицание, смягчение,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Указание, сомнение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И другие отношения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Выражать могу лишь я,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Я и вся моя семья.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Я могу повелевать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И условия создавать,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При которых совершится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Действие и не одно.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Но хоть как-то измениться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Мне судьбою не дано.</a:t>
            </a:r>
          </a:p>
          <a:p>
            <a:endParaRPr lang="ru-RU" sz="44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357298"/>
            <a:ext cx="4038600" cy="4681728"/>
          </a:xfrm>
        </p:spPr>
        <p:txBody>
          <a:bodyPr>
            <a:normAutofit fontScale="25000" lnSpcReduction="20000"/>
          </a:bodyPr>
          <a:lstStyle/>
          <a:p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Я, признаюсь честно вам,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Иногда скучаю,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Потому что на вопросы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Я не отвечаю.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В предложении встречаюсь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С разными друзьями,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Но все роли исполнять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Они желают сами. 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Одно лишь пожелание: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не хочется молчать.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Меня от других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Частей речи и слова</a:t>
            </a:r>
          </a:p>
          <a:p>
            <a:pPr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Учитесь отличать!</a:t>
            </a:r>
          </a:p>
          <a:p>
            <a:pPr>
              <a:buNone/>
            </a:pP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частицы как части речи</a:t>
            </a:r>
            <a:endParaRPr lang="ru-RU" sz="6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60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60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  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представление частицы как служебной части речи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показать роль  употребления частицы  в речи;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выделить </a:t>
            </a:r>
            <a:r>
              <a:rPr lang="ru-RU" sz="3600" b="1" i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функции частицы;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повторить орфограммы частицы;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применять полученные знания на практике;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/>
          </a:p>
          <a:p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Посмотрите на предложения и скажите, одинаковые они или разные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ctr">
              <a:buNone/>
            </a:pPr>
            <a:endParaRPr lang="ru-RU" sz="4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Принеси-ка свой дневник.</a:t>
            </a:r>
          </a:p>
          <a:p>
            <a:pPr lvl="0"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Принеси же свой дневник.</a:t>
            </a:r>
          </a:p>
          <a:p>
            <a:pPr lvl="0">
              <a:buNone/>
            </a:pP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 видите высказывания классиков литературы.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 </a:t>
            </a:r>
            <a:r>
              <a:rPr lang="ru-RU" sz="20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частицами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докажите, что они вносят различные оттенки в предложения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 Трус посылает угрозы … тогда, когда он уверен в безопасности. (И.В.Гете)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2)… прелесть эти сказки! (А.С.Пушкин)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….упоителен, … роскошен летний день в Малороссии! (Н.В.Гоголь)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4) Глупость не могли победить … боги. (Ф.Шиллер)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5) Молодость - ... время для усвоения мудрости, старость - ... время для ее применения. (Ж.-Ж. Руссо)</a:t>
            </a:r>
          </a:p>
          <a:p>
            <a:r>
              <a:rPr lang="ru-RU" dirty="0" smtClean="0"/>
              <a:t>Слова для справок: </a:t>
            </a:r>
            <a:r>
              <a:rPr lang="ru-RU" i="1" dirty="0" smtClean="0"/>
              <a:t>только, даже, что за, вот, как.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742950" indent="-742950" algn="ctr">
              <a:lnSpc>
                <a:spcPct val="8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1)Трус посылает угрозы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тогда, когда он уверен в безопасности. (И.В.Гете)</a:t>
            </a:r>
          </a:p>
          <a:p>
            <a:pPr marL="742950" indent="-742950" algn="ctr">
              <a:lnSpc>
                <a:spcPct val="80000"/>
              </a:lnSpc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за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прелесть эти сказки! (А.С.Пушкин)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Как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упоителен,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роскошен летний день в Малороссии! (Н.В.Гоголь)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4) Глупость не могли победить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даже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боги. (Ф.Шиллер)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5) Молодость -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время для усвоения мудрости, старость -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время для ее применения. (Ж.-Ж. Руссо)</a:t>
            </a:r>
          </a:p>
          <a:p>
            <a:pPr>
              <a:lnSpc>
                <a:spcPct val="80000"/>
              </a:lnSpc>
              <a:buNone/>
            </a:pP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Творческий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проект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«Есть ли в русском языке необходимость в частицах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4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415</TotalTime>
  <Words>667</Words>
  <Application>Microsoft Office PowerPoint</Application>
  <PresentationFormat>Экран (4:3)</PresentationFormat>
  <Paragraphs>101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Официальная</vt:lpstr>
      <vt:lpstr>Муниципальное бюджетное общеобразовательное учреждение «Лицей №1» п. Добринка Добринского муниципального района Липецкой области</vt:lpstr>
      <vt:lpstr> О чем говорится в данном стихотворении?</vt:lpstr>
      <vt:lpstr>Тема</vt:lpstr>
      <vt:lpstr>Цель</vt:lpstr>
      <vt:lpstr>Задачи</vt:lpstr>
      <vt:lpstr>Посмотрите на предложения и скажите, одинаковые они или разные</vt:lpstr>
      <vt:lpstr>  Вы видите высказывания классиков литературы. Дополните их частицами и докажите, что они вносят различные оттенки в предложения.</vt:lpstr>
      <vt:lpstr>Проверь себя</vt:lpstr>
      <vt:lpstr>Творческий проект</vt:lpstr>
      <vt:lpstr>          Используя прием «Фишбоун», докажите, что частица  служебная часть речи</vt:lpstr>
      <vt:lpstr>Исследуйте текст на наличие частиц и подтвердите богатство оттенков значений частиц.</vt:lpstr>
      <vt:lpstr>Орфограммы частиц</vt:lpstr>
      <vt:lpstr>Объясните ребенку, чем является слово ТО в следующих предложениях :</vt:lpstr>
      <vt:lpstr>Помогите брату на экзаменах В каком предложении НЕ со словом пишется слитно? </vt:lpstr>
      <vt:lpstr>    В жизни очень часто приходится встречаться с такими выражениями. Объясни, как они правильно пишутся, чтобы не выглядеть безграмотным.  </vt:lpstr>
      <vt:lpstr>Рефлексия</vt:lpstr>
      <vt:lpstr>Задание на дом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школа с.Вторые Тербуны Тербунского района Липецкой области</dc:title>
  <dc:creator>user</dc:creator>
  <cp:lastModifiedBy>Елена</cp:lastModifiedBy>
  <cp:revision>55</cp:revision>
  <dcterms:created xsi:type="dcterms:W3CDTF">2014-11-26T18:02:04Z</dcterms:created>
  <dcterms:modified xsi:type="dcterms:W3CDTF">2021-02-21T17:21:37Z</dcterms:modified>
</cp:coreProperties>
</file>