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3" r:id="rId4"/>
    <p:sldId id="264" r:id="rId5"/>
    <p:sldId id="268" r:id="rId6"/>
    <p:sldId id="259" r:id="rId7"/>
    <p:sldId id="260" r:id="rId8"/>
    <p:sldId id="261" r:id="rId9"/>
    <p:sldId id="269" r:id="rId10"/>
    <p:sldId id="265" r:id="rId11"/>
    <p:sldId id="266" r:id="rId12"/>
    <p:sldId id="270" r:id="rId13"/>
    <p:sldId id="271" r:id="rId14"/>
    <p:sldId id="272" r:id="rId15"/>
    <p:sldId id="273" r:id="rId16"/>
    <p:sldId id="274" r:id="rId17"/>
    <p:sldId id="276" r:id="rId18"/>
    <p:sldId id="275" r:id="rId19"/>
    <p:sldId id="277" r:id="rId20"/>
    <p:sldId id="278" r:id="rId21"/>
    <p:sldId id="279" r:id="rId22"/>
    <p:sldId id="281" r:id="rId23"/>
    <p:sldId id="280" r:id="rId24"/>
    <p:sldId id="282" r:id="rId25"/>
    <p:sldId id="283" r:id="rId26"/>
    <p:sldId id="284" r:id="rId27"/>
    <p:sldId id="285" r:id="rId28"/>
    <p:sldId id="286" r:id="rId29"/>
    <p:sldId id="287" r:id="rId30"/>
    <p:sldId id="291" r:id="rId31"/>
    <p:sldId id="288" r:id="rId32"/>
    <p:sldId id="293" r:id="rId33"/>
    <p:sldId id="289" r:id="rId34"/>
    <p:sldId id="290" r:id="rId35"/>
    <p:sldId id="294" r:id="rId36"/>
    <p:sldId id="292" r:id="rId37"/>
    <p:sldId id="295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00CC"/>
    <a:srgbClr val="3333FF"/>
    <a:srgbClr val="000066"/>
    <a:srgbClr val="47627F"/>
    <a:srgbClr val="BF3C48"/>
    <a:srgbClr val="856E45"/>
    <a:srgbClr val="6F267F"/>
    <a:srgbClr val="FECB00"/>
    <a:srgbClr val="729F11"/>
    <a:srgbClr val="111E3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44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35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70264"/>
            <a:ext cx="7772400" cy="3644536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> </a:t>
            </a:r>
            <a:r>
              <a:rPr lang="ru-RU" sz="3100" b="1" dirty="0" smtClean="0">
                <a:latin typeface="Monotype Corsiva" panose="03010101010201010101" pitchFamily="66" charset="0"/>
                <a:cs typeface="Arial" panose="020B0604020202020204" pitchFamily="34" charset="0"/>
              </a:rPr>
              <a:t>Бюджетное образовательное учреждение дополнительного образования г.Омска</a:t>
            </a:r>
            <a:br>
              <a:rPr lang="ru-RU" sz="3100" b="1" dirty="0" smtClean="0"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3100" b="1" dirty="0" smtClean="0">
                <a:latin typeface="Monotype Corsiva" panose="03010101010201010101" pitchFamily="66" charset="0"/>
                <a:cs typeface="Arial" panose="020B0604020202020204" pitchFamily="34" charset="0"/>
              </a:rPr>
              <a:t>«Дом творчества «Кировский»</a:t>
            </a: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dirty="0" smtClean="0">
                <a:solidFill>
                  <a:srgbClr val="FF0000"/>
                </a:solidFill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dirty="0" smtClean="0">
                <a:latin typeface="Monotype Corsiva" panose="03010101010201010101" pitchFamily="66" charset="0"/>
                <a:cs typeface="Arial" panose="020B0604020202020204" pitchFamily="34" charset="0"/>
              </a:rPr>
              <a:t/>
            </a:r>
            <a:br>
              <a:rPr lang="ru-RU" sz="2700" b="1" dirty="0" smtClean="0">
                <a:latin typeface="Monotype Corsiva" panose="03010101010201010101" pitchFamily="66" charset="0"/>
                <a:cs typeface="Arial" panose="020B0604020202020204" pitchFamily="34" charset="0"/>
              </a:rPr>
            </a:br>
            <a:r>
              <a:rPr lang="ru-RU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«Работа с родителями. Родитель как полноправный субъект образовательного процесса» </a:t>
            </a:r>
            <a:endParaRPr lang="en-US" b="1" i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188720" y="5199017"/>
            <a:ext cx="6812280" cy="1214846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 дополнительного образования БОУ ДО г. Омска </a:t>
            </a:r>
            <a:b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«Дом творчества «Кировский» </a:t>
            </a:r>
            <a:b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Архангельская Г.М.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Конференции </a:t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мастер-классы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 descr="мастер-класс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670" y="1854926"/>
            <a:ext cx="3976822" cy="4441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мастер-класс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6687" y="4258490"/>
            <a:ext cx="3944982" cy="2295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мастер-класс 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45874" y="1672046"/>
            <a:ext cx="3879668" cy="2266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3267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45217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Открытые занятия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открытое занятие средни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1256" y="1084216"/>
            <a:ext cx="3788230" cy="2586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открытое заниятие средние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7131" y="1103812"/>
            <a:ext cx="3892733" cy="25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открытое занятие малыш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1408" y="3892732"/>
            <a:ext cx="3622763" cy="2717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открытый урок средние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54880" y="3735977"/>
            <a:ext cx="3853542" cy="2821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4521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Совместные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досуговые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мероприятия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чаепит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195" y="1528354"/>
            <a:ext cx="4692769" cy="310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чаепитие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99017" y="1841863"/>
            <a:ext cx="3396342" cy="4652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4521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Совместные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досуговые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мероприятия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поход в теат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0906" y="1415283"/>
            <a:ext cx="4391025" cy="3966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теат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879" y="3461658"/>
            <a:ext cx="4219303" cy="30697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4521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Совместные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досуговые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мероприятия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праздники - Новый год 20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54480" y="1436914"/>
            <a:ext cx="6048103" cy="50814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4521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Совместные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досуговые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мероприятия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праздник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8274" y="1468020"/>
            <a:ext cx="7550331" cy="5037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45217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собственном примере!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личный приме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3142" y="1206559"/>
            <a:ext cx="7942217" cy="5298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45217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Совместный отдых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совместный отдых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9451" y="1184656"/>
            <a:ext cx="8190412" cy="5464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4521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Городской флеш-моб</a:t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День 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Омича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DSC_05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9267" y="1457101"/>
            <a:ext cx="7680961" cy="508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4521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Помощь в подготовке к конкурсам и концертам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концертная деятельност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444" y="3370217"/>
            <a:ext cx="4444431" cy="2965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онцерт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20768" y="1515290"/>
            <a:ext cx="4631345" cy="2991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 с семьей для обеспечения </a:t>
            </a:r>
            <a:br>
              <a:rPr lang="ru-RU" sz="2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полноценного развития личности</a:t>
            </a:r>
            <a:endParaRPr lang="ru-RU" sz="2600" b="1" i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взаимодействи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1" y="1619794"/>
            <a:ext cx="8085908" cy="4820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671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4521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Помощь в подготовке к конкурсам и концертам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концерты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30137" y="1418109"/>
            <a:ext cx="3840480" cy="2559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концерты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880" y="1227909"/>
            <a:ext cx="2233748" cy="3350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концерты 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02960" y="1254034"/>
            <a:ext cx="2153658" cy="2952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концерты 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06733" y="3265715"/>
            <a:ext cx="2394857" cy="3592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концерты 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52921" y="3252651"/>
            <a:ext cx="2541939" cy="3605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021" y="312874"/>
            <a:ext cx="7886700" cy="745217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Совместная творческая работа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Рисунок 13" descr="IMG_07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8010" y="3685905"/>
            <a:ext cx="4346665" cy="2897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IMG_07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6504" y="3775165"/>
            <a:ext cx="4310742" cy="2754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IMG_07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6237" y="1045029"/>
            <a:ext cx="5821441" cy="3500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021" y="312874"/>
            <a:ext cx="7886700" cy="745217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Обязателен финансовый отчет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Собран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4767" y="1384663"/>
            <a:ext cx="4180115" cy="3135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собрание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71554" y="3533500"/>
            <a:ext cx="4101738" cy="3076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021" y="312874"/>
            <a:ext cx="7886700" cy="745217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Родительские собрания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финансовый отче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471" y="287385"/>
            <a:ext cx="8575146" cy="6257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021" y="312874"/>
            <a:ext cx="7886700" cy="74521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Наглядная информация </a:t>
            </a:r>
            <a:b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родителей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правила ансамбл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4310" y="1539851"/>
            <a:ext cx="3260044" cy="44993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зачем чешки на хореографию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30882" y="1518729"/>
            <a:ext cx="3111335" cy="4503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021" y="312874"/>
            <a:ext cx="7886700" cy="74521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Групповые чаты – </a:t>
            </a:r>
            <a:b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информирование родителей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беседы чат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1073" y="1424681"/>
            <a:ext cx="8177349" cy="4960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021" y="312874"/>
            <a:ext cx="7886700" cy="74521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Информируйте родителей, у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деляйте внимание </a:t>
            </a:r>
            <a:b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фотоотчетам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занятий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 descr="информирование родителей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17288"/>
            <a:ext cx="3045551" cy="2939869"/>
          </a:xfrm>
          <a:prstGeom prst="rect">
            <a:avLst/>
          </a:prstGeom>
        </p:spPr>
      </p:pic>
      <p:pic>
        <p:nvPicPr>
          <p:cNvPr id="8" name="Рисунок 7" descr="информирование родителей 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3647" y="2462347"/>
            <a:ext cx="3056708" cy="3056708"/>
          </a:xfrm>
          <a:prstGeom prst="rect">
            <a:avLst/>
          </a:prstGeom>
        </p:spPr>
      </p:pic>
      <p:pic>
        <p:nvPicPr>
          <p:cNvPr id="9" name="Рисунок 8" descr="информирование родителей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88244" y="1293222"/>
            <a:ext cx="3055756" cy="2876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021" y="312874"/>
            <a:ext cx="7886700" cy="74521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Уделяйте внимание </a:t>
            </a:r>
            <a:b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фотоотчетам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занятий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отчет с заняти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7647" y="1293221"/>
            <a:ext cx="7667896" cy="5094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021" y="312874"/>
            <a:ext cx="7886700" cy="74521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удобства родителей </a:t>
            </a:r>
            <a:r>
              <a:rPr lang="ru-RU" sz="3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геолокация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системе 2ГИС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дубль ги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98800" y="1195252"/>
            <a:ext cx="2923177" cy="5192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446" y="312874"/>
            <a:ext cx="8084275" cy="745217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Помогайте при необходимости, уделяйте внимание техническим вопросам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скрин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146" y="2076993"/>
            <a:ext cx="2474190" cy="4402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скрин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6925" y="1149532"/>
            <a:ext cx="2501991" cy="4451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скрин Ленинг Аппс ВХОД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39143" y="1502229"/>
            <a:ext cx="3291840" cy="2612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скрин Ленинг Аппс УРО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04457" y="4178144"/>
            <a:ext cx="3148149" cy="2332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Единое образовательное пространство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 descr="образовательное пространств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1703" y="1858224"/>
            <a:ext cx="8007532" cy="473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85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020" y="1489165"/>
            <a:ext cx="8227969" cy="3670664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Государственно- общественные формы работы</a:t>
            </a:r>
            <a:b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/>
              <a:t>предполагают </a:t>
            </a:r>
            <a:r>
              <a:rPr lang="ru-RU" sz="3600" dirty="0" smtClean="0"/>
              <a:t>создание попечительских советов, городских и районных советов родителей.</a:t>
            </a:r>
            <a:br>
              <a:rPr lang="ru-RU" sz="3600" dirty="0" smtClean="0"/>
            </a:b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021" y="1489166"/>
            <a:ext cx="7886700" cy="320040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Практическая часть.</a:t>
            </a:r>
            <a:b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 мероприятия -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акция «Открытка для мамы»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11111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Совместное праздничное мероприятие для детей и мам, посвященное Дню матери формирует уважительное отношение к своей семье, своей маме, создает теплый климат между мамами и детьми.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446" y="312875"/>
            <a:ext cx="8084275" cy="901972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Фотоотчет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мероприятия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акция открытка для мам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19348" y="1175799"/>
            <a:ext cx="6152605" cy="5682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446" y="1920240"/>
            <a:ext cx="8084275" cy="304364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 </a:t>
            </a:r>
            <a:r>
              <a:rPr lang="ru-RU" sz="3600" i="1" dirty="0" smtClean="0"/>
              <a:t>Совместное праздничное мероприятие для детей и мам, посвященное </a:t>
            </a:r>
            <a:r>
              <a:rPr lang="ru-RU" sz="3600" i="1" dirty="0" smtClean="0"/>
              <a:t>«Дню матери»</a:t>
            </a:r>
            <a:br>
              <a:rPr lang="ru-RU" sz="3600" i="1" dirty="0" smtClean="0"/>
            </a:br>
            <a:r>
              <a:rPr lang="ru-RU" sz="3600" i="1" dirty="0" smtClean="0"/>
              <a:t> формирует уважительное отношение к своей семье, своей маме, создает теплый климат между мамами и детьми.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446" y="312874"/>
            <a:ext cx="8084275" cy="745217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Готовые открытки для мам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 descr="открытки готовы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9246" y="1325879"/>
            <a:ext cx="4820195" cy="4946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020" y="1489164"/>
            <a:ext cx="8227969" cy="4153989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Вопросы к детям: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/>
              <a:t>1. </a:t>
            </a:r>
            <a:r>
              <a:rPr lang="ru-RU" i="1" dirty="0" smtClean="0"/>
              <a:t>Расскажи</a:t>
            </a:r>
            <a:r>
              <a:rPr lang="ru-RU" i="1" dirty="0" smtClean="0"/>
              <a:t>, какая твоя мама?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2. Если </a:t>
            </a:r>
            <a:r>
              <a:rPr lang="ru-RU" i="1" dirty="0" smtClean="0"/>
              <a:t>бы ты был мамой, то какой? </a:t>
            </a:r>
            <a:r>
              <a:rPr lang="ru-RU" i="1" dirty="0" smtClean="0"/>
              <a:t>    </a:t>
            </a:r>
            <a:br>
              <a:rPr lang="ru-RU" i="1" dirty="0" smtClean="0"/>
            </a:br>
            <a:r>
              <a:rPr lang="ru-RU" i="1" dirty="0" smtClean="0"/>
              <a:t> </a:t>
            </a:r>
            <a:r>
              <a:rPr lang="ru-RU" i="1" dirty="0" smtClean="0"/>
              <a:t>   Опиши </a:t>
            </a:r>
            <a:r>
              <a:rPr lang="ru-RU" i="1" dirty="0" smtClean="0"/>
              <a:t>себя в роли мамы.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3. Что </a:t>
            </a:r>
            <a:r>
              <a:rPr lang="ru-RU" i="1" dirty="0" smtClean="0"/>
              <a:t>бы ты хотел подарить маме?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446" y="312874"/>
            <a:ext cx="8084275" cy="1372235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Фотоотчет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мероприятия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 descr="день мамы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1" y="1306287"/>
            <a:ext cx="3788228" cy="2635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день мамы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98126" y="4000498"/>
            <a:ext cx="3796937" cy="2661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Открытки 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515" y="3837215"/>
            <a:ext cx="3801291" cy="285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открытки 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87015" y="1417318"/>
            <a:ext cx="3720963" cy="2606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Расскажи, какая твоя мама?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Если бы ты был мамой, то какой? Опиши себя в роли мамы.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 бы ты хотел подарить маме?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446" y="5316582"/>
            <a:ext cx="8084275" cy="1240971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за внимание!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Рисунок 12" descr="ансамбл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72524" y="892673"/>
            <a:ext cx="5403487" cy="4580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0307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914399"/>
            <a:ext cx="7886700" cy="1567543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сотрудничества с родителями: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628650" y="2586445"/>
            <a:ext cx="7886700" cy="3590517"/>
          </a:xfrm>
        </p:spPr>
        <p:txBody>
          <a:bodyPr/>
          <a:lstStyle/>
          <a:p>
            <a:r>
              <a:rPr lang="ru-RU" sz="3200" b="1" dirty="0" smtClean="0"/>
              <a:t>Объединить усилия для полноценного развития и воспитания.</a:t>
            </a:r>
          </a:p>
          <a:p>
            <a:pPr lvl="0"/>
            <a:r>
              <a:rPr lang="ru-RU" sz="3200" b="1" dirty="0" smtClean="0"/>
              <a:t>Создать атмосферу общности интересов, эмоциональной поддержки.</a:t>
            </a:r>
          </a:p>
          <a:p>
            <a:pPr lvl="0"/>
            <a:r>
              <a:rPr lang="ru-RU" sz="3200" b="1" dirty="0" smtClean="0"/>
              <a:t>Активизировать и обогащать воспитательные умения родителей.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28650" y="1920240"/>
            <a:ext cx="7886700" cy="44152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514350" marR="0" lvl="0" indent="-51435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600" b="1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989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018903"/>
            <a:ext cx="7886700" cy="1463039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РАБОТЫ с родителями: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628650" y="2586445"/>
            <a:ext cx="7886700" cy="3590517"/>
          </a:xfrm>
        </p:spPr>
        <p:txBody>
          <a:bodyPr/>
          <a:lstStyle/>
          <a:p>
            <a:pPr lvl="0"/>
            <a:r>
              <a:rPr lang="ru-RU" sz="4200" b="1" dirty="0" smtClean="0"/>
              <a:t>Интерактивная.</a:t>
            </a:r>
          </a:p>
          <a:p>
            <a:pPr lvl="0"/>
            <a:r>
              <a:rPr lang="ru-RU" sz="4200" b="1" dirty="0" smtClean="0"/>
              <a:t>Традиционная.</a:t>
            </a:r>
          </a:p>
          <a:p>
            <a:pPr lvl="0"/>
            <a:r>
              <a:rPr lang="ru-RU" sz="4200" b="1" dirty="0" smtClean="0"/>
              <a:t>Просветительская.</a:t>
            </a:r>
          </a:p>
          <a:p>
            <a:pPr lvl="0"/>
            <a:r>
              <a:rPr lang="ru-RU" sz="4200" b="1" dirty="0" smtClean="0"/>
              <a:t>Государственно-общественная.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28650" y="1920240"/>
            <a:ext cx="7886700" cy="44152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514350" marR="0" lvl="0" indent="-51435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600" b="1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989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496389"/>
            <a:ext cx="7705453" cy="102202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Анкетирование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 descr="гугл форм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7433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Анкетирование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 descr="опросники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5077" y="1737360"/>
            <a:ext cx="4021958" cy="4532811"/>
          </a:xfrm>
          <a:prstGeom prst="rect">
            <a:avLst/>
          </a:prstGeom>
        </p:spPr>
      </p:pic>
      <p:pic>
        <p:nvPicPr>
          <p:cNvPr id="8" name="Рисунок 7" descr="опросники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27368" y="1732778"/>
            <a:ext cx="4120243" cy="445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918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Консультации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консультаци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4766" y="1598239"/>
            <a:ext cx="8007531" cy="488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8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13510"/>
            <a:ext cx="7886700" cy="992776"/>
          </a:xfrm>
        </p:spPr>
        <p:txBody>
          <a:bodyPr>
            <a:normAutofit fontScale="90000"/>
          </a:bodyPr>
          <a:lstStyle/>
          <a:p>
            <a:r>
              <a:rPr lang="ru-RU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Советы для плодотворной консультации: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65760" y="940527"/>
            <a:ext cx="8386354" cy="5236436"/>
          </a:xfrm>
        </p:spPr>
        <p:txBody>
          <a:bodyPr>
            <a:noAutofit/>
          </a:bodyPr>
          <a:lstStyle/>
          <a:p>
            <a:pPr lvl="0"/>
            <a:r>
              <a:rPr lang="ru-RU" sz="2300" dirty="0" smtClean="0"/>
              <a:t>Искренне интересуйтесь родителями (задавайте им вопросы).</a:t>
            </a:r>
          </a:p>
          <a:p>
            <a:pPr lvl="0"/>
            <a:r>
              <a:rPr lang="ru-RU" sz="2300" dirty="0" smtClean="0"/>
              <a:t>Называйте родителей по имени и отчеству.</a:t>
            </a:r>
          </a:p>
          <a:p>
            <a:pPr lvl="0"/>
            <a:r>
              <a:rPr lang="ru-RU" sz="2300" dirty="0" smtClean="0"/>
              <a:t>Будьте хорошим слушателем (умение слушать - успех любой консультации).</a:t>
            </a:r>
          </a:p>
          <a:p>
            <a:pPr lvl="0"/>
            <a:r>
              <a:rPr lang="ru-RU" sz="2300" dirty="0" smtClean="0"/>
              <a:t>Держите паузу перед ответом.</a:t>
            </a:r>
          </a:p>
          <a:p>
            <a:pPr lvl="0"/>
            <a:r>
              <a:rPr lang="ru-RU" sz="2300" dirty="0" smtClean="0"/>
              <a:t>Внушайте родителю сознание его значимости.</a:t>
            </a:r>
          </a:p>
          <a:p>
            <a:pPr lvl="0"/>
            <a:r>
              <a:rPr lang="ru-RU" sz="2300" dirty="0" smtClean="0"/>
              <a:t>Если вы вынуждены сделать выговор, начните с похвалы.</a:t>
            </a:r>
          </a:p>
          <a:p>
            <a:pPr lvl="0"/>
            <a:r>
              <a:rPr lang="ru-RU" sz="2300" dirty="0" smtClean="0"/>
              <a:t>Сначала говорите о собственных ошибках, а затем уже об ошибках родителей.</a:t>
            </a:r>
          </a:p>
          <a:p>
            <a:pPr lvl="0"/>
            <a:r>
              <a:rPr lang="ru-RU" sz="2300" dirty="0" smtClean="0"/>
              <a:t>Выражайте родителям одобрение по поводу малейших их удач и отмечайте каждый их успех.</a:t>
            </a:r>
          </a:p>
          <a:p>
            <a:pPr lvl="0"/>
            <a:r>
              <a:rPr lang="ru-RU" sz="2300" dirty="0" smtClean="0"/>
              <a:t>Не стремитесь, во что бы то ни стало отстоять собственную позицию, это может спровоцировать конфликт.</a:t>
            </a:r>
          </a:p>
          <a:p>
            <a:pPr lvl="0"/>
            <a:r>
              <a:rPr lang="ru-RU" sz="2300" dirty="0" smtClean="0"/>
              <a:t>Учитывайте личные интересы родителей.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28650" y="1920240"/>
            <a:ext cx="7886700" cy="44152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514350" marR="0" lvl="0" indent="-514350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600" b="1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989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729</TotalTime>
  <Words>300</Words>
  <Application>Microsoft Office PowerPoint</Application>
  <PresentationFormat>Экран (4:3)</PresentationFormat>
  <Paragraphs>59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Office Theme</vt:lpstr>
      <vt:lpstr>                                               Бюджетное образовательное учреждение дополнительного образования г.Омска «Дом творчества «Кировский»     «Работа с родителями. Родитель как полноправный субъект образовательного процесса» </vt:lpstr>
      <vt:lpstr>Взаимодействие с семьей для обеспечения  полноценного развития личности</vt:lpstr>
      <vt:lpstr>Единое образовательное пространство</vt:lpstr>
      <vt:lpstr>ЗАДАЧИ сотрудничества с родителями: </vt:lpstr>
      <vt:lpstr>ФОРМЫ РАБОТЫ с родителями: </vt:lpstr>
      <vt:lpstr>Анкетирование </vt:lpstr>
      <vt:lpstr>Анкетирование</vt:lpstr>
      <vt:lpstr>Консультации</vt:lpstr>
      <vt:lpstr>Советы для плодотворной консультации: </vt:lpstr>
      <vt:lpstr>Конференции  и мастер-классы </vt:lpstr>
      <vt:lpstr>Открытые занятия</vt:lpstr>
      <vt:lpstr>Совместные досуговые мероприятия</vt:lpstr>
      <vt:lpstr>Совместные досуговые мероприятия</vt:lpstr>
      <vt:lpstr>Совместные досуговые мероприятия</vt:lpstr>
      <vt:lpstr>Совместные досуговые мероприятия</vt:lpstr>
      <vt:lpstr>На собственном примере!</vt:lpstr>
      <vt:lpstr>Совместный отдых</vt:lpstr>
      <vt:lpstr>Городской флеш-моб  на День Омича</vt:lpstr>
      <vt:lpstr>Помощь в подготовке к конкурсам и концертам</vt:lpstr>
      <vt:lpstr>Помощь в подготовке к конкурсам и концертам</vt:lpstr>
      <vt:lpstr>Совместная творческая работа</vt:lpstr>
      <vt:lpstr>Обязателен финансовый отчет</vt:lpstr>
      <vt:lpstr>Родительские собрания</vt:lpstr>
      <vt:lpstr>Наглядная информация  для родителей</vt:lpstr>
      <vt:lpstr>Групповые чаты –  информирование родителей</vt:lpstr>
      <vt:lpstr>Информируйте родителей, уделяйте внимание  фотоотчетам с занятий</vt:lpstr>
      <vt:lpstr>Уделяйте внимание  фотоотчетам с занятий</vt:lpstr>
      <vt:lpstr>Для удобства родителей геолокация в системе 2ГИС</vt:lpstr>
      <vt:lpstr>Помогайте при необходимости, уделяйте внимание техническим вопросам</vt:lpstr>
      <vt:lpstr>Государственно- общественные формы работы  предполагают создание попечительских советов, городских и районных советов родителей. </vt:lpstr>
      <vt:lpstr>Практическая часть.   Анализ мероприятия -  акция «Открытка для мамы»</vt:lpstr>
      <vt:lpstr>Фотоотчет с мероприятия</vt:lpstr>
      <vt:lpstr> Совместное праздничное мероприятие для детей и мам, посвященное «Дню матери»  формирует уважительное отношение к своей семье, своей маме, создает теплый климат между мамами и детьми.  </vt:lpstr>
      <vt:lpstr>Готовые открытки для мам</vt:lpstr>
      <vt:lpstr>Вопросы к детям:  1. Расскажи, какая твоя мама?  2. Если бы ты был мамой, то какой?          Опиши себя в роли мамы.  3. Что бы ты хотел подарить маме?  </vt:lpstr>
      <vt:lpstr>    Фотоотчет с мероприятия</vt:lpstr>
      <vt:lpstr>    Благодарю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Людмила</cp:lastModifiedBy>
  <cp:revision>60</cp:revision>
  <dcterms:created xsi:type="dcterms:W3CDTF">2018-09-04T12:10:47Z</dcterms:created>
  <dcterms:modified xsi:type="dcterms:W3CDTF">2021-03-22T05:56:44Z</dcterms:modified>
</cp:coreProperties>
</file>