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9137" r:id="rId1"/>
  </p:sldMasterIdLst>
  <p:sldIdLst>
    <p:sldId id="309" r:id="rId2"/>
    <p:sldId id="315" r:id="rId3"/>
    <p:sldId id="316" r:id="rId4"/>
    <p:sldId id="314" r:id="rId5"/>
    <p:sldId id="301" r:id="rId6"/>
    <p:sldId id="304" r:id="rId7"/>
    <p:sldId id="326" r:id="rId8"/>
    <p:sldId id="305" r:id="rId9"/>
    <p:sldId id="323" r:id="rId10"/>
    <p:sldId id="303" r:id="rId11"/>
    <p:sldId id="322" r:id="rId12"/>
    <p:sldId id="307" r:id="rId13"/>
    <p:sldId id="286" r:id="rId14"/>
    <p:sldId id="324" r:id="rId15"/>
    <p:sldId id="312" r:id="rId16"/>
    <p:sldId id="317" r:id="rId17"/>
    <p:sldId id="308" r:id="rId18"/>
  </p:sldIdLst>
  <p:sldSz cx="9144000" cy="6858000" type="screen4x3"/>
  <p:notesSz cx="6858000" cy="9144000"/>
  <p:embeddedFontLs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Impact" pitchFamily="34" charset="0"/>
      <p:regular r:id="rId23"/>
    </p:embeddedFont>
    <p:embeddedFont>
      <p:font typeface="Constantia" pitchFamily="18" charset="0"/>
      <p:regular r:id="rId24"/>
      <p:bold r:id="rId25"/>
      <p:italic r:id="rId26"/>
      <p:boldItalic r:id="rId27"/>
    </p:embeddedFont>
    <p:embeddedFont>
      <p:font typeface="Comic Sans MS" pitchFamily="66" charset="0"/>
      <p:regular r:id="rId28"/>
      <p:bold r:id="rId29"/>
      <p:italic r:id="rId30"/>
      <p:boldItalic r:id="rId31"/>
    </p:embeddedFont>
    <p:embeddedFont>
      <p:font typeface="Wingdings 2" pitchFamily="18" charset="2"/>
      <p:regular r:id="rId32"/>
    </p:embeddedFont>
  </p:embeddedFontLst>
  <p:defaultTextStyle>
    <a:lvl1pPr marL="0" indent="0" algn="l" rtl="0" eaLnBrk="0" fontAlgn="base" hangingPunct="0">
      <a:lnSpc>
        <a:spcPct val="100000"/>
      </a:lnSpc>
      <a:spcBef>
        <a:spcPct val="0"/>
      </a:spcBef>
      <a:spcAft>
        <a:spcPct val="0"/>
      </a:spcAft>
      <a:buNone/>
      <a:defRPr sz="1800">
        <a:solidFill>
          <a:schemeClr val="tx1"/>
        </a:solidFill>
        <a:latin typeface="Arial" charset="0"/>
      </a:defRPr>
    </a:lvl1pPr>
    <a:lvl2pPr marL="457200" indent="0" algn="l" rtl="0" eaLnBrk="0" fontAlgn="base" hangingPunct="0">
      <a:lnSpc>
        <a:spcPct val="100000"/>
      </a:lnSpc>
      <a:spcBef>
        <a:spcPct val="0"/>
      </a:spcBef>
      <a:spcAft>
        <a:spcPct val="0"/>
      </a:spcAft>
      <a:buNone/>
      <a:defRPr sz="1800">
        <a:solidFill>
          <a:schemeClr val="tx1"/>
        </a:solidFill>
        <a:latin typeface="Arial" charset="0"/>
      </a:defRPr>
    </a:lvl2pPr>
    <a:lvl3pPr marL="914400" indent="0" algn="l" rtl="0" eaLnBrk="0" fontAlgn="base" hangingPunct="0">
      <a:lnSpc>
        <a:spcPct val="100000"/>
      </a:lnSpc>
      <a:spcBef>
        <a:spcPct val="0"/>
      </a:spcBef>
      <a:spcAft>
        <a:spcPct val="0"/>
      </a:spcAft>
      <a:buNone/>
      <a:defRPr sz="1800">
        <a:solidFill>
          <a:schemeClr val="tx1"/>
        </a:solidFill>
        <a:latin typeface="Arial" charset="0"/>
      </a:defRPr>
    </a:lvl3pPr>
    <a:lvl4pPr marL="1371600" indent="0" algn="l" rtl="0" eaLnBrk="0" fontAlgn="base" hangingPunct="0">
      <a:lnSpc>
        <a:spcPct val="100000"/>
      </a:lnSpc>
      <a:spcBef>
        <a:spcPct val="0"/>
      </a:spcBef>
      <a:spcAft>
        <a:spcPct val="0"/>
      </a:spcAft>
      <a:buNone/>
      <a:defRPr sz="1800">
        <a:solidFill>
          <a:schemeClr val="tx1"/>
        </a:solidFill>
        <a:latin typeface="Arial" charset="0"/>
      </a:defRPr>
    </a:lvl4pPr>
    <a:lvl5pPr marL="1828800" indent="0" algn="l" rtl="0" eaLnBrk="0" fontAlgn="base" hangingPunct="0">
      <a:lnSpc>
        <a:spcPct val="100000"/>
      </a:lnSpc>
      <a:spcBef>
        <a:spcPct val="0"/>
      </a:spcBef>
      <a:spcAft>
        <a:spcPct val="0"/>
      </a:spcAft>
      <a:buNone/>
      <a:defRPr sz="1800">
        <a:solidFill>
          <a:schemeClr val="tx1"/>
        </a:solidFill>
        <a:latin typeface="Arial" charset="0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5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pPr/>
              <a:t>20.11.2024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pPr/>
              <a:t>20.11.2024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pPr/>
              <a:t>20.11.2024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lvl="0"/>
            <a:r>
              <a:rPr lang="en-US" altLang="en-US" dirty="0"/>
              <a:t>Образец заголовка</a:t>
            </a:r>
          </a:p>
        </p:txBody>
      </p:sp>
      <p:sp>
        <p:nvSpPr>
          <p:cNvPr id="1027" name="Текст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 dirty="0"/>
              <a:t>Образец текста</a:t>
            </a:r>
          </a:p>
          <a:p>
            <a:pPr lvl="1"/>
            <a:r>
              <a:rPr lang="en-US" altLang="en-US" dirty="0"/>
              <a:t>Второй уровень</a:t>
            </a:r>
          </a:p>
          <a:p>
            <a:pPr lvl="2"/>
            <a:r>
              <a:rPr lang="en-US" altLang="en-US" dirty="0"/>
              <a:t>Третий уровень</a:t>
            </a:r>
          </a:p>
          <a:p>
            <a:pPr lvl="3"/>
            <a:r>
              <a:rPr lang="en-US" altLang="en-US" dirty="0"/>
              <a:t>Четвертый уровень</a:t>
            </a:r>
          </a:p>
          <a:p>
            <a:pPr lvl="4"/>
            <a:r>
              <a:rPr lang="en-US" altLang="en-US" dirty="0"/>
              <a:t>Пятый уровень</a:t>
            </a:r>
          </a:p>
        </p:txBody>
      </p:sp>
      <p:sp>
        <p:nvSpPr>
          <p:cNvPr id="1028" name="Дата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 altLang="en-US" sz="1400" dirty="0"/>
          </a:p>
        </p:txBody>
      </p:sp>
      <p:sp>
        <p:nvSpPr>
          <p:cNvPr id="1029" name="Нижний колонтитул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endParaRPr lang="en-US" altLang="en-US" sz="1400" dirty="0"/>
          </a:p>
        </p:txBody>
      </p:sp>
      <p:sp>
        <p:nvSpPr>
          <p:cNvPr id="1030" name="Номер слайда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r"/>
            <a:fld id="{12FF1C42-D199-2030-1000-587298610EC3}" type="slidenum">
              <a:rPr lang="en-US" altLang="en-US" sz="1400" dirty="0"/>
              <a:pPr algn="r"/>
              <a:t>‹#›</a:t>
            </a:fld>
            <a:endParaRPr lang="en-US" altLang="en-US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pPr/>
              <a:t>20.11.2024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pPr/>
              <a:t>20.11.2024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pPr/>
              <a:t>20.11.2024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pPr/>
              <a:t>20.11.2024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pPr/>
              <a:t>20.11.2024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pPr/>
              <a:t>20.11.2024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pPr/>
              <a:t>20.11.2024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pPr/>
              <a:t>20.11.2024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BA88733-6547-4EAD-A692-8E198EC52C4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altLang="en-US" sz="1400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ctr"/>
            <a:endParaRPr lang="en-US" altLang="en-US" sz="1400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r"/>
            <a:fld id="{12FF1C42-D199-2030-1000-587298610EC3}" type="slidenum">
              <a:rPr lang="en-US" altLang="en-US" sz="1400" smtClean="0"/>
              <a:pPr algn="r"/>
              <a:t>‹#›</a:t>
            </a:fld>
            <a:endParaRPr lang="en-US" altLang="en-US" sz="1400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9138" r:id="rId1"/>
    <p:sldLayoutId id="2147489139" r:id="rId2"/>
    <p:sldLayoutId id="2147489140" r:id="rId3"/>
    <p:sldLayoutId id="2147489141" r:id="rId4"/>
    <p:sldLayoutId id="2147489142" r:id="rId5"/>
    <p:sldLayoutId id="2147489143" r:id="rId6"/>
    <p:sldLayoutId id="2147489144" r:id="rId7"/>
    <p:sldLayoutId id="2147489145" r:id="rId8"/>
    <p:sldLayoutId id="2147489146" r:id="rId9"/>
    <p:sldLayoutId id="2147489147" r:id="rId10"/>
    <p:sldLayoutId id="2147489148" r:id="rId11"/>
    <p:sldLayoutId id="2147489149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yandex.ru/video/preview/7174136328930619405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fp=0&amp;img_url=http://i.novgorod.ru/sale/images/small/0/5/2605_0.jpg&amp;iorient=&amp;ih=&amp;icolor=&amp;site=&amp;text=%D0%BC%D0%BE%D0%B4%D0%B5%D0%BB%D1%8C%20%D0%BA%D0%BE%D1%80%D0%B0%D0%B1%D0%BB%D1%8F%20%D0%BA%D0%B0%D1%80%D1%82%D0%B8%D0%BD%D0%BA%D0%B0&amp;iw=&amp;wp=&amp;pos=7&amp;recent=&amp;type=&amp;isize=&amp;rpt=simage&amp;itype=&amp;nojs=1" TargetMode="External"/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2" Type="http://schemas.openxmlformats.org/officeDocument/2006/relationships/hyperlink" Target="http://www.ibis-online.ru/shopimages/x/450010_x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fp=1&amp;img_url=http://savok.name/uploads/igrushki/198.jpg&amp;iorient=&amp;ih=&amp;icolor=&amp;p=1&amp;site=&amp;text=%D0%BC%D0%BE%D0%B4%D0%B5%D0%BB%D1%8C%20%D0%BC%D0%B0%D1%88%D0%B8%D0%BD%D0%BA%D0%B8%20%D0%BA%D0%B0%D1%80%D1%82%D0%B8%D0%BD%D0%BA%D0%B0&amp;iw=&amp;wp=&amp;pos=32&amp;recent=&amp;type=&amp;isize=&amp;rpt=simage&amp;itype=&amp;nojs=1" TargetMode="External"/><Relationship Id="rId11" Type="http://schemas.openxmlformats.org/officeDocument/2006/relationships/image" Target="../media/image15.jpeg"/><Relationship Id="rId5" Type="http://schemas.openxmlformats.org/officeDocument/2006/relationships/image" Target="../media/image12.jpeg"/><Relationship Id="rId10" Type="http://schemas.openxmlformats.org/officeDocument/2006/relationships/hyperlink" Target="http://images.yandex.ru/yandsearch?fp=0&amp;img_url=http://oml.ru/d/9829/d/1212165464.jpg&amp;iorient=&amp;ih=&amp;icolor=&amp;site=&amp;text=%D1%84%D0%B8%D0%B3%D1%83%D1%80%D0%BA%D0%B8%20%20%D0%B6%D0%B8%D0%B2%D0%BE%D1%82%D0%BD%D0%BE%D0%B3%D0%BE%20%20%D0%BA%D0%B0%D1%80%D1%82%D0%B8%D0%BD%D0%BA%D0%B0&amp;iw=&amp;wp=&amp;pos=6&amp;recent=&amp;type=&amp;isize=&amp;rpt=simage&amp;itype=&amp;nojs=1" TargetMode="External"/><Relationship Id="rId4" Type="http://schemas.openxmlformats.org/officeDocument/2006/relationships/hyperlink" Target="http://images.yandex.ru/yandsearch?source=wiz&amp;fp=1&amp;img_url=http://forum.211.ru/uploads/monthly_10_2010/post-22005-086415900%201286204984_thumb.jpg&amp;p=1&amp;text=%D0%BC%D0%BE%D0%B4%D0%B5%D0%BB%D1%8C%20%D1%81%D0%B0%D0%BC%D0%BE%D0%BB%D1%91%D1%82%D0%B0%20%D0%BA%D0%B0%D1%80%D1%82%D0%B8%D0%BD%D0%BA%D0%B0&amp;noreask=1&amp;pos=41&amp;lr=213&amp;rpt=simage&amp;nojs=1" TargetMode="External"/><Relationship Id="rId9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428736"/>
            <a:ext cx="7851648" cy="2343168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/>
              <a:t>Первые шаги в моделирование</a:t>
            </a:r>
            <a:endParaRPr lang="ru-RU" sz="8000" dirty="0"/>
          </a:p>
        </p:txBody>
      </p:sp>
      <p:pic>
        <p:nvPicPr>
          <p:cNvPr id="3" name="Picture 8" descr="https://sunveter.ru/uploads/posts/2013-07/1372768294_car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3786166"/>
            <a:ext cx="3071834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ped-kopilka.ru/upload/blogs/34166_a38241a452832527654c2cbe7504eb01.jpg.jpg"/>
          <p:cNvPicPr>
            <a:picLocks noChangeAspect="1" noChangeArrowheads="1"/>
          </p:cNvPicPr>
          <p:nvPr/>
        </p:nvPicPr>
        <p:blipFill>
          <a:blip r:embed="rId2"/>
          <a:srcRect b="13207"/>
          <a:stretch>
            <a:fillRect/>
          </a:stretch>
        </p:blipFill>
        <p:spPr bwMode="auto">
          <a:xfrm>
            <a:off x="4429124" y="3788862"/>
            <a:ext cx="4714876" cy="3069138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348" y="428604"/>
            <a:ext cx="7772400" cy="1509712"/>
          </a:xfrm>
        </p:spPr>
        <p:txBody>
          <a:bodyPr>
            <a:noAutofit/>
          </a:bodyPr>
          <a:lstStyle/>
          <a:p>
            <a:pPr marR="45720" algn="just">
              <a:lnSpc>
                <a:spcPct val="11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Модели могут быть созданы из разных материалов:</a:t>
            </a:r>
          </a:p>
          <a:p>
            <a:pPr marR="45720" algn="just">
              <a:lnSpc>
                <a:spcPct val="11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Дерево</a:t>
            </a:r>
          </a:p>
          <a:p>
            <a:pPr marR="45720" algn="just">
              <a:lnSpc>
                <a:spcPct val="11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Бумага</a:t>
            </a:r>
          </a:p>
          <a:p>
            <a:pPr marR="45720" algn="just">
              <a:lnSpc>
                <a:spcPct val="11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Пластик</a:t>
            </a:r>
          </a:p>
          <a:p>
            <a:pPr marR="45720" algn="just">
              <a:lnSpc>
                <a:spcPct val="11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Железо </a:t>
            </a:r>
          </a:p>
        </p:txBody>
      </p:sp>
      <p:sp>
        <p:nvSpPr>
          <p:cNvPr id="1026" name="AutoShape 2" descr="https://madeheart.com/media/productphoto/507/549474165/_DSC2843_1500_resul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s://ozon-st.cdn.ngenix.net/multimedia/101844178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3714751"/>
            <a:ext cx="3429024" cy="2455181"/>
          </a:xfrm>
          <a:prstGeom prst="rect">
            <a:avLst/>
          </a:prstGeom>
          <a:noFill/>
        </p:spPr>
      </p:pic>
      <p:sp>
        <p:nvSpPr>
          <p:cNvPr id="1039" name="AutoShape 15" descr="https://roypchel.com/wp-content/uploads/2018/03/ea533152f1de3b98ad0d91627cfbe5e5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Рисунок 12" descr="ea533152f1de3b98ad0d91627cfbe5e5-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7846" y="928670"/>
            <a:ext cx="4756154" cy="2894109"/>
          </a:xfrm>
          <a:prstGeom prst="rect">
            <a:avLst/>
          </a:prstGeom>
        </p:spPr>
      </p:pic>
      <p:pic>
        <p:nvPicPr>
          <p:cNvPr id="14" name="Рисунок 13" descr="Ford-F150-PLA-3D-Printed-Model-0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7290" y="1928802"/>
            <a:ext cx="6572264" cy="3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4167" r="9895" b="8333"/>
          <a:stretch>
            <a:fillRect/>
          </a:stretch>
        </p:blipFill>
        <p:spPr bwMode="auto">
          <a:xfrm>
            <a:off x="928662" y="1809714"/>
            <a:ext cx="7572429" cy="5048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85786" y="285728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3200" b="1" kern="1200" dirty="0" smtClean="0">
                <a:latin typeface="Times New Roman" pitchFamily="18" charset="0"/>
                <a:ea typeface="+mn-ea"/>
                <a:cs typeface="Times New Roman" pitchFamily="18" charset="0"/>
              </a:rPr>
              <a:t>Программа для моделирования </a:t>
            </a:r>
            <a:r>
              <a:rPr lang="en-US" altLang="en-US" sz="3200" b="1" kern="1200" dirty="0" smtClean="0">
                <a:latin typeface="Times New Roman" pitchFamily="18" charset="0"/>
                <a:ea typeface="+mn-ea"/>
                <a:cs typeface="Times New Roman" pitchFamily="18" charset="0"/>
              </a:rPr>
              <a:t>ADEM</a:t>
            </a:r>
            <a:endParaRPr lang="ru-RU" altLang="en-US" sz="3200" b="1" kern="1200" dirty="0" smtClean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000108"/>
            <a:ext cx="800105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45720" algn="just" eaLnBrk="1" hangingPunct="1">
              <a:lnSpc>
                <a:spcPct val="90000"/>
              </a:lnSpc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en-US" altLang="en-US" sz="2400" kern="1200" dirty="0" err="1" smtClean="0">
                <a:latin typeface="Times New Roman" pitchFamily="18" charset="0"/>
                <a:cs typeface="Times New Roman" pitchFamily="18" charset="0"/>
              </a:rPr>
              <a:t>Моделирование</a:t>
            </a:r>
            <a:r>
              <a:rPr lang="en-US" altLang="en-US" sz="2400" kern="12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altLang="en-US" sz="2400" kern="1200" dirty="0" err="1" smtClean="0">
                <a:latin typeface="Times New Roman" pitchFamily="18" charset="0"/>
                <a:cs typeface="Times New Roman" pitchFamily="18" charset="0"/>
              </a:rPr>
              <a:t>это</a:t>
            </a:r>
            <a:r>
              <a:rPr lang="en-US" altLang="en-US" sz="2400" kern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1200" dirty="0" err="1" smtClean="0">
                <a:latin typeface="Times New Roman" pitchFamily="18" charset="0"/>
                <a:cs typeface="Times New Roman" pitchFamily="18" charset="0"/>
              </a:rPr>
              <a:t>процесс</a:t>
            </a:r>
            <a:r>
              <a:rPr lang="en-US" altLang="en-US" sz="2400" kern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1200" dirty="0" err="1" smtClean="0">
                <a:latin typeface="Times New Roman" pitchFamily="18" charset="0"/>
                <a:cs typeface="Times New Roman" pitchFamily="18" charset="0"/>
              </a:rPr>
              <a:t>изучения</a:t>
            </a:r>
            <a:r>
              <a:rPr lang="en-US" altLang="en-US" sz="2400" kern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1200" dirty="0" err="1" smtClean="0">
                <a:latin typeface="Times New Roman" pitchFamily="18" charset="0"/>
                <a:cs typeface="Times New Roman" pitchFamily="18" charset="0"/>
              </a:rPr>
              <a:t>строения</a:t>
            </a:r>
            <a:r>
              <a:rPr lang="en-US" altLang="en-US" sz="2400" kern="12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altLang="en-US" sz="2400" kern="1200" dirty="0" err="1" smtClean="0">
                <a:latin typeface="Times New Roman" pitchFamily="18" charset="0"/>
                <a:cs typeface="Times New Roman" pitchFamily="18" charset="0"/>
              </a:rPr>
              <a:t>свойств</a:t>
            </a:r>
            <a:r>
              <a:rPr lang="en-US" altLang="en-US" sz="2400" kern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1200" dirty="0" err="1" smtClean="0">
                <a:latin typeface="Times New Roman" pitchFamily="18" charset="0"/>
                <a:cs typeface="Times New Roman" pitchFamily="18" charset="0"/>
              </a:rPr>
              <a:t>оригинала</a:t>
            </a:r>
            <a:r>
              <a:rPr lang="en-US" altLang="en-US" sz="2400" kern="1200" dirty="0" smtClean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en-US" altLang="en-US" sz="2400" kern="1200" dirty="0" err="1" smtClean="0">
                <a:latin typeface="Times New Roman" pitchFamily="18" charset="0"/>
                <a:cs typeface="Times New Roman" pitchFamily="18" charset="0"/>
              </a:rPr>
              <a:t>помощью</a:t>
            </a:r>
            <a:r>
              <a:rPr lang="en-US" altLang="en-US" sz="2400" kern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1200" dirty="0" err="1" smtClean="0">
                <a:latin typeface="Times New Roman" pitchFamily="18" charset="0"/>
                <a:cs typeface="Times New Roman" pitchFamily="18" charset="0"/>
              </a:rPr>
              <a:t>модели</a:t>
            </a:r>
            <a:r>
              <a:rPr lang="en-US" altLang="en-US" sz="2400" kern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kern="1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348" y="357166"/>
            <a:ext cx="7588404" cy="3071392"/>
          </a:xfrm>
        </p:spPr>
        <p:txBody>
          <a:bodyPr>
            <a:normAutofit/>
          </a:bodyPr>
          <a:lstStyle/>
          <a:p>
            <a:pPr marR="45720" algn="just" fontAlgn="base">
              <a:lnSpc>
                <a:spcPct val="90000"/>
              </a:lnSpc>
              <a:spcAft>
                <a:spcPct val="0"/>
              </a:spcAft>
            </a:pP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3D-принтер —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это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специальное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устройство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вывода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трёхмерных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данных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. 3D-принтер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позволяет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выводить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трехмерную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информацию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т.е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создавать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определенные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физические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объекты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R="45720" algn="just" fontAlgn="base">
              <a:lnSpc>
                <a:spcPct val="90000"/>
              </a:lnSpc>
              <a:spcAft>
                <a:spcPct val="0"/>
              </a:spcAft>
            </a:pP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основе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технологии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3D-печати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лежит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принцип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послойного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создания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выращивания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твердой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модели</a:t>
            </a:r>
            <a:endParaRPr lang="en-US" alt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0722" name="AutoShape 2" descr="https://progress.online/sites/default/files/field/image/nemnogo-istorii-i-princip-raboty-3d-printera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4" name="AutoShape 4" descr="https://progress.online/sites/default/files/field/image/nemnogo-istorii-i-princip-raboty-3d-printera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nemnogo-istorii-i-princip-raboty-3d-printera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7290" y="2714620"/>
            <a:ext cx="6643734" cy="3867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62F47"/>
            </a:gs>
            <a:gs pos="50000">
              <a:srgbClr val="FF6699"/>
            </a:gs>
            <a:gs pos="100000">
              <a:srgbClr val="762F4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27649"/>
          <p:cNvPicPr>
            <a:picLocks noChangeAspect="1"/>
          </p:cNvPicPr>
          <p:nvPr/>
        </p:nvPicPr>
        <p:blipFill>
          <a:blip r:embed="rId2">
            <a:extLst/>
          </a:blip>
          <a:srcRect r="9742"/>
          <a:stretch>
            <a:fillRect/>
          </a:stretch>
        </p:blipFill>
        <p:spPr>
          <a:xfrm>
            <a:off x="0" y="101600"/>
            <a:ext cx="9144000" cy="66119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www.carbodydesign.com/media/2014/08/Mercedes-Benz-Concept-3D-printed-model-by-Simon-Kozicka-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722" y="357166"/>
            <a:ext cx="8964767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362456"/>
          </a:xfrm>
        </p:spPr>
        <p:txBody>
          <a:bodyPr/>
          <a:lstStyle/>
          <a:p>
            <a:pPr algn="ctr"/>
            <a:r>
              <a:rPr lang="ru-RU" sz="5400" dirty="0" smtClean="0"/>
              <a:t>Печать автомобилей на 3</a:t>
            </a:r>
            <a:r>
              <a:rPr sz="5400" smtClean="0"/>
              <a:t>D </a:t>
            </a:r>
            <a:r>
              <a:rPr lang="ru-RU" sz="5400" dirty="0" smtClean="0"/>
              <a:t>принтере</a:t>
            </a:r>
            <a:endParaRPr lang="ru-RU" sz="5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5-конечная звезда 3">
            <a:hlinkClick r:id="rId2"/>
          </p:cNvPr>
          <p:cNvSpPr/>
          <p:nvPr/>
        </p:nvSpPr>
        <p:spPr>
          <a:xfrm>
            <a:off x="8072462" y="5857892"/>
            <a:ext cx="642942" cy="64294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2604" t="23611" r="33159" b="31944"/>
          <a:stretch>
            <a:fillRect/>
          </a:stretch>
        </p:blipFill>
        <p:spPr bwMode="auto">
          <a:xfrm>
            <a:off x="263396" y="1714488"/>
            <a:ext cx="8755620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его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A7A7A7"/>
              </a:clrFrom>
              <a:clrTo>
                <a:srgbClr val="A7A7A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482578"/>
            <a:ext cx="4500562" cy="3375422"/>
          </a:xfrm>
          <a:prstGeom prst="rect">
            <a:avLst/>
          </a:prstGeom>
        </p:spPr>
      </p:pic>
      <p:pic>
        <p:nvPicPr>
          <p:cNvPr id="5" name="Рисунок 4" descr="лего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6394"/>
          <a:stretch>
            <a:fillRect/>
          </a:stretch>
        </p:blipFill>
        <p:spPr>
          <a:xfrm>
            <a:off x="4786306" y="3214686"/>
            <a:ext cx="4357694" cy="3643314"/>
          </a:xfrm>
          <a:prstGeom prst="rect">
            <a:avLst/>
          </a:prstGeom>
        </p:spPr>
      </p:pic>
      <p:pic>
        <p:nvPicPr>
          <p:cNvPr id="7" name="Рисунок 6" descr="лего1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980" b="15294"/>
          <a:stretch>
            <a:fillRect/>
          </a:stretch>
        </p:blipFill>
        <p:spPr>
          <a:xfrm>
            <a:off x="1357290" y="285728"/>
            <a:ext cx="6072230" cy="3357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2146300" y="2054225"/>
            <a:ext cx="5102225" cy="2279650"/>
          </a:xfrm>
          <a:prstGeom prst="rect">
            <a:avLst/>
          </a:prstGeom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Рисунок 3074"/>
          <p:cNvPicPr>
            <a:picLocks noChangeAspect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2667000" y="457200"/>
            <a:ext cx="2743200" cy="1843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6" name="Рисунок 3075"/>
          <p:cNvPicPr>
            <a:picLocks noChangeAspect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>
          <a:xfrm>
            <a:off x="5791200" y="457200"/>
            <a:ext cx="3024188" cy="2833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7" name="Рисунок 3076"/>
          <p:cNvPicPr>
            <a:picLocks noChangeAspect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>
          <a:xfrm>
            <a:off x="4038600" y="3200400"/>
            <a:ext cx="2047875" cy="2047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8" name="Рисунок 3077"/>
          <p:cNvPicPr>
            <a:picLocks noChangeAspect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>
          <a:xfrm>
            <a:off x="2286000" y="5105400"/>
            <a:ext cx="1587500" cy="151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9" name="Рисунок 3078"/>
          <p:cNvPicPr>
            <a:picLocks noChangeAspect="1"/>
          </p:cNvPicPr>
          <p:nvPr/>
        </p:nvPicPr>
        <p:blipFill>
          <a:blip r:embed="rId6">
            <a:extLst/>
          </a:blip>
          <a:srcRect/>
          <a:stretch>
            <a:fillRect/>
          </a:stretch>
        </p:blipFill>
        <p:spPr>
          <a:xfrm>
            <a:off x="457200" y="3810000"/>
            <a:ext cx="1728788" cy="157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0" name="Рисунок 3079"/>
          <p:cNvPicPr>
            <a:picLocks noChangeAspect="1"/>
          </p:cNvPicPr>
          <p:nvPr/>
        </p:nvPicPr>
        <p:blipFill>
          <a:blip r:embed="rId7">
            <a:extLst/>
          </a:blip>
          <a:srcRect/>
          <a:stretch>
            <a:fillRect/>
          </a:stretch>
        </p:blipFill>
        <p:spPr>
          <a:xfrm>
            <a:off x="609600" y="1752600"/>
            <a:ext cx="2438400" cy="1822450"/>
          </a:xfrm>
          <a:prstGeom prst="rect">
            <a:avLst/>
          </a:prstGeom>
          <a:ln>
            <a:noFill/>
          </a:ln>
        </p:spPr>
      </p:pic>
      <p:pic>
        <p:nvPicPr>
          <p:cNvPr id="3081" name="Рисунок 3080"/>
          <p:cNvPicPr>
            <a:picLocks noChangeAspect="1"/>
          </p:cNvPicPr>
          <p:nvPr/>
        </p:nvPicPr>
        <p:blipFill>
          <a:blip r:embed="rId8">
            <a:extLst/>
          </a:blip>
          <a:srcRect/>
          <a:stretch>
            <a:fillRect/>
          </a:stretch>
        </p:blipFill>
        <p:spPr>
          <a:xfrm>
            <a:off x="6934200" y="3886200"/>
            <a:ext cx="1665288" cy="22209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Прямоугольник 4098"/>
          <p:cNvSpPr>
            <a:spLocks/>
          </p:cNvSpPr>
          <p:nvPr/>
        </p:nvSpPr>
        <p:spPr>
          <a:xfrm>
            <a:off x="1357290" y="928670"/>
            <a:ext cx="6500858" cy="142876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sz="3600" kern="10" smtClean="0">
                <a:ln w="12700">
                  <a:solidFill>
                    <a:srgbClr val="000000"/>
                  </a:solidFill>
                </a:ln>
                <a:blipFill rotWithShape="1">
                  <a:blip r:embed="rId2">
                    <a:extLst/>
                  </a:blip>
                  <a:srcRect/>
                  <a:stretch>
                    <a:fillRect/>
                  </a:stretch>
                </a:blipFill>
                <a:effectLst>
                  <a:outerShdw dist="125724" dir="18900000" algn="tr" rotWithShape="0">
                    <a:srgbClr val="103948"/>
                  </a:outerShdw>
                </a:effectLst>
                <a:latin typeface="Impact"/>
                <a:ea typeface="Impact"/>
              </a:rPr>
              <a:t>МОДЕЛЬ</a:t>
            </a:r>
            <a:endParaRPr sz="3600" kern="10">
              <a:ln w="12700">
                <a:solidFill>
                  <a:srgbClr val="000000"/>
                </a:solidFill>
              </a:ln>
              <a:blipFill rotWithShape="1">
                <a:blip r:embed="rId2">
                  <a:extLst/>
                </a:blip>
                <a:srcRect/>
                <a:stretch>
                  <a:fillRect/>
                </a:stretch>
              </a:blipFill>
              <a:effectLst>
                <a:outerShdw dist="125724" dir="18900000" algn="tr" rotWithShape="0">
                  <a:srgbClr val="103948"/>
                </a:outerShdw>
              </a:effectLst>
              <a:latin typeface="Impact"/>
              <a:ea typeface="Impac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2928934"/>
            <a:ext cx="664373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Модель- это упрощённое </a:t>
            </a:r>
          </a:p>
          <a:p>
            <a:pPr algn="ctr"/>
            <a:r>
              <a:rPr lang="ru-RU" sz="4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подобие реального объекта или явления</a:t>
            </a:r>
            <a:endParaRPr lang="ru-RU" sz="4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68413"/>
            <a:ext cx="7696200" cy="365760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ru-RU" dirty="0" smtClean="0"/>
              <a:t>   похожая копия объекта, выполненная из другого материала, в другом масштабе, с отсутствием ряда деталей</a:t>
            </a:r>
          </a:p>
        </p:txBody>
      </p:sp>
      <p:sp>
        <p:nvSpPr>
          <p:cNvPr id="6147" name="WordArt 4"/>
          <p:cNvSpPr>
            <a:spLocks noChangeArrowheads="1" noChangeShapeType="1" noTextEdit="1"/>
          </p:cNvSpPr>
          <p:nvPr/>
        </p:nvSpPr>
        <p:spPr bwMode="auto">
          <a:xfrm>
            <a:off x="1979613" y="549275"/>
            <a:ext cx="5534025" cy="704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 pitchFamily="18" charset="0"/>
                <a:cs typeface="Times New Roman" pitchFamily="18" charset="0"/>
              </a:rPr>
              <a:t>Материальная </a:t>
            </a:r>
            <a:r>
              <a:rPr lang="ru-RU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 pitchFamily="18" charset="0"/>
                <a:cs typeface="Times New Roman" pitchFamily="18" charset="0"/>
              </a:rPr>
              <a:t>модель </a:t>
            </a:r>
            <a:r>
              <a:rPr lang="ru-RU" sz="40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Comic Sans MS"/>
              </a:rPr>
              <a:t>- </a:t>
            </a:r>
          </a:p>
        </p:txBody>
      </p:sp>
      <p:pic>
        <p:nvPicPr>
          <p:cNvPr id="24582" name="Picture 6" descr="450010_x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2714620"/>
            <a:ext cx="1974852" cy="1974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8" descr="i?id=140058676-57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4714884"/>
            <a:ext cx="2447320" cy="156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10" descr="i?id=52807802-07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28860" y="3000372"/>
            <a:ext cx="257176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8" name="Picture 12" descr="i?id=66180429-23-72&amp;n=21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60761" y="3857628"/>
            <a:ext cx="1680778" cy="1647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0" name="Picture 14" descr="i?id=622945301-65-72&amp;n=21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419475" y="5300663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Текст 10241"/>
          <p:cNvSpPr>
            <a:spLocks noGrp="1"/>
          </p:cNvSpPr>
          <p:nvPr>
            <p:ph type="body" idx="1"/>
          </p:nvPr>
        </p:nvSpPr>
        <p:spPr>
          <a:xfrm>
            <a:off x="428596" y="285728"/>
            <a:ext cx="8501122" cy="1509712"/>
          </a:xfrm>
          <a:ln/>
        </p:spPr>
        <p:txBody>
          <a:bodyPr wrap="square" lIns="91440" tIns="45720" rIns="91440" bIns="45720" anchor="t" anchorCtr="0">
            <a:normAutofit lnSpcReduction="10000"/>
          </a:bodyPr>
          <a:lstStyle/>
          <a:p>
            <a:r>
              <a:rPr lang="en-US" altLang="en-US" sz="3400" b="1" dirty="0">
                <a:latin typeface="Times New Roman" charset="0"/>
              </a:rPr>
              <a:t>Модель</a:t>
            </a:r>
            <a:r>
              <a:rPr lang="en-US" altLang="en-US" sz="3400" dirty="0">
                <a:latin typeface="Times New Roman" charset="0"/>
              </a:rPr>
              <a:t> – это аналог (заменитель) оригинала, отражающий некоторые </a:t>
            </a:r>
            <a:r>
              <a:rPr lang="en-US" altLang="en-US" sz="3400" dirty="0" err="1">
                <a:latin typeface="Times New Roman" charset="0"/>
              </a:rPr>
              <a:t>его</a:t>
            </a:r>
            <a:r>
              <a:rPr lang="en-US" altLang="en-US" sz="3400" dirty="0">
                <a:latin typeface="Times New Roman" charset="0"/>
              </a:rPr>
              <a:t> </a:t>
            </a:r>
            <a:r>
              <a:rPr lang="ru-RU" altLang="en-US" sz="3400" dirty="0" err="1" smtClean="0">
                <a:latin typeface="Times New Roman" charset="0"/>
              </a:rPr>
              <a:t>с</a:t>
            </a:r>
            <a:r>
              <a:rPr lang="en-US" altLang="en-US" sz="3400" dirty="0" err="1" smtClean="0">
                <a:latin typeface="Times New Roman" charset="0"/>
              </a:rPr>
              <a:t>войства</a:t>
            </a:r>
            <a:r>
              <a:rPr lang="en-US" altLang="en-US" sz="3400" dirty="0" smtClean="0">
                <a:latin typeface="Times New Roman" charset="0"/>
              </a:rPr>
              <a:t>.</a:t>
            </a:r>
            <a:endParaRPr lang="en-US" altLang="en-US" sz="3400" dirty="0">
              <a:latin typeface="Times New Roman" charset="0"/>
            </a:endParaRPr>
          </a:p>
        </p:txBody>
      </p:sp>
      <p:pic>
        <p:nvPicPr>
          <p:cNvPr id="3074" name="Picture 2" descr="http://kitchen.minemegashop.ru/img/102060832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86" y="3214686"/>
            <a:ext cx="3643314" cy="3643314"/>
          </a:xfrm>
          <a:prstGeom prst="rect">
            <a:avLst/>
          </a:prstGeom>
          <a:noFill/>
        </p:spPr>
      </p:pic>
      <p:pic>
        <p:nvPicPr>
          <p:cNvPr id="13" name="Рисунок 12" descr="земля1.jpeg"/>
          <p:cNvPicPr>
            <a:picLocks noChangeAspect="1"/>
          </p:cNvPicPr>
          <p:nvPr/>
        </p:nvPicPr>
        <p:blipFill>
          <a:blip r:embed="rId3"/>
          <a:srcRect l="17187" r="17969"/>
          <a:stretch>
            <a:fillRect/>
          </a:stretch>
        </p:blipFill>
        <p:spPr>
          <a:xfrm>
            <a:off x="0" y="2214566"/>
            <a:ext cx="5352885" cy="464343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2" name="Picture 6" descr="https://charodeika.online/wp-content/uploads/2018/02/korablik-yuyu-1024x48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2562820"/>
            <a:ext cx="9144000" cy="4295180"/>
          </a:xfrm>
          <a:prstGeom prst="rect">
            <a:avLst/>
          </a:prstGeom>
          <a:noFill/>
        </p:spPr>
      </p:pic>
      <p:pic>
        <p:nvPicPr>
          <p:cNvPr id="29698" name="Picture 2" descr="https://www.kitana.ru/upload/iblock/77a/77a0126f01c1d65677ceace1308b89d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691093" cy="34820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8193"/>
          <p:cNvPicPr>
            <a:picLocks noChangeAspect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6341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Рисунок 6146"/>
          <p:cNvPicPr>
            <a:picLocks noChangeAspect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0" y="0"/>
            <a:ext cx="6691768" cy="3500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Рисунок 6145"/>
          <p:cNvPicPr>
            <a:picLocks noChangeAspect="1"/>
          </p:cNvPicPr>
          <p:nvPr/>
        </p:nvPicPr>
        <p:blipFill>
          <a:blip r:embed="rId3">
            <a:extLst/>
          </a:blip>
          <a:srcRect r="20506"/>
          <a:stretch>
            <a:fillRect/>
          </a:stretch>
        </p:blipFill>
        <p:spPr>
          <a:xfrm>
            <a:off x="4159227" y="3330575"/>
            <a:ext cx="4984773" cy="3527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Ferrari_2015-16_488_494959_3840x24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43000"/>
            <a:ext cx="9144000" cy="5715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7158" y="214290"/>
            <a:ext cx="84296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400" kern="1200" dirty="0" err="1" smtClean="0"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en-US" altLang="en-US" sz="2400" kern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1200" dirty="0" err="1" smtClean="0">
                <a:latin typeface="Times New Roman" pitchFamily="18" charset="0"/>
                <a:cs typeface="Times New Roman" pitchFamily="18" charset="0"/>
              </a:rPr>
              <a:t>любого</a:t>
            </a:r>
            <a:r>
              <a:rPr lang="en-US" altLang="en-US" sz="2400" kern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1200" dirty="0" err="1" smtClean="0">
                <a:latin typeface="Times New Roman" pitchFamily="18" charset="0"/>
                <a:cs typeface="Times New Roman" pitchFamily="18" charset="0"/>
              </a:rPr>
              <a:t>объекта</a:t>
            </a:r>
            <a:r>
              <a:rPr lang="en-US" altLang="en-US" sz="2400" kern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1200" dirty="0" err="1" smtClean="0">
                <a:latin typeface="Times New Roman" pitchFamily="18" charset="0"/>
                <a:cs typeface="Times New Roman" pitchFamily="18" charset="0"/>
              </a:rPr>
              <a:t>может</a:t>
            </a:r>
            <a:r>
              <a:rPr lang="en-US" altLang="en-US" sz="2400" kern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1200" dirty="0" err="1" smtClean="0">
                <a:latin typeface="Times New Roman" pitchFamily="18" charset="0"/>
                <a:cs typeface="Times New Roman" pitchFamily="18" charset="0"/>
              </a:rPr>
              <a:t>существовать</a:t>
            </a:r>
            <a:r>
              <a:rPr lang="en-US" altLang="en-US" sz="2400" kern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1200" dirty="0" err="1" smtClean="0">
                <a:latin typeface="Times New Roman" pitchFamily="18" charset="0"/>
                <a:cs typeface="Times New Roman" pitchFamily="18" charset="0"/>
              </a:rPr>
              <a:t>множество</a:t>
            </a:r>
            <a:r>
              <a:rPr lang="en-US" altLang="en-US" sz="2400" kern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1200" dirty="0" err="1" smtClean="0">
                <a:latin typeface="Times New Roman" pitchFamily="18" charset="0"/>
                <a:cs typeface="Times New Roman" pitchFamily="18" charset="0"/>
              </a:rPr>
              <a:t>моделей</a:t>
            </a:r>
            <a:r>
              <a:rPr lang="en-US" altLang="en-US" sz="2400" kern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en-US" sz="2400" kern="1200" dirty="0" err="1" smtClean="0">
                <a:latin typeface="Times New Roman" pitchFamily="18" charset="0"/>
                <a:cs typeface="Times New Roman" pitchFamily="18" charset="0"/>
              </a:rPr>
              <a:t>различных</a:t>
            </a:r>
            <a:r>
              <a:rPr lang="en-US" altLang="en-US" sz="2400" kern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1200" dirty="0" err="1" smtClean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altLang="en-US" sz="2400" kern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1200" dirty="0" err="1" smtClean="0">
                <a:latin typeface="Times New Roman" pitchFamily="18" charset="0"/>
                <a:cs typeface="Times New Roman" pitchFamily="18" charset="0"/>
              </a:rPr>
              <a:t>сложности</a:t>
            </a:r>
            <a:r>
              <a:rPr lang="en-US" altLang="en-US" sz="2400" kern="12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altLang="en-US" sz="2400" kern="1200" dirty="0" err="1" smtClean="0">
                <a:latin typeface="Times New Roman" pitchFamily="18" charset="0"/>
                <a:cs typeface="Times New Roman" pitchFamily="18" charset="0"/>
              </a:rPr>
              <a:t>степени</a:t>
            </a:r>
            <a:r>
              <a:rPr lang="en-US" altLang="en-US" sz="2400" kern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kern="1200" dirty="0" err="1" smtClean="0">
                <a:latin typeface="Times New Roman" pitchFamily="18" charset="0"/>
                <a:cs typeface="Times New Roman" pitchFamily="18" charset="0"/>
              </a:rPr>
              <a:t>сходства</a:t>
            </a:r>
            <a:r>
              <a:rPr lang="en-US" altLang="en-US" sz="2400" kern="1200" dirty="0" smtClean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en-US" altLang="en-US" sz="2400" kern="1200" dirty="0" err="1" smtClean="0">
                <a:latin typeface="Times New Roman" pitchFamily="18" charset="0"/>
                <a:cs typeface="Times New Roman" pitchFamily="18" charset="0"/>
              </a:rPr>
              <a:t>оригиналом</a:t>
            </a:r>
            <a:r>
              <a:rPr lang="en-US" altLang="en-US" sz="2400" kern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355</TotalTime>
  <Words>102</Words>
  <PresentationFormat>Экран (4:3)</PresentationFormat>
  <Paragraphs>18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Calibri</vt:lpstr>
      <vt:lpstr>Impact</vt:lpstr>
      <vt:lpstr>Constantia</vt:lpstr>
      <vt:lpstr>Times New Roman</vt:lpstr>
      <vt:lpstr>Comic Sans MS</vt:lpstr>
      <vt:lpstr>Wingdings 2</vt:lpstr>
      <vt:lpstr>Поток</vt:lpstr>
      <vt:lpstr>Первые шаги в моделирование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Печать автомобилей на 3D принтере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Преподаватель</dc:creator>
  <cp:lastModifiedBy>Преподаватель</cp:lastModifiedBy>
  <cp:revision>50</cp:revision>
  <dcterms:modified xsi:type="dcterms:W3CDTF">2024-11-20T07:35:41Z</dcterms:modified>
</cp:coreProperties>
</file>