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2"/>
    <p:sldId id="282" r:id="rId3"/>
    <p:sldId id="258" r:id="rId4"/>
    <p:sldId id="259" r:id="rId5"/>
    <p:sldId id="260" r:id="rId6"/>
    <p:sldId id="290" r:id="rId7"/>
    <p:sldId id="292" r:id="rId8"/>
    <p:sldId id="261" r:id="rId9"/>
    <p:sldId id="285" r:id="rId10"/>
    <p:sldId id="262" r:id="rId11"/>
    <p:sldId id="263" r:id="rId12"/>
    <p:sldId id="264" r:id="rId13"/>
    <p:sldId id="265" r:id="rId14"/>
    <p:sldId id="298" r:id="rId15"/>
    <p:sldId id="277" r:id="rId16"/>
    <p:sldId id="266" r:id="rId17"/>
    <p:sldId id="275" r:id="rId18"/>
    <p:sldId id="300" r:id="rId19"/>
    <p:sldId id="276" r:id="rId20"/>
    <p:sldId id="299" r:id="rId21"/>
    <p:sldId id="301" r:id="rId22"/>
    <p:sldId id="288" r:id="rId23"/>
    <p:sldId id="274" r:id="rId24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2" y="1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8B890-D651-437C-81FB-EA101C3D44F8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004E1A-16EA-4EEF-AA9E-1856783191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5025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09426-2387-41A2-AF67-B74CA4F13DE8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59D8B-9431-406A-BD70-589099778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9392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299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11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822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128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228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390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06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159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77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23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40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83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F30D1-A337-46BB-A0EA-50A9850B5CA3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5A55D-8551-4FF9-A9E2-97399310A4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97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.jpeg"/><Relationship Id="rId21" Type="http://schemas.openxmlformats.org/officeDocument/2006/relationships/image" Target="../media/image38.wmf"/><Relationship Id="rId7" Type="http://schemas.openxmlformats.org/officeDocument/2006/relationships/image" Target="../media/image42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41.png"/><Relationship Id="rId11" Type="http://schemas.openxmlformats.org/officeDocument/2006/relationships/image" Target="../media/image33.wmf"/><Relationship Id="rId5" Type="http://schemas.openxmlformats.org/officeDocument/2006/relationships/image" Target="../media/image40.png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37.wmf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4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0586"/>
            <a:ext cx="9256261" cy="6938586"/>
          </a:xfrm>
          <a:prstGeom prst="rect">
            <a:avLst/>
          </a:prstGeom>
          <a:noFill/>
        </p:spPr>
      </p:pic>
      <p:pic>
        <p:nvPicPr>
          <p:cNvPr id="45058" name="Picture 2" descr="http://funforkids.ru/pictures/sun1/sun0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7166"/>
            <a:ext cx="1979712" cy="18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arg-5-50-tran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4071938"/>
            <a:ext cx="18573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928802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indent="-320040">
              <a:buFont typeface="Arial" pitchFamily="34" charset="0"/>
              <a:buChar char="•"/>
              <a:defRPr/>
            </a:pPr>
            <a:endParaRPr lang="ru-RU" dirty="0">
              <a:cs typeface="Arial" pitchFamily="34" charset="0"/>
            </a:endParaRPr>
          </a:p>
          <a:p>
            <a:pPr marL="320040" indent="-320040">
              <a:defRPr/>
            </a:pPr>
            <a:r>
              <a:rPr lang="ru-RU" sz="2400" b="1" dirty="0">
                <a:solidFill>
                  <a:srgbClr val="0418D6"/>
                </a:solidFill>
                <a:cs typeface="Arial" pitchFamily="34" charset="0"/>
              </a:rPr>
              <a:t>     </a:t>
            </a:r>
            <a: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  <a:t>Труд наш сегодня – это учёба.</a:t>
            </a:r>
            <a:b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</a:br>
            <a: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  <a:t> Разве нам стыдно свой труд  </a:t>
            </a:r>
            <a:r>
              <a:rPr lang="ru-RU" sz="3600" b="1" i="1" dirty="0" smtClean="0">
                <a:solidFill>
                  <a:srgbClr val="0418D6"/>
                </a:solidFill>
                <a:cs typeface="Arial" pitchFamily="34" charset="0"/>
              </a:rPr>
              <a:t>показать</a:t>
            </a:r>
            <a: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  <a:t>?</a:t>
            </a:r>
            <a:b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</a:br>
            <a:r>
              <a:rPr lang="ru-RU" sz="3600" b="1" i="1" dirty="0" smtClean="0">
                <a:solidFill>
                  <a:srgbClr val="0418D6"/>
                </a:solidFill>
                <a:cs typeface="Arial" pitchFamily="34" charset="0"/>
              </a:rPr>
              <a:t>Так </a:t>
            </a:r>
            <a: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  <a:t>постараемся делать работу</a:t>
            </a:r>
            <a:b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</a:br>
            <a: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  <a:t> Пусть на четыре, </a:t>
            </a:r>
            <a:r>
              <a:rPr lang="ru-RU" sz="3600" b="1" i="1" dirty="0" smtClean="0">
                <a:solidFill>
                  <a:srgbClr val="0418D6"/>
                </a:solidFill>
                <a:cs typeface="Arial" pitchFamily="34" charset="0"/>
              </a:rPr>
              <a:t>а </a:t>
            </a:r>
            <a:r>
              <a:rPr lang="ru-RU" sz="3600" b="1" i="1" dirty="0">
                <a:solidFill>
                  <a:srgbClr val="0418D6"/>
                </a:solidFill>
                <a:cs typeface="Arial" pitchFamily="34" charset="0"/>
              </a:rPr>
              <a:t>лучше на пять</a:t>
            </a: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!</a:t>
            </a:r>
            <a:endParaRPr lang="ru-RU" sz="36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72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5207"/>
            <a:ext cx="9148757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285860"/>
            <a:ext cx="3548624" cy="43140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  <a:softEdge rad="63500"/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928630" y="285728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истории возникновения дробей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285720" y="3929042"/>
            <a:ext cx="4643470" cy="200028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Microsoft YaHei" charset="-122"/>
                <a:cs typeface="+mn-cs"/>
              </a:rPr>
              <a:t>Максим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Microsoft YaHei" charset="-122"/>
                <a:cs typeface="+mn-cs"/>
              </a:rPr>
              <a:t>Плануд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Microsoft YaHei" charset="-122"/>
                <a:cs typeface="+mn-cs"/>
              </a:rPr>
              <a:t> греческий монах, ученый, математик. В  13  веке  ввел  название           </a:t>
            </a:r>
          </a:p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ru-RU" sz="32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icrosoft YaHei" charset="-122"/>
              </a:rPr>
              <a:t> 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Microsoft YaHei" charset="-122"/>
                <a:cs typeface="+mn-cs"/>
              </a:rPr>
              <a:t>числителя  и  знаменателя</a:t>
            </a: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otype Corsiva" pitchFamily="66" charset="0"/>
              <a:ea typeface="Microsoft YaHei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92867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 smtClean="0">
                <a:latin typeface="Monotype Corsiva" pitchFamily="66" charset="0"/>
              </a:rPr>
              <a:t>В</a:t>
            </a:r>
            <a:r>
              <a:rPr lang="ru-RU" sz="3200" b="1" i="1" dirty="0" smtClean="0">
                <a:latin typeface="Monotype Corsiva" pitchFamily="66" charset="0"/>
              </a:rPr>
              <a:t> 1202 году итальянский купец и путешественник, сын городского писаря Фибоначчи (Леонардо Пизанский) ввёл слово «дробь».</a:t>
            </a:r>
          </a:p>
        </p:txBody>
      </p:sp>
    </p:spTree>
    <p:extLst>
      <p:ext uri="{BB962C8B-B14F-4D97-AF65-F5344CB8AC3E}">
        <p14:creationId xmlns:p14="http://schemas.microsoft.com/office/powerpoint/2010/main" val="252610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314" y="0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Georgia" pitchFamily="18" charset="0"/>
              </a:rPr>
              <a:t>Обыкновенные дроби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Каждый может за версту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Видеть дробную черту.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Над  чертой – </a:t>
            </a:r>
            <a:r>
              <a:rPr lang="ru-RU" b="1" dirty="0" smtClean="0">
                <a:solidFill>
                  <a:srgbClr val="FF0000"/>
                </a:solidFill>
              </a:rPr>
              <a:t>числитель</a:t>
            </a:r>
            <a:r>
              <a:rPr lang="ru-RU" b="1" dirty="0" smtClean="0">
                <a:solidFill>
                  <a:schemeClr val="accent4"/>
                </a:solidFill>
              </a:rPr>
              <a:t>, знайте,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Под чертою – </a:t>
            </a:r>
            <a:r>
              <a:rPr lang="ru-RU" b="1" dirty="0" smtClean="0">
                <a:solidFill>
                  <a:srgbClr val="FF0000"/>
                </a:solidFill>
              </a:rPr>
              <a:t>знаменатель.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Дробь такую, непременно,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/>
                </a:solidFill>
              </a:rPr>
              <a:t>Надо звать </a:t>
            </a:r>
            <a:r>
              <a:rPr lang="ru-RU" b="1" dirty="0" smtClean="0">
                <a:solidFill>
                  <a:srgbClr val="FF0000"/>
                </a:solidFill>
              </a:rPr>
              <a:t>обыкновенной.</a:t>
            </a:r>
          </a:p>
          <a:p>
            <a:pPr>
              <a:buNone/>
            </a:pPr>
            <a:endParaRPr lang="ru-RU" sz="2400" b="1" i="1" dirty="0" smtClean="0"/>
          </a:p>
          <a:p>
            <a:pPr>
              <a:buNone/>
            </a:pPr>
            <a:r>
              <a:rPr lang="ru-RU" sz="2400" b="1" i="1" dirty="0" smtClean="0"/>
              <a:t>Назовите числитель и знаменатель каждой     дроби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285860"/>
            <a:ext cx="717550" cy="140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2143116"/>
            <a:ext cx="576286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3000372"/>
            <a:ext cx="736601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3571876"/>
            <a:ext cx="71438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72462" y="4857760"/>
            <a:ext cx="717551" cy="1201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793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57" y="0"/>
            <a:ext cx="914875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3500" b="1" dirty="0" smtClean="0">
                <a:cs typeface="Times New Roman" pitchFamily="18" charset="0"/>
              </a:rPr>
              <a:t>   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При чтении дробей надо помнить: числитель дроби – количественное числительное женского рода (одна, две, восемь), а знаменатель – порядковое числительное (седьмая, сотая, двести тридцатая и т.д.)</a:t>
            </a:r>
          </a:p>
          <a:p>
            <a:pPr>
              <a:buNone/>
            </a:pPr>
            <a:r>
              <a:rPr lang="ru-RU" sz="3500" b="1" dirty="0" smtClean="0">
                <a:cs typeface="Times New Roman" pitchFamily="18" charset="0"/>
              </a:rPr>
              <a:t>    Например:           -     одна пятая; </a:t>
            </a:r>
          </a:p>
          <a:p>
            <a:pPr>
              <a:buNone/>
            </a:pPr>
            <a:endParaRPr lang="ru-RU" sz="35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ru-RU" sz="3500" b="1" dirty="0" smtClean="0">
                <a:cs typeface="Times New Roman" pitchFamily="18" charset="0"/>
              </a:rPr>
              <a:t>                                    -  две шестых;</a:t>
            </a:r>
          </a:p>
          <a:p>
            <a:pPr>
              <a:buNone/>
            </a:pPr>
            <a:r>
              <a:rPr lang="ru-RU" sz="3500" b="1" dirty="0" smtClean="0"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3500" b="1" dirty="0" smtClean="0">
                <a:cs typeface="Times New Roman" pitchFamily="18" charset="0"/>
              </a:rPr>
              <a:t>                                   - восемьдесят три</a:t>
            </a:r>
          </a:p>
          <a:p>
            <a:pPr>
              <a:buNone/>
            </a:pPr>
            <a:r>
              <a:rPr lang="ru-RU" sz="3500" b="1" dirty="0" smtClean="0">
                <a:cs typeface="Times New Roman" pitchFamily="18" charset="0"/>
              </a:rPr>
              <a:t>                                   сто пятьдесят вторых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143248"/>
            <a:ext cx="3429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4071942"/>
            <a:ext cx="3143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4929198"/>
            <a:ext cx="6000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64288" y="3024781"/>
            <a:ext cx="9444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1/5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75540" y="3937930"/>
            <a:ext cx="9444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2/6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4981221"/>
            <a:ext cx="17427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83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/152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078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5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0"/>
            <a:ext cx="8229600" cy="5552736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</a:p>
          <a:p>
            <a:pPr algn="ctr"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chemeClr val="tx2"/>
                </a:solidFill>
              </a:rPr>
              <a:t>Прочитайте дроби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39066">
            <a:off x="670679" y="2271918"/>
            <a:ext cx="752712" cy="105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3889">
            <a:off x="2548184" y="1386014"/>
            <a:ext cx="721913" cy="115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2214554"/>
            <a:ext cx="631032" cy="126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1428736"/>
            <a:ext cx="690564" cy="123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608110">
            <a:off x="2298872" y="3644316"/>
            <a:ext cx="682627" cy="119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384749">
            <a:off x="4133959" y="3966862"/>
            <a:ext cx="741364" cy="115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899126">
            <a:off x="6241326" y="4054155"/>
            <a:ext cx="635336" cy="102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272533">
            <a:off x="7093871" y="2354961"/>
            <a:ext cx="571504" cy="10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782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57" y="0"/>
            <a:ext cx="914875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552736"/>
          </a:xfrm>
        </p:spPr>
        <p:txBody>
          <a:bodyPr/>
          <a:lstStyle/>
          <a:p>
            <a:pPr algn="r">
              <a:buNone/>
            </a:pPr>
            <a:r>
              <a:rPr lang="ru-RU" b="1" dirty="0" smtClean="0"/>
              <a:t>                      </a:t>
            </a:r>
            <a:r>
              <a:rPr lang="ru-RU" b="1" dirty="0" smtClean="0">
                <a:solidFill>
                  <a:schemeClr val="tx2"/>
                </a:solidFill>
              </a:rPr>
              <a:t>Какая часть фигуры закрашена?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tx2"/>
                </a:solidFill>
              </a:rPr>
              <a:t>Соотнесите рисунок с дробью.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785794"/>
            <a:ext cx="1071570" cy="830768"/>
          </a:xfrm>
          <a:prstGeom prst="rect">
            <a:avLst/>
          </a:prstGeom>
          <a:noFill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1571612"/>
            <a:ext cx="1966909" cy="888526"/>
          </a:xfrm>
          <a:prstGeom prst="rect">
            <a:avLst/>
          </a:prstGeom>
          <a:noFill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4500570"/>
            <a:ext cx="1143008" cy="1098803"/>
          </a:xfrm>
          <a:prstGeom prst="rect">
            <a:avLst/>
          </a:prstGeom>
          <a:noFill/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32" y="5500702"/>
            <a:ext cx="1371600" cy="995356"/>
          </a:xfrm>
          <a:prstGeom prst="rect">
            <a:avLst/>
          </a:prstGeom>
          <a:noFill/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10" y="2500306"/>
            <a:ext cx="1214446" cy="986737"/>
          </a:xfrm>
          <a:prstGeom prst="rect">
            <a:avLst/>
          </a:prstGeom>
          <a:noFill/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00232" y="3571876"/>
            <a:ext cx="1714512" cy="989741"/>
          </a:xfrm>
          <a:prstGeom prst="rect">
            <a:avLst/>
          </a:prstGeom>
          <a:noFill/>
        </p:spPr>
      </p:pic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929454" y="4500570"/>
          <a:ext cx="714380" cy="127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Формула" r:id="rId10" imgW="152280" imgH="393480" progId="Equation.3">
                  <p:embed/>
                </p:oleObj>
              </mc:Choice>
              <mc:Fallback>
                <p:oleObj name="Формула" r:id="rId10" imgW="1522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54" y="4500570"/>
                        <a:ext cx="714380" cy="12731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72066" y="5214950"/>
          <a:ext cx="661987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Формула" r:id="rId12" imgW="139680" imgH="393480" progId="Equation.3">
                  <p:embed/>
                </p:oleObj>
              </mc:Choice>
              <mc:Fallback>
                <p:oleObj name="Формула" r:id="rId12" imgW="13968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5214950"/>
                        <a:ext cx="661987" cy="128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500826" y="2714620"/>
          <a:ext cx="642942" cy="114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Формула" r:id="rId14" imgW="152280" imgH="393480" progId="Equation.3">
                  <p:embed/>
                </p:oleObj>
              </mc:Choice>
              <mc:Fallback>
                <p:oleObj name="Формула" r:id="rId14" imgW="1522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826" y="2714620"/>
                        <a:ext cx="642942" cy="1145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7072330" y="1500174"/>
          <a:ext cx="641354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Формула" r:id="rId16" imgW="152280" imgH="393480" progId="Equation.3">
                  <p:embed/>
                </p:oleObj>
              </mc:Choice>
              <mc:Fallback>
                <p:oleObj name="Формула" r:id="rId16" imgW="1522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1500174"/>
                        <a:ext cx="641354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5357818" y="3643314"/>
          <a:ext cx="681432" cy="1214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Формула" r:id="rId18" imgW="152280" imgH="393480" progId="Equation.3">
                  <p:embed/>
                </p:oleObj>
              </mc:Choice>
              <mc:Fallback>
                <p:oleObj name="Формула" r:id="rId18" imgW="1522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3643314"/>
                        <a:ext cx="681432" cy="12144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286380" y="2000240"/>
          <a:ext cx="642942" cy="1145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Формула" r:id="rId20" imgW="152280" imgH="393480" progId="Equation.3">
                  <p:embed/>
                </p:oleObj>
              </mc:Choice>
              <mc:Fallback>
                <p:oleObj name="Формула" r:id="rId20" imgW="15228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0" y="2000240"/>
                        <a:ext cx="642942" cy="11458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782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552" y="-1004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Работа в тетради с печатной основой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5" name="Picture 4" descr="j023413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3528" y="1912914"/>
            <a:ext cx="1952531" cy="2076261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928662" y="400050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b="1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1643050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№ 270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55776" y="3393831"/>
                <a:ext cx="5328592" cy="1982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Проверка: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  <m:r>
                        <a:rPr lang="ru-RU" b="1" i="1" smtClean="0">
                          <a:latin typeface="Cambria Math"/>
                          <a:cs typeface="Times New Roman" panose="02020603050405020304" pitchFamily="18" charset="0"/>
                        </a:rPr>
                        <m:t> и </m:t>
                      </m:r>
                      <m:f>
                        <m:fPr>
                          <m:ctrlPr>
                            <a:rPr lang="ru-RU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  <m:r>
                        <a:rPr lang="ru-RU" b="1" i="1" smtClean="0">
                          <a:latin typeface="Cambria Math"/>
                          <a:cs typeface="Times New Roman" panose="02020603050405020304" pitchFamily="18" charset="0"/>
                        </a:rPr>
                        <m:t>               </m:t>
                      </m:r>
                      <m:f>
                        <m:fPr>
                          <m:ctrlPr>
                            <a:rPr lang="ru-RU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  <m:r>
                        <a:rPr lang="ru-RU" b="1" i="1" smtClean="0">
                          <a:latin typeface="Cambria Math"/>
                          <a:cs typeface="Times New Roman" panose="02020603050405020304" pitchFamily="18" charset="0"/>
                        </a:rPr>
                        <m:t> и </m:t>
                      </m:r>
                      <m:f>
                        <m:fPr>
                          <m:ctrlPr>
                            <a:rPr lang="ru-RU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ru-RU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b="1" i="1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:endParaRPr lang="ru-RU" b="1" i="1" dirty="0">
                  <a:latin typeface="Cambria Math"/>
                  <a:cs typeface="Times New Roman" panose="02020603050405020304" pitchFamily="18" charset="0"/>
                </a:endParaRPr>
              </a:p>
              <a:p>
                <a:endParaRPr lang="ru-RU" b="1" i="1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  <a:cs typeface="Times New Roman" panose="02020603050405020304" pitchFamily="18" charset="0"/>
                        </a:rPr>
                        <m:t> и </m:t>
                      </m:r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  <a:cs typeface="Times New Roman" panose="02020603050405020304" pitchFamily="18" charset="0"/>
                        </a:rPr>
                        <m:t>            </m:t>
                      </m:r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  <a:cs typeface="Times New Roman" panose="02020603050405020304" pitchFamily="18" charset="0"/>
                        </a:rPr>
                        <m:t> и </m:t>
                      </m:r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  <a:cs typeface="Times New Roman" panose="02020603050405020304" pitchFamily="18" charset="0"/>
                        </a:rPr>
                        <m:t>           </m:t>
                      </m:r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𝟔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  <a:cs typeface="Times New Roman" panose="02020603050405020304" pitchFamily="18" charset="0"/>
                        </a:rPr>
                        <m:t> и</m:t>
                      </m:r>
                      <m:f>
                        <m:fPr>
                          <m:ctrlPr>
                            <a:rPr lang="ru-RU" sz="2400" b="1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3393831"/>
                <a:ext cx="5328592" cy="1982787"/>
              </a:xfrm>
              <a:prstGeom prst="rect">
                <a:avLst/>
              </a:prstGeom>
              <a:blipFill rotWithShape="1">
                <a:blip r:embed="rId4"/>
                <a:stretch>
                  <a:fillRect l="-915" t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5072066" y="1643050"/>
            <a:ext cx="428627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Критерий оценивания: 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«5»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8-9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«4»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6-7–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«3»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0-5– «2»</a:t>
            </a:r>
          </a:p>
        </p:txBody>
      </p:sp>
    </p:spTree>
    <p:extLst>
      <p:ext uri="{BB962C8B-B14F-4D97-AF65-F5344CB8AC3E}">
        <p14:creationId xmlns:p14="http://schemas.microsoft.com/office/powerpoint/2010/main" val="39183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57" y="0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000099"/>
                </a:solidFill>
                <a:latin typeface="Georgia" pitchFamily="18" charset="0"/>
              </a:rPr>
              <a:t>Физминутка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4274" name="Picture 2" descr="C:\Documents and Settings\Admin\Рабочий стол\УРОК ПО МАТЕМ 5 КЛ   ФГОС\6955201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357166"/>
            <a:ext cx="1642827" cy="16483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1071546"/>
            <a:ext cx="6572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Раз, два, три, четыре, пять (шаги на месте),</a:t>
            </a:r>
            <a:br>
              <a:rPr lang="ru-RU" sz="2400" i="1" dirty="0" smtClean="0"/>
            </a:br>
            <a:r>
              <a:rPr lang="ru-RU" sz="2400" i="1" dirty="0" smtClean="0"/>
              <a:t>Все умеем мы считать (хлопки в ладоши),</a:t>
            </a:r>
            <a:br>
              <a:rPr lang="ru-RU" sz="2400" i="1" dirty="0" smtClean="0"/>
            </a:br>
            <a:r>
              <a:rPr lang="ru-RU" sz="2400" i="1" dirty="0" smtClean="0"/>
              <a:t>Отдыхать умеем тоже (прыжки на месте),</a:t>
            </a:r>
            <a:br>
              <a:rPr lang="ru-RU" sz="2400" i="1" dirty="0" smtClean="0"/>
            </a:br>
            <a:r>
              <a:rPr lang="ru-RU" sz="2400" i="1" dirty="0" smtClean="0"/>
              <a:t>Руки за спину положим (руки за спину),</a:t>
            </a:r>
            <a:br>
              <a:rPr lang="ru-RU" sz="2400" i="1" dirty="0" smtClean="0"/>
            </a:br>
            <a:r>
              <a:rPr lang="ru-RU" sz="2400" i="1" dirty="0" smtClean="0"/>
              <a:t>Голову поднимем выше (поднять голову выше),</a:t>
            </a:r>
            <a:br>
              <a:rPr lang="ru-RU" sz="2400" i="1" dirty="0" smtClean="0"/>
            </a:br>
            <a:r>
              <a:rPr lang="ru-RU" sz="2400" i="1" dirty="0" smtClean="0"/>
              <a:t>И легко-легко подышим (глубокий вдох-выдох,</a:t>
            </a:r>
            <a:br>
              <a:rPr lang="ru-RU" sz="2400" i="1" dirty="0" smtClean="0"/>
            </a:br>
            <a:r>
              <a:rPr lang="ru-RU" sz="2400" i="1" dirty="0" smtClean="0"/>
              <a:t>Подтянитесь на носочках столько раз, сколько на  руке пальчиков у вас</a:t>
            </a:r>
          </a:p>
          <a:p>
            <a:r>
              <a:rPr lang="ru-RU" sz="2400" i="1" dirty="0" smtClean="0"/>
              <a:t> (Поднимаемся на носочках 10 раз).</a:t>
            </a:r>
            <a:endParaRPr lang="ru-RU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7" y="3743369"/>
            <a:ext cx="3357554" cy="311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0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57" y="0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Georgia" pitchFamily="18" charset="0"/>
              </a:rPr>
              <a:t>Запишите в виде обыкновенной дроби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b="1" dirty="0" smtClean="0"/>
              <a:t>Две седьмых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Четыре девятых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Одна сотая 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Шесть восьмых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Три двадцать пятых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Половина </a:t>
            </a:r>
          </a:p>
          <a:p>
            <a:pPr>
              <a:buNone/>
            </a:pPr>
            <a:r>
              <a:rPr lang="ru-RU" b="1" dirty="0" smtClean="0"/>
              <a:t>  </a:t>
            </a:r>
            <a:endParaRPr lang="ru-RU" b="1" dirty="0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5072066" y="1643050"/>
            <a:ext cx="428627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813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11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57" y="0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Georgia" pitchFamily="18" charset="0"/>
              </a:rPr>
              <a:t>Запишите в виде обыкновенной дроби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b="1" dirty="0" smtClean="0"/>
              <a:t>Две седьмых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Четыре девятых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Одна сотая 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Шесть восьмых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Три двадцать пятых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/>
              <a:t>Половина </a:t>
            </a:r>
          </a:p>
          <a:p>
            <a:pPr>
              <a:buNone/>
            </a:pPr>
            <a:r>
              <a:rPr lang="ru-RU" b="1" dirty="0" smtClean="0"/>
              <a:t>Проверка:  </a:t>
            </a:r>
            <a:endParaRPr lang="ru-RU" b="1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5072074"/>
            <a:ext cx="561975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5072074"/>
            <a:ext cx="428628" cy="102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5072074"/>
            <a:ext cx="642942" cy="9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5072074"/>
            <a:ext cx="43815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5072074"/>
            <a:ext cx="642942" cy="97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5072074"/>
            <a:ext cx="76200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5072066" y="1643050"/>
            <a:ext cx="428627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Критерий оценивания: 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6 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«5»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«4»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4–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«3»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0-3–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«2»</a:t>
            </a:r>
          </a:p>
        </p:txBody>
      </p:sp>
    </p:spTree>
    <p:extLst>
      <p:ext uri="{BB962C8B-B14F-4D97-AF65-F5344CB8AC3E}">
        <p14:creationId xmlns:p14="http://schemas.microsoft.com/office/powerpoint/2010/main" val="3366813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779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Анаграммы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8662" y="400050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b="1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родьб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buNone/>
            </a:pP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мезнательна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buNone/>
            </a:pP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чительсли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62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0586"/>
            <a:ext cx="9256261" cy="6938586"/>
          </a:xfrm>
          <a:prstGeom prst="rect">
            <a:avLst/>
          </a:prstGeom>
          <a:noFill/>
        </p:spPr>
      </p:pic>
      <p:pic>
        <p:nvPicPr>
          <p:cNvPr id="7" name="Picture 2" descr="https://sviridova.nethouse.ru/static/img/0000/0003/1842/31842998.fz6zufmnkm.W66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7360" y="2645558"/>
            <a:ext cx="4382094" cy="39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714356"/>
            <a:ext cx="87868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tx2"/>
                </a:solidFill>
              </a:rPr>
              <a:t>Каждый день жизни </a:t>
            </a:r>
          </a:p>
          <a:p>
            <a:pPr algn="ctr"/>
            <a:r>
              <a:rPr lang="ru-RU" sz="4400" b="1" i="1" dirty="0" smtClean="0">
                <a:solidFill>
                  <a:schemeClr val="tx2"/>
                </a:solidFill>
              </a:rPr>
              <a:t>прибавляет частицу мудрости</a:t>
            </a:r>
            <a:endParaRPr lang="ru-RU" sz="4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72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779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Анаграммы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8662" y="400050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b="1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родьб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дробь</a:t>
            </a:r>
          </a:p>
          <a:p>
            <a:pPr algn="ctr">
              <a:buNone/>
            </a:pP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мезнательна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знаменатель</a:t>
            </a:r>
          </a:p>
          <a:p>
            <a:pPr algn="ctr">
              <a:buNone/>
            </a:pP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чительсли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числитель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62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757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Прямоугольник 12"/>
          <p:cNvSpPr>
            <a:spLocks noChangeArrowheads="1"/>
          </p:cNvSpPr>
          <p:nvPr/>
        </p:nvSpPr>
        <p:spPr bwMode="auto">
          <a:xfrm>
            <a:off x="928688" y="500063"/>
            <a:ext cx="7575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tx2"/>
                </a:solidFill>
                <a:latin typeface="Georgia" pitchFamily="18" charset="0"/>
              </a:rPr>
              <a:t>«Что у меня на сердце»</a:t>
            </a:r>
            <a:endParaRPr lang="ru-RU" sz="4400" dirty="0">
              <a:solidFill>
                <a:schemeClr val="tx2"/>
              </a:solidFill>
              <a:latin typeface="Georgia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071563" y="1571625"/>
          <a:ext cx="7286625" cy="3429001"/>
        </p:xfrm>
        <a:graphic>
          <a:graphicData uri="http://schemas.openxmlformats.org/drawingml/2006/table">
            <a:tbl>
              <a:tblPr/>
              <a:tblGrid>
                <a:gridCol w="364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3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7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ожидания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опасения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1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7" name="Picture 9" descr="http://img-fotki.yandex.ru/get/4402/pao58.41/0_6b92a_d3515d5e_orig.jpg"/>
          <p:cNvPicPr>
            <a:picLocks noChangeAspect="1" noChangeArrowheads="1"/>
          </p:cNvPicPr>
          <p:nvPr/>
        </p:nvPicPr>
        <p:blipFill>
          <a:blip r:embed="rId3"/>
          <a:srcRect t="16431" b="17847"/>
          <a:stretch>
            <a:fillRect/>
          </a:stretch>
        </p:blipFill>
        <p:spPr bwMode="auto">
          <a:xfrm>
            <a:off x="1143000" y="2428875"/>
            <a:ext cx="350043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 descr="http://img-fotki.yandex.ru/get/4402/pao58.41/0_6b92a_d3515d5e_orig.jpg"/>
          <p:cNvPicPr>
            <a:picLocks noChangeAspect="1" noChangeArrowheads="1"/>
          </p:cNvPicPr>
          <p:nvPr/>
        </p:nvPicPr>
        <p:blipFill>
          <a:blip r:embed="rId3"/>
          <a:srcRect t="16431" b="17847"/>
          <a:stretch>
            <a:fillRect/>
          </a:stretch>
        </p:blipFill>
        <p:spPr bwMode="auto">
          <a:xfrm>
            <a:off x="4786314" y="2428868"/>
            <a:ext cx="350043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584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0586"/>
            <a:ext cx="9256261" cy="6938586"/>
          </a:xfrm>
          <a:prstGeom prst="rect">
            <a:avLst/>
          </a:prstGeom>
          <a:noFill/>
        </p:spPr>
      </p:pic>
      <p:pic>
        <p:nvPicPr>
          <p:cNvPr id="7" name="Picture 2" descr="https://sviridova.nethouse.ru/static/img/0000/0003/1842/31842998.fz6zufmnkm.W66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7360" y="2645558"/>
            <a:ext cx="4382094" cy="39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714356"/>
            <a:ext cx="87868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tx2"/>
                </a:solidFill>
              </a:rPr>
              <a:t>Каждый день жизни </a:t>
            </a:r>
          </a:p>
          <a:p>
            <a:pPr algn="ctr"/>
            <a:r>
              <a:rPr lang="ru-RU" sz="4400" b="1" i="1" dirty="0" smtClean="0">
                <a:solidFill>
                  <a:schemeClr val="tx2"/>
                </a:solidFill>
              </a:rPr>
              <a:t>прибавляет частицу мудрости</a:t>
            </a:r>
            <a:endParaRPr lang="ru-RU" sz="4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72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757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Georgia" pitchFamily="18" charset="0"/>
              </a:rPr>
              <a:t> Домашнее задание</a:t>
            </a: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Arial Black" pitchFamily="34" charset="0"/>
              </a:rPr>
              <a:t>П. 4.1., № 734, 735, 744(г, д, е).</a:t>
            </a:r>
          </a:p>
          <a:p>
            <a:pPr>
              <a:buFontTx/>
              <a:buNone/>
            </a:pPr>
            <a:r>
              <a:rPr lang="ru-RU" b="1" u="sng" dirty="0" smtClean="0">
                <a:solidFill>
                  <a:srgbClr val="000066"/>
                </a:solidFill>
                <a:latin typeface="Bookman Old Style" pitchFamily="18" charset="0"/>
              </a:rPr>
              <a:t>Вкусное дополнительное задание:</a:t>
            </a:r>
            <a:r>
              <a:rPr lang="ru-RU" b="1" dirty="0" smtClean="0">
                <a:latin typeface="Bookman Old Style" pitchFamily="18" charset="0"/>
              </a:rPr>
              <a:t> </a:t>
            </a:r>
          </a:p>
          <a:p>
            <a:pPr>
              <a:buFontTx/>
              <a:buNone/>
            </a:pPr>
            <a:r>
              <a:rPr lang="ru-RU" b="1" dirty="0" smtClean="0">
                <a:latin typeface="Bookman Old Style" pitchFamily="18" charset="0"/>
              </a:rPr>
              <a:t>1) Купи мандарин или апельсин. </a:t>
            </a:r>
          </a:p>
          <a:p>
            <a:pPr>
              <a:buFontTx/>
              <a:buNone/>
            </a:pPr>
            <a:r>
              <a:rPr lang="ru-RU" b="1" dirty="0" smtClean="0">
                <a:latin typeface="Bookman Old Style" pitchFamily="18" charset="0"/>
              </a:rPr>
              <a:t>    Раздели его на дольки, посчитай, сколько    </a:t>
            </a:r>
          </a:p>
          <a:p>
            <a:pPr>
              <a:buFontTx/>
              <a:buNone/>
            </a:pPr>
            <a:r>
              <a:rPr lang="ru-RU" b="1" dirty="0" smtClean="0">
                <a:latin typeface="Bookman Old Style" pitchFamily="18" charset="0"/>
              </a:rPr>
              <a:t>    всего долек? Угости своих родных и не   забудь записать, какую  часть фрукта получил каждый, и какая часть досталась тебе.</a:t>
            </a:r>
          </a:p>
          <a:p>
            <a:pPr>
              <a:buFontTx/>
              <a:buNone/>
            </a:pPr>
            <a:r>
              <a:rPr lang="ru-RU" b="1" dirty="0" smtClean="0">
                <a:latin typeface="Bookman Old Style" pitchFamily="18" charset="0"/>
              </a:rPr>
              <a:t>2) Купи большую шоколадку. </a:t>
            </a:r>
          </a:p>
          <a:p>
            <a:pPr>
              <a:buFontTx/>
              <a:buNone/>
            </a:pPr>
            <a:r>
              <a:rPr lang="ru-RU" b="1" dirty="0" smtClean="0">
                <a:latin typeface="Bookman Old Style" pitchFamily="18" charset="0"/>
              </a:rPr>
              <a:t>    Раздели её на дольки, посчитай, </a:t>
            </a:r>
          </a:p>
          <a:p>
            <a:pPr>
              <a:buFontTx/>
              <a:buNone/>
            </a:pPr>
            <a:r>
              <a:rPr lang="ru-RU" b="1" dirty="0" smtClean="0">
                <a:latin typeface="Bookman Old Style" pitchFamily="18" charset="0"/>
              </a:rPr>
              <a:t>    сколько  всего долек? </a:t>
            </a:r>
          </a:p>
          <a:p>
            <a:pPr algn="just">
              <a:buFontTx/>
              <a:buNone/>
            </a:pPr>
            <a:r>
              <a:rPr lang="ru-RU" b="1" dirty="0" smtClean="0">
                <a:latin typeface="Bookman Old Style" pitchFamily="18" charset="0"/>
              </a:rPr>
              <a:t>    Угости своих родных и не забудь   записать, какую  часть шоколадки получил каждый, и какая часть досталась тебе.</a:t>
            </a:r>
          </a:p>
          <a:p>
            <a:pPr>
              <a:buFontTx/>
              <a:buNone/>
            </a:pPr>
            <a:endParaRPr lang="ru-RU" b="1" dirty="0" smtClean="0"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Picture 6" descr="FD0101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118960"/>
            <a:ext cx="1835463" cy="1218245"/>
          </a:xfrm>
          <a:prstGeom prst="rect">
            <a:avLst/>
          </a:prstGeom>
          <a:noFill/>
        </p:spPr>
      </p:pic>
      <p:pic>
        <p:nvPicPr>
          <p:cNvPr id="8" name="Picture 2" descr="C:\Documents and Settings\Admin\Мои документы\Мои рисунки\41831-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39" y="3786190"/>
            <a:ext cx="2071703" cy="1243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3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8177" y="476672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Вычисли устно:</a:t>
            </a: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467326">
            <a:off x="623149" y="3071944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3</a:t>
            </a:r>
            <a:r>
              <a:rPr lang="ru-RU" sz="3200" b="1" baseline="30000" dirty="0" smtClean="0"/>
              <a:t>3</a:t>
            </a:r>
            <a:r>
              <a:rPr lang="ru-RU" sz="3200" b="1" dirty="0" smtClean="0"/>
              <a:t>·2</a:t>
            </a:r>
            <a:endParaRPr lang="ru-RU" sz="3200" b="1" dirty="0"/>
          </a:p>
        </p:txBody>
      </p:sp>
      <p:cxnSp>
        <p:nvCxnSpPr>
          <p:cNvPr id="7" name="Прямая со стрелкой 6"/>
          <p:cNvCxnSpPr>
            <a:stCxn id="4" idx="3"/>
          </p:cNvCxnSpPr>
          <p:nvPr/>
        </p:nvCxnSpPr>
        <p:spPr>
          <a:xfrm flipV="1">
            <a:off x="2234790" y="2852936"/>
            <a:ext cx="825042" cy="3471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059832" y="2456892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54</a:t>
            </a:r>
            <a:endParaRPr lang="ru-RU" sz="3200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4716016" y="2774468"/>
            <a:ext cx="1008112" cy="784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732016" y="2378424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60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948264" y="3529268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420</a:t>
            </a:r>
            <a:endParaRPr lang="ru-RU" sz="3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020525" y="4401108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35717" y="4797152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?</a:t>
            </a:r>
            <a:endParaRPr lang="ru-RU" sz="3200" b="1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3991901" y="4941168"/>
            <a:ext cx="1028624" cy="1068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6676710" y="4321356"/>
            <a:ext cx="1207658" cy="619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6" idx="3"/>
          </p:cNvCxnSpPr>
          <p:nvPr/>
        </p:nvCxnSpPr>
        <p:spPr>
          <a:xfrm>
            <a:off x="7388200" y="2774468"/>
            <a:ext cx="784200" cy="75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847332" y="1986264"/>
            <a:ext cx="7120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+6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780859" y="2340207"/>
            <a:ext cx="5950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·7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55093" y="4631262"/>
            <a:ext cx="114646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-419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75256" y="5193196"/>
            <a:ext cx="5982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:4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498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757" cy="6858000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39552" y="764704"/>
            <a:ext cx="7774632" cy="503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43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Разгадайте ребус и узнаете с чем мы сейчас познакомимся</a:t>
            </a:r>
            <a:r>
              <a:rPr lang="ru-RU" sz="4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</a:p>
          <a:p>
            <a:pPr>
              <a:buFontTx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</a:p>
          <a:p>
            <a:pPr>
              <a:buFontTx/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«Дроби»</a:t>
            </a:r>
          </a:p>
          <a:p>
            <a:pPr>
              <a:buFontTx/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691680" y="2109093"/>
            <a:ext cx="5184576" cy="2639814"/>
            <a:chOff x="2362200" y="2590800"/>
            <a:chExt cx="3581400" cy="1957388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2590800"/>
              <a:ext cx="985838" cy="19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200" y="3048000"/>
              <a:ext cx="1219200" cy="1031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0" y="3048000"/>
              <a:ext cx="1143000" cy="798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219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75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48681"/>
            <a:ext cx="6624736" cy="1224136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Понятие дроби</a:t>
            </a: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628800"/>
            <a:ext cx="8143932" cy="396044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Цель урока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сформировать понятие «Дробь».</a:t>
            </a:r>
          </a:p>
          <a:p>
            <a:pPr algn="l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Задачи урока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indent="-457200" algn="l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Познакомиться с понятиями: обыкновенная дробь, числитель, знаменатель;</a:t>
            </a:r>
          </a:p>
          <a:p>
            <a:pPr marL="457200" indent="-457200" algn="l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Сформировать умение записывать результат деления двух натуральных чисел с помощью дробей; </a:t>
            </a:r>
          </a:p>
          <a:p>
            <a:pPr marL="457200" indent="-457200" algn="l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Научиться читать и записывать дроби;</a:t>
            </a:r>
          </a:p>
          <a:p>
            <a:pPr marL="457200" indent="-457200" algn="l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Применять знания к решению простейших задач.</a:t>
            </a:r>
          </a:p>
          <a:p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85786" y="285728"/>
            <a:ext cx="2750958" cy="441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17.12.19г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84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757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https://ds04.infourok.ru/uploads/ex/0866/0000df3d-ba95a839/img19.jpg"/>
          <p:cNvPicPr/>
          <p:nvPr/>
        </p:nvPicPr>
        <p:blipFill>
          <a:blip r:embed="rId3"/>
          <a:srcRect l="7425" t="24768" r="52900" b="7740"/>
          <a:stretch>
            <a:fillRect/>
          </a:stretch>
        </p:blipFill>
        <p:spPr bwMode="auto">
          <a:xfrm>
            <a:off x="285720" y="428604"/>
            <a:ext cx="271464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ds04.infourok.ru/uploads/ex/0866/0000df3d-ba95a839/img19.jpg"/>
          <p:cNvPicPr/>
          <p:nvPr/>
        </p:nvPicPr>
        <p:blipFill>
          <a:blip r:embed="rId3"/>
          <a:srcRect l="52954" t="24251" r="5759" b="17066"/>
          <a:stretch>
            <a:fillRect/>
          </a:stretch>
        </p:blipFill>
        <p:spPr bwMode="auto">
          <a:xfrm>
            <a:off x="3071802" y="928670"/>
            <a:ext cx="285752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5klass.net/datas/matematika/Drobi-v-matematike/0008-008-I-Gruppa.jpg"/>
          <p:cNvPicPr/>
          <p:nvPr/>
        </p:nvPicPr>
        <p:blipFill>
          <a:blip r:embed="rId4"/>
          <a:srcRect l="50336" t="21194" r="5145" b="21493"/>
          <a:stretch>
            <a:fillRect/>
          </a:stretch>
        </p:blipFill>
        <p:spPr bwMode="auto">
          <a:xfrm>
            <a:off x="3143240" y="3929066"/>
            <a:ext cx="278608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5klass.net/datas/matematika/Drobi-v-matematike/0008-008-I-Gruppa.jpg"/>
          <p:cNvPicPr/>
          <p:nvPr/>
        </p:nvPicPr>
        <p:blipFill>
          <a:blip r:embed="rId4"/>
          <a:srcRect l="5138" t="19345" r="54654" b="16964"/>
          <a:stretch>
            <a:fillRect/>
          </a:stretch>
        </p:blipFill>
        <p:spPr bwMode="auto">
          <a:xfrm>
            <a:off x="6000760" y="3786190"/>
            <a:ext cx="2857488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ds03.infourok.ru/uploads/ex/11bb/0001232a-55c4531c/img5.jpg"/>
          <p:cNvPicPr/>
          <p:nvPr/>
        </p:nvPicPr>
        <p:blipFill>
          <a:blip r:embed="rId5"/>
          <a:srcRect l="2144" t="18286" r="50678" b="23714"/>
          <a:stretch>
            <a:fillRect/>
          </a:stretch>
        </p:blipFill>
        <p:spPr bwMode="auto">
          <a:xfrm>
            <a:off x="357158" y="3714752"/>
            <a:ext cx="271461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ds03.infourok.ru/uploads/ex/11bb/0001232a-55c4531c/img5.jpg"/>
          <p:cNvPicPr/>
          <p:nvPr/>
        </p:nvPicPr>
        <p:blipFill>
          <a:blip r:embed="rId5"/>
          <a:srcRect l="50134" t="24403" r="4506" b="18250"/>
          <a:stretch>
            <a:fillRect/>
          </a:stretch>
        </p:blipFill>
        <p:spPr bwMode="auto">
          <a:xfrm>
            <a:off x="6072198" y="357166"/>
            <a:ext cx="278605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584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757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Прямоугольник 12"/>
          <p:cNvSpPr>
            <a:spLocks noChangeArrowheads="1"/>
          </p:cNvSpPr>
          <p:nvPr/>
        </p:nvSpPr>
        <p:spPr bwMode="auto">
          <a:xfrm>
            <a:off x="928688" y="500063"/>
            <a:ext cx="7575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tx2"/>
                </a:solidFill>
                <a:latin typeface="Georgia" pitchFamily="18" charset="0"/>
              </a:rPr>
              <a:t>«Что у меня на сердце»</a:t>
            </a:r>
            <a:endParaRPr lang="ru-RU" sz="4400" dirty="0">
              <a:solidFill>
                <a:schemeClr val="tx2"/>
              </a:solidFill>
              <a:latin typeface="Georgia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071563" y="1571625"/>
          <a:ext cx="7286625" cy="3429001"/>
        </p:xfrm>
        <a:graphic>
          <a:graphicData uri="http://schemas.openxmlformats.org/drawingml/2006/table">
            <a:tbl>
              <a:tblPr/>
              <a:tblGrid>
                <a:gridCol w="364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3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7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ожидания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опасения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1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812" marR="6681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7" name="Picture 9" descr="http://img-fotki.yandex.ru/get/4402/pao58.41/0_6b92a_d3515d5e_orig.jpg"/>
          <p:cNvPicPr>
            <a:picLocks noChangeAspect="1" noChangeArrowheads="1"/>
          </p:cNvPicPr>
          <p:nvPr/>
        </p:nvPicPr>
        <p:blipFill>
          <a:blip r:embed="rId3"/>
          <a:srcRect t="16431" b="17847"/>
          <a:stretch>
            <a:fillRect/>
          </a:stretch>
        </p:blipFill>
        <p:spPr bwMode="auto">
          <a:xfrm>
            <a:off x="1143000" y="2428875"/>
            <a:ext cx="350043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 descr="http://img-fotki.yandex.ru/get/4402/pao58.41/0_6b92a_d3515d5e_orig.jpg"/>
          <p:cNvPicPr>
            <a:picLocks noChangeAspect="1" noChangeArrowheads="1"/>
          </p:cNvPicPr>
          <p:nvPr/>
        </p:nvPicPr>
        <p:blipFill>
          <a:blip r:embed="rId3"/>
          <a:srcRect t="16431" b="17847"/>
          <a:stretch>
            <a:fillRect/>
          </a:stretch>
        </p:blipFill>
        <p:spPr bwMode="auto">
          <a:xfrm>
            <a:off x="4786314" y="2428868"/>
            <a:ext cx="350043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584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77" y="0"/>
            <a:ext cx="9148757" cy="6858000"/>
          </a:xfrm>
          <a:prstGeom prst="rect">
            <a:avLst/>
          </a:prstGeom>
          <a:noFill/>
        </p:spPr>
      </p:pic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68313" y="692696"/>
            <a:ext cx="799306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3600" dirty="0">
              <a:solidFill>
                <a:schemeClr val="tx2"/>
              </a:solidFill>
            </a:endParaRPr>
          </a:p>
          <a:p>
            <a:r>
              <a:rPr lang="ru-RU" sz="3600" dirty="0"/>
              <a:t>«Дробь – число, состоящее из частей единицы».</a:t>
            </a:r>
          </a:p>
          <a:p>
            <a:pPr algn="ctr"/>
            <a:endParaRPr lang="ru-RU" sz="3600" dirty="0">
              <a:solidFill>
                <a:schemeClr val="tx2"/>
              </a:solidFill>
            </a:endParaRPr>
          </a:p>
          <a:p>
            <a:endParaRPr lang="ru-RU" sz="3600" dirty="0"/>
          </a:p>
          <a:p>
            <a:endParaRPr lang="ru-RU" sz="3600" dirty="0"/>
          </a:p>
        </p:txBody>
      </p:sp>
      <p:sp>
        <p:nvSpPr>
          <p:cNvPr id="9224" name="WordArt 8"/>
          <p:cNvSpPr>
            <a:spLocks noChangeArrowheads="1" noChangeShapeType="1" noTextEdit="1"/>
          </p:cNvSpPr>
          <p:nvPr/>
        </p:nvSpPr>
        <p:spPr bwMode="auto">
          <a:xfrm>
            <a:off x="1117993" y="260648"/>
            <a:ext cx="6912768" cy="1152128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/>
              </a:rPr>
              <a:t>Толковый словарь</a:t>
            </a:r>
          </a:p>
        </p:txBody>
      </p:sp>
      <p:sp>
        <p:nvSpPr>
          <p:cNvPr id="9225" name="WordArt 9"/>
          <p:cNvSpPr>
            <a:spLocks noChangeArrowheads="1" noChangeShapeType="1" noTextEdit="1"/>
          </p:cNvSpPr>
          <p:nvPr/>
        </p:nvSpPr>
        <p:spPr bwMode="auto">
          <a:xfrm>
            <a:off x="648072" y="2224633"/>
            <a:ext cx="7633543" cy="1910309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/>
              </a:rPr>
              <a:t>Большая Российская</a:t>
            </a:r>
          </a:p>
          <a:p>
            <a:pPr algn="ctr"/>
            <a:r>
              <a:rPr lang="ru-RU" sz="6000" b="1" i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/>
              </a:rPr>
              <a:t>энциклопедия</a:t>
            </a:r>
            <a:r>
              <a:rPr lang="ru-RU" sz="6000" b="1" i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/>
              </a:rPr>
              <a:t>: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48072" y="4095344"/>
            <a:ext cx="8228013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sz="3600" dirty="0"/>
              <a:t>«Дробь арифметическая – число, состоящее из одной или несколько равных частей единицы».</a:t>
            </a:r>
          </a:p>
          <a:p>
            <a:pPr eaLnBrk="1" hangingPunct="1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91521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nimBg="1"/>
      <p:bldP spid="9225" grpId="0" animBg="1"/>
      <p:bldP spid="92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62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7" y="0"/>
            <a:ext cx="9148757" cy="685800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285728"/>
            <a:ext cx="2236787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071538" y="428604"/>
            <a:ext cx="7586658" cy="178592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1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1:4</a:t>
            </a:r>
            <a:r>
              <a:rPr kumimoji="0" lang="ru-RU" sz="80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8000" b="1" i="1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=</a:t>
            </a:r>
            <a:r>
              <a:rPr kumimoji="0" lang="ru-RU" sz="3600" b="1" i="1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26" name="Object 11"/>
          <p:cNvGraphicFramePr>
            <a:graphicFrameLocks noChangeAspect="1"/>
          </p:cNvGraphicFramePr>
          <p:nvPr/>
        </p:nvGraphicFramePr>
        <p:xfrm>
          <a:off x="3286116" y="158285"/>
          <a:ext cx="1143008" cy="2039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5" imgW="152280" imgH="393480" progId="Equation.3">
                  <p:embed/>
                </p:oleObj>
              </mc:Choice>
              <mc:Fallback>
                <p:oleObj name="Формула" r:id="rId5" imgW="1522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158285"/>
                        <a:ext cx="1143008" cy="20390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1"/>
          <p:cNvGraphicFramePr>
            <a:graphicFrameLocks noChangeAspect="1"/>
          </p:cNvGraphicFramePr>
          <p:nvPr/>
        </p:nvGraphicFramePr>
        <p:xfrm>
          <a:off x="619125" y="2506663"/>
          <a:ext cx="1333500" cy="216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Формула" r:id="rId7" imgW="177480" imgH="419040" progId="Equation.3">
                  <p:embed/>
                </p:oleObj>
              </mc:Choice>
              <mc:Fallback>
                <p:oleObj name="Формула" r:id="rId7" imgW="177480" imgH="419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" y="2506663"/>
                        <a:ext cx="1333500" cy="216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Заголовок 1"/>
          <p:cNvSpPr txBox="1">
            <a:spLocks/>
          </p:cNvSpPr>
          <p:nvPr/>
        </p:nvSpPr>
        <p:spPr>
          <a:xfrm>
            <a:off x="1785918" y="2928934"/>
            <a:ext cx="3214710" cy="7143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числитель</a:t>
            </a:r>
            <a:b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857356" y="3786190"/>
            <a:ext cx="3214710" cy="7143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знаменатель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28" name="Object 11"/>
          <p:cNvGraphicFramePr>
            <a:graphicFrameLocks noChangeAspect="1"/>
          </p:cNvGraphicFramePr>
          <p:nvPr/>
        </p:nvGraphicFramePr>
        <p:xfrm>
          <a:off x="7753986" y="2571744"/>
          <a:ext cx="961409" cy="171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Формула" r:id="rId9" imgW="152280" imgH="393480" progId="Equation.3">
                  <p:embed/>
                </p:oleObj>
              </mc:Choice>
              <mc:Fallback>
                <p:oleObj name="Формула" r:id="rId9" imgW="1522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3986" y="2571744"/>
                        <a:ext cx="961409" cy="1714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89"/>
          <p:cNvGrpSpPr>
            <a:grpSpLocks/>
          </p:cNvGrpSpPr>
          <p:nvPr/>
        </p:nvGrpSpPr>
        <p:grpSpPr bwMode="auto">
          <a:xfrm rot="964570" flipH="1">
            <a:off x="4084711" y="874878"/>
            <a:ext cx="1797050" cy="862013"/>
            <a:chOff x="580" y="1584"/>
            <a:chExt cx="1580" cy="767"/>
          </a:xfrm>
        </p:grpSpPr>
        <p:sp>
          <p:nvSpPr>
            <p:cNvPr id="21" name="Freeform 190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2" name="Group 191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55" name="Freeform 192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Freeform 193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3" name="Freeform 194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95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96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197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198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199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00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01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02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03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04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05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06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07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08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09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10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11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12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13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14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15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16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17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18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19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20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21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22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23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24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25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" name="Group 189"/>
          <p:cNvGrpSpPr>
            <a:grpSpLocks/>
          </p:cNvGrpSpPr>
          <p:nvPr/>
        </p:nvGrpSpPr>
        <p:grpSpPr bwMode="auto">
          <a:xfrm rot="964570" flipH="1">
            <a:off x="5727786" y="5089720"/>
            <a:ext cx="1797050" cy="862013"/>
            <a:chOff x="580" y="1584"/>
            <a:chExt cx="1580" cy="767"/>
          </a:xfrm>
        </p:grpSpPr>
        <p:sp>
          <p:nvSpPr>
            <p:cNvPr id="58" name="Freeform 190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9" name="Group 191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92" name="Freeform 192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93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0" name="Freeform 194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95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96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97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98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99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200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201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202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203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4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05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06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07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08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09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10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11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12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13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214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215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216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217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218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219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220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221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222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223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224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225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4" name="Group 189"/>
          <p:cNvGrpSpPr>
            <a:grpSpLocks/>
          </p:cNvGrpSpPr>
          <p:nvPr/>
        </p:nvGrpSpPr>
        <p:grpSpPr bwMode="auto">
          <a:xfrm rot="964570" flipH="1">
            <a:off x="6513604" y="4803968"/>
            <a:ext cx="1797050" cy="862013"/>
            <a:chOff x="580" y="1584"/>
            <a:chExt cx="1580" cy="767"/>
          </a:xfrm>
        </p:grpSpPr>
        <p:sp>
          <p:nvSpPr>
            <p:cNvPr id="95" name="Freeform 190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6" name="Group 191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29" name="Freeform 192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93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7" name="Freeform 194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205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206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207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208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209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210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211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212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213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214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215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216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217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218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219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220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221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222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Freeform 223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224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225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1" name="Group 189"/>
          <p:cNvGrpSpPr>
            <a:grpSpLocks/>
          </p:cNvGrpSpPr>
          <p:nvPr/>
        </p:nvGrpSpPr>
        <p:grpSpPr bwMode="auto">
          <a:xfrm rot="964570" flipH="1">
            <a:off x="7085107" y="4375342"/>
            <a:ext cx="1797050" cy="862013"/>
            <a:chOff x="580" y="1584"/>
            <a:chExt cx="1580" cy="767"/>
          </a:xfrm>
        </p:grpSpPr>
        <p:sp>
          <p:nvSpPr>
            <p:cNvPr id="132" name="Freeform 190"/>
            <p:cNvSpPr>
              <a:spLocks/>
            </p:cNvSpPr>
            <p:nvPr/>
          </p:nvSpPr>
          <p:spPr bwMode="auto">
            <a:xfrm>
              <a:off x="580" y="1808"/>
              <a:ext cx="940" cy="543"/>
            </a:xfrm>
            <a:custGeom>
              <a:avLst/>
              <a:gdLst>
                <a:gd name="T0" fmla="*/ 116 w 940"/>
                <a:gd name="T1" fmla="*/ 0 h 543"/>
                <a:gd name="T2" fmla="*/ 36 w 940"/>
                <a:gd name="T3" fmla="*/ 376 h 543"/>
                <a:gd name="T4" fmla="*/ 332 w 940"/>
                <a:gd name="T5" fmla="*/ 520 h 543"/>
                <a:gd name="T6" fmla="*/ 940 w 940"/>
                <a:gd name="T7" fmla="*/ 512 h 5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"/>
                <a:gd name="T13" fmla="*/ 0 h 543"/>
                <a:gd name="T14" fmla="*/ 940 w 940"/>
                <a:gd name="T15" fmla="*/ 543 h 5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" h="543">
                  <a:moveTo>
                    <a:pt x="116" y="0"/>
                  </a:moveTo>
                  <a:cubicBezTo>
                    <a:pt x="103" y="63"/>
                    <a:pt x="0" y="289"/>
                    <a:pt x="36" y="376"/>
                  </a:cubicBezTo>
                  <a:cubicBezTo>
                    <a:pt x="72" y="463"/>
                    <a:pt x="181" y="497"/>
                    <a:pt x="332" y="520"/>
                  </a:cubicBezTo>
                  <a:cubicBezTo>
                    <a:pt x="483" y="543"/>
                    <a:pt x="813" y="514"/>
                    <a:pt x="940" y="512"/>
                  </a:cubicBezTo>
                </a:path>
              </a:pathLst>
            </a:custGeom>
            <a:gradFill rotWithShape="1">
              <a:gsLst>
                <a:gs pos="0">
                  <a:srgbClr val="00CC00"/>
                </a:gs>
                <a:gs pos="50000">
                  <a:srgbClr val="008000"/>
                </a:gs>
                <a:gs pos="100000">
                  <a:srgbClr val="00CC00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3" name="Group 191"/>
            <p:cNvGrpSpPr>
              <a:grpSpLocks/>
            </p:cNvGrpSpPr>
            <p:nvPr/>
          </p:nvGrpSpPr>
          <p:grpSpPr bwMode="auto">
            <a:xfrm>
              <a:off x="704" y="1584"/>
              <a:ext cx="1456" cy="756"/>
              <a:chOff x="704" y="1584"/>
              <a:chExt cx="1456" cy="756"/>
            </a:xfrm>
          </p:grpSpPr>
          <p:sp>
            <p:nvSpPr>
              <p:cNvPr id="166" name="Freeform 192"/>
              <p:cNvSpPr>
                <a:spLocks/>
              </p:cNvSpPr>
              <p:nvPr/>
            </p:nvSpPr>
            <p:spPr bwMode="auto">
              <a:xfrm>
                <a:off x="704" y="1632"/>
                <a:ext cx="1440" cy="708"/>
              </a:xfrm>
              <a:custGeom>
                <a:avLst/>
                <a:gdLst>
                  <a:gd name="T0" fmla="*/ 0 w 1440"/>
                  <a:gd name="T1" fmla="*/ 176 h 708"/>
                  <a:gd name="T2" fmla="*/ 360 w 1440"/>
                  <a:gd name="T3" fmla="*/ 608 h 708"/>
                  <a:gd name="T4" fmla="*/ 848 w 1440"/>
                  <a:gd name="T5" fmla="*/ 680 h 708"/>
                  <a:gd name="T6" fmla="*/ 1272 w 1440"/>
                  <a:gd name="T7" fmla="*/ 440 h 708"/>
                  <a:gd name="T8" fmla="*/ 1440 w 1440"/>
                  <a:gd name="T9" fmla="*/ 0 h 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708"/>
                  <a:gd name="T17" fmla="*/ 1440 w 1440"/>
                  <a:gd name="T18" fmla="*/ 708 h 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708">
                    <a:moveTo>
                      <a:pt x="0" y="176"/>
                    </a:moveTo>
                    <a:cubicBezTo>
                      <a:pt x="57" y="248"/>
                      <a:pt x="219" y="524"/>
                      <a:pt x="360" y="608"/>
                    </a:cubicBezTo>
                    <a:cubicBezTo>
                      <a:pt x="501" y="692"/>
                      <a:pt x="696" y="708"/>
                      <a:pt x="848" y="680"/>
                    </a:cubicBezTo>
                    <a:cubicBezTo>
                      <a:pt x="1000" y="652"/>
                      <a:pt x="1173" y="553"/>
                      <a:pt x="1272" y="440"/>
                    </a:cubicBezTo>
                    <a:cubicBezTo>
                      <a:pt x="1371" y="327"/>
                      <a:pt x="1405" y="92"/>
                      <a:pt x="1440" y="0"/>
                    </a:cubicBez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93"/>
              <p:cNvSpPr>
                <a:spLocks/>
              </p:cNvSpPr>
              <p:nvPr/>
            </p:nvSpPr>
            <p:spPr bwMode="auto">
              <a:xfrm>
                <a:off x="712" y="1584"/>
                <a:ext cx="1448" cy="216"/>
              </a:xfrm>
              <a:custGeom>
                <a:avLst/>
                <a:gdLst>
                  <a:gd name="T0" fmla="*/ 0 w 1448"/>
                  <a:gd name="T1" fmla="*/ 216 h 216"/>
                  <a:gd name="T2" fmla="*/ 424 w 1448"/>
                  <a:gd name="T3" fmla="*/ 120 h 216"/>
                  <a:gd name="T4" fmla="*/ 816 w 1448"/>
                  <a:gd name="T5" fmla="*/ 40 h 216"/>
                  <a:gd name="T6" fmla="*/ 880 w 1448"/>
                  <a:gd name="T7" fmla="*/ 96 h 216"/>
                  <a:gd name="T8" fmla="*/ 952 w 1448"/>
                  <a:gd name="T9" fmla="*/ 0 h 216"/>
                  <a:gd name="T10" fmla="*/ 1448 w 1448"/>
                  <a:gd name="T11" fmla="*/ 48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8"/>
                  <a:gd name="T19" fmla="*/ 0 h 216"/>
                  <a:gd name="T20" fmla="*/ 1448 w 144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8" h="216">
                    <a:moveTo>
                      <a:pt x="0" y="216"/>
                    </a:moveTo>
                    <a:lnTo>
                      <a:pt x="424" y="120"/>
                    </a:lnTo>
                    <a:lnTo>
                      <a:pt x="816" y="40"/>
                    </a:lnTo>
                    <a:lnTo>
                      <a:pt x="880" y="96"/>
                    </a:lnTo>
                    <a:lnTo>
                      <a:pt x="952" y="0"/>
                    </a:lnTo>
                    <a:lnTo>
                      <a:pt x="1448" y="48"/>
                    </a:lnTo>
                  </a:path>
                </a:pathLst>
              </a:custGeom>
              <a:gradFill rotWithShape="1">
                <a:gsLst>
                  <a:gs pos="0">
                    <a:srgbClr val="FF9999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4" name="Freeform 194"/>
            <p:cNvSpPr>
              <a:spLocks/>
            </p:cNvSpPr>
            <p:nvPr/>
          </p:nvSpPr>
          <p:spPr bwMode="auto">
            <a:xfrm>
              <a:off x="665" y="1799"/>
              <a:ext cx="341" cy="534"/>
            </a:xfrm>
            <a:custGeom>
              <a:avLst/>
              <a:gdLst>
                <a:gd name="T0" fmla="*/ 40 w 341"/>
                <a:gd name="T1" fmla="*/ 7 h 534"/>
                <a:gd name="T2" fmla="*/ 31 w 341"/>
                <a:gd name="T3" fmla="*/ 180 h 534"/>
                <a:gd name="T4" fmla="*/ 10 w 341"/>
                <a:gd name="T5" fmla="*/ 382 h 534"/>
                <a:gd name="T6" fmla="*/ 34 w 341"/>
                <a:gd name="T7" fmla="*/ 466 h 534"/>
                <a:gd name="T8" fmla="*/ 217 w 341"/>
                <a:gd name="T9" fmla="*/ 514 h 534"/>
                <a:gd name="T10" fmla="*/ 340 w 341"/>
                <a:gd name="T11" fmla="*/ 517 h 534"/>
                <a:gd name="T12" fmla="*/ 223 w 341"/>
                <a:gd name="T13" fmla="*/ 409 h 534"/>
                <a:gd name="T14" fmla="*/ 178 w 341"/>
                <a:gd name="T15" fmla="*/ 307 h 534"/>
                <a:gd name="T16" fmla="*/ 124 w 341"/>
                <a:gd name="T17" fmla="*/ 214 h 534"/>
                <a:gd name="T18" fmla="*/ 88 w 341"/>
                <a:gd name="T19" fmla="*/ 136 h 534"/>
                <a:gd name="T20" fmla="*/ 49 w 341"/>
                <a:gd name="T21" fmla="*/ 43 h 534"/>
                <a:gd name="T22" fmla="*/ 106 w 341"/>
                <a:gd name="T23" fmla="*/ 295 h 534"/>
                <a:gd name="T24" fmla="*/ 142 w 341"/>
                <a:gd name="T25" fmla="*/ 379 h 534"/>
                <a:gd name="T26" fmla="*/ 151 w 341"/>
                <a:gd name="T27" fmla="*/ 496 h 534"/>
                <a:gd name="T28" fmla="*/ 61 w 341"/>
                <a:gd name="T29" fmla="*/ 475 h 534"/>
                <a:gd name="T30" fmla="*/ 49 w 341"/>
                <a:gd name="T31" fmla="*/ 451 h 534"/>
                <a:gd name="T32" fmla="*/ 58 w 341"/>
                <a:gd name="T33" fmla="*/ 406 h 534"/>
                <a:gd name="T34" fmla="*/ 37 w 341"/>
                <a:gd name="T35" fmla="*/ 304 h 534"/>
                <a:gd name="T36" fmla="*/ 73 w 341"/>
                <a:gd name="T37" fmla="*/ 244 h 534"/>
                <a:gd name="T38" fmla="*/ 61 w 341"/>
                <a:gd name="T39" fmla="*/ 136 h 534"/>
                <a:gd name="T40" fmla="*/ 40 w 341"/>
                <a:gd name="T41" fmla="*/ 7 h 5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1"/>
                <a:gd name="T64" fmla="*/ 0 h 534"/>
                <a:gd name="T65" fmla="*/ 341 w 341"/>
                <a:gd name="T66" fmla="*/ 534 h 5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1" h="534">
                  <a:moveTo>
                    <a:pt x="40" y="7"/>
                  </a:moveTo>
                  <a:cubicBezTo>
                    <a:pt x="35" y="14"/>
                    <a:pt x="36" y="118"/>
                    <a:pt x="31" y="180"/>
                  </a:cubicBezTo>
                  <a:cubicBezTo>
                    <a:pt x="26" y="242"/>
                    <a:pt x="9" y="334"/>
                    <a:pt x="10" y="382"/>
                  </a:cubicBezTo>
                  <a:cubicBezTo>
                    <a:pt x="11" y="430"/>
                    <a:pt x="0" y="444"/>
                    <a:pt x="34" y="466"/>
                  </a:cubicBezTo>
                  <a:cubicBezTo>
                    <a:pt x="68" y="488"/>
                    <a:pt x="166" y="505"/>
                    <a:pt x="217" y="514"/>
                  </a:cubicBezTo>
                  <a:cubicBezTo>
                    <a:pt x="268" y="523"/>
                    <a:pt x="339" y="534"/>
                    <a:pt x="340" y="517"/>
                  </a:cubicBezTo>
                  <a:cubicBezTo>
                    <a:pt x="341" y="500"/>
                    <a:pt x="250" y="444"/>
                    <a:pt x="223" y="409"/>
                  </a:cubicBezTo>
                  <a:cubicBezTo>
                    <a:pt x="196" y="374"/>
                    <a:pt x="194" y="339"/>
                    <a:pt x="178" y="307"/>
                  </a:cubicBezTo>
                  <a:cubicBezTo>
                    <a:pt x="162" y="275"/>
                    <a:pt x="139" y="243"/>
                    <a:pt x="124" y="214"/>
                  </a:cubicBezTo>
                  <a:cubicBezTo>
                    <a:pt x="109" y="185"/>
                    <a:pt x="100" y="164"/>
                    <a:pt x="88" y="136"/>
                  </a:cubicBezTo>
                  <a:cubicBezTo>
                    <a:pt x="76" y="108"/>
                    <a:pt x="46" y="17"/>
                    <a:pt x="49" y="43"/>
                  </a:cubicBezTo>
                  <a:cubicBezTo>
                    <a:pt x="52" y="69"/>
                    <a:pt x="91" y="239"/>
                    <a:pt x="106" y="295"/>
                  </a:cubicBezTo>
                  <a:cubicBezTo>
                    <a:pt x="121" y="351"/>
                    <a:pt x="135" y="346"/>
                    <a:pt x="142" y="379"/>
                  </a:cubicBezTo>
                  <a:cubicBezTo>
                    <a:pt x="149" y="412"/>
                    <a:pt x="164" y="480"/>
                    <a:pt x="151" y="496"/>
                  </a:cubicBezTo>
                  <a:cubicBezTo>
                    <a:pt x="138" y="512"/>
                    <a:pt x="78" y="482"/>
                    <a:pt x="61" y="475"/>
                  </a:cubicBezTo>
                  <a:cubicBezTo>
                    <a:pt x="44" y="468"/>
                    <a:pt x="49" y="462"/>
                    <a:pt x="49" y="451"/>
                  </a:cubicBezTo>
                  <a:cubicBezTo>
                    <a:pt x="49" y="440"/>
                    <a:pt x="60" y="430"/>
                    <a:pt x="58" y="406"/>
                  </a:cubicBezTo>
                  <a:cubicBezTo>
                    <a:pt x="56" y="382"/>
                    <a:pt x="35" y="331"/>
                    <a:pt x="37" y="304"/>
                  </a:cubicBezTo>
                  <a:cubicBezTo>
                    <a:pt x="39" y="277"/>
                    <a:pt x="69" y="272"/>
                    <a:pt x="73" y="244"/>
                  </a:cubicBezTo>
                  <a:cubicBezTo>
                    <a:pt x="77" y="216"/>
                    <a:pt x="66" y="175"/>
                    <a:pt x="61" y="136"/>
                  </a:cubicBezTo>
                  <a:cubicBezTo>
                    <a:pt x="56" y="97"/>
                    <a:pt x="45" y="0"/>
                    <a:pt x="40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00"/>
                </a:gs>
                <a:gs pos="100000">
                  <a:srgbClr val="FFFF6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195"/>
            <p:cNvSpPr>
              <a:spLocks/>
            </p:cNvSpPr>
            <p:nvPr/>
          </p:nvSpPr>
          <p:spPr bwMode="auto">
            <a:xfrm>
              <a:off x="962" y="1824"/>
              <a:ext cx="33" cy="108"/>
            </a:xfrm>
            <a:custGeom>
              <a:avLst/>
              <a:gdLst>
                <a:gd name="T0" fmla="*/ 16 w 33"/>
                <a:gd name="T1" fmla="*/ 6 h 108"/>
                <a:gd name="T2" fmla="*/ 1 w 33"/>
                <a:gd name="T3" fmla="*/ 48 h 108"/>
                <a:gd name="T4" fmla="*/ 10 w 33"/>
                <a:gd name="T5" fmla="*/ 102 h 108"/>
                <a:gd name="T6" fmla="*/ 31 w 33"/>
                <a:gd name="T7" fmla="*/ 81 h 108"/>
                <a:gd name="T8" fmla="*/ 1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196"/>
            <p:cNvSpPr>
              <a:spLocks/>
            </p:cNvSpPr>
            <p:nvPr/>
          </p:nvSpPr>
          <p:spPr bwMode="auto">
            <a:xfrm rot="1073818">
              <a:off x="1040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197"/>
            <p:cNvSpPr>
              <a:spLocks/>
            </p:cNvSpPr>
            <p:nvPr/>
          </p:nvSpPr>
          <p:spPr bwMode="auto">
            <a:xfrm rot="-365830">
              <a:off x="1124" y="181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198"/>
            <p:cNvSpPr>
              <a:spLocks/>
            </p:cNvSpPr>
            <p:nvPr/>
          </p:nvSpPr>
          <p:spPr bwMode="auto">
            <a:xfrm rot="-365830">
              <a:off x="1100" y="196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199"/>
            <p:cNvSpPr>
              <a:spLocks/>
            </p:cNvSpPr>
            <p:nvPr/>
          </p:nvSpPr>
          <p:spPr bwMode="auto">
            <a:xfrm flipH="1">
              <a:off x="1168" y="1956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200"/>
            <p:cNvSpPr>
              <a:spLocks/>
            </p:cNvSpPr>
            <p:nvPr/>
          </p:nvSpPr>
          <p:spPr bwMode="auto">
            <a:xfrm rot="560819">
              <a:off x="1196" y="1815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201"/>
            <p:cNvSpPr>
              <a:spLocks/>
            </p:cNvSpPr>
            <p:nvPr/>
          </p:nvSpPr>
          <p:spPr bwMode="auto">
            <a:xfrm>
              <a:off x="714" y="1587"/>
              <a:ext cx="1302" cy="234"/>
            </a:xfrm>
            <a:custGeom>
              <a:avLst/>
              <a:gdLst>
                <a:gd name="T0" fmla="*/ 0 w 1302"/>
                <a:gd name="T1" fmla="*/ 213 h 234"/>
                <a:gd name="T2" fmla="*/ 816 w 1302"/>
                <a:gd name="T3" fmla="*/ 42 h 234"/>
                <a:gd name="T4" fmla="*/ 873 w 1302"/>
                <a:gd name="T5" fmla="*/ 108 h 234"/>
                <a:gd name="T6" fmla="*/ 951 w 1302"/>
                <a:gd name="T7" fmla="*/ 0 h 234"/>
                <a:gd name="T8" fmla="*/ 1237 w 1302"/>
                <a:gd name="T9" fmla="*/ 27 h 234"/>
                <a:gd name="T10" fmla="*/ 1302 w 1302"/>
                <a:gd name="T11" fmla="*/ 90 h 234"/>
                <a:gd name="T12" fmla="*/ 6 w 1302"/>
                <a:gd name="T13" fmla="*/ 234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2"/>
                <a:gd name="T22" fmla="*/ 0 h 234"/>
                <a:gd name="T23" fmla="*/ 1302 w 130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2" h="234">
                  <a:moveTo>
                    <a:pt x="0" y="213"/>
                  </a:moveTo>
                  <a:lnTo>
                    <a:pt x="816" y="42"/>
                  </a:lnTo>
                  <a:lnTo>
                    <a:pt x="873" y="108"/>
                  </a:lnTo>
                  <a:lnTo>
                    <a:pt x="951" y="0"/>
                  </a:lnTo>
                  <a:lnTo>
                    <a:pt x="1237" y="27"/>
                  </a:lnTo>
                  <a:lnTo>
                    <a:pt x="1302" y="90"/>
                  </a:lnTo>
                  <a:lnTo>
                    <a:pt x="6" y="234"/>
                  </a:lnTo>
                </a:path>
              </a:pathLst>
            </a:custGeom>
            <a:gradFill rotWithShape="1">
              <a:gsLst>
                <a:gs pos="0">
                  <a:srgbClr val="FF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202"/>
            <p:cNvSpPr>
              <a:spLocks/>
            </p:cNvSpPr>
            <p:nvPr/>
          </p:nvSpPr>
          <p:spPr bwMode="auto">
            <a:xfrm rot="-1149410">
              <a:off x="1817" y="175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203"/>
            <p:cNvSpPr>
              <a:spLocks/>
            </p:cNvSpPr>
            <p:nvPr/>
          </p:nvSpPr>
          <p:spPr bwMode="auto">
            <a:xfrm rot="20450590" flipH="1">
              <a:off x="1846" y="164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204"/>
            <p:cNvSpPr>
              <a:spLocks/>
            </p:cNvSpPr>
            <p:nvPr/>
          </p:nvSpPr>
          <p:spPr bwMode="auto">
            <a:xfrm rot="-1149410">
              <a:off x="1724" y="173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205"/>
            <p:cNvSpPr>
              <a:spLocks/>
            </p:cNvSpPr>
            <p:nvPr/>
          </p:nvSpPr>
          <p:spPr bwMode="auto">
            <a:xfrm rot="-1149410">
              <a:off x="1835" y="1926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206"/>
            <p:cNvSpPr>
              <a:spLocks/>
            </p:cNvSpPr>
            <p:nvPr/>
          </p:nvSpPr>
          <p:spPr bwMode="auto">
            <a:xfrm rot="-1149410">
              <a:off x="1760" y="195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207"/>
            <p:cNvSpPr>
              <a:spLocks/>
            </p:cNvSpPr>
            <p:nvPr/>
          </p:nvSpPr>
          <p:spPr bwMode="auto">
            <a:xfrm rot="-1149410">
              <a:off x="1679" y="1989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208"/>
            <p:cNvSpPr>
              <a:spLocks/>
            </p:cNvSpPr>
            <p:nvPr/>
          </p:nvSpPr>
          <p:spPr bwMode="auto">
            <a:xfrm rot="-1149410">
              <a:off x="1601" y="2028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209"/>
            <p:cNvSpPr>
              <a:spLocks/>
            </p:cNvSpPr>
            <p:nvPr/>
          </p:nvSpPr>
          <p:spPr bwMode="auto">
            <a:xfrm rot="-1149410">
              <a:off x="1532" y="204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210"/>
            <p:cNvSpPr>
              <a:spLocks/>
            </p:cNvSpPr>
            <p:nvPr/>
          </p:nvSpPr>
          <p:spPr bwMode="auto">
            <a:xfrm flipH="1">
              <a:off x="1228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211"/>
            <p:cNvSpPr>
              <a:spLocks/>
            </p:cNvSpPr>
            <p:nvPr/>
          </p:nvSpPr>
          <p:spPr bwMode="auto">
            <a:xfrm flipH="1">
              <a:off x="1306" y="2064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212"/>
            <p:cNvSpPr>
              <a:spLocks/>
            </p:cNvSpPr>
            <p:nvPr/>
          </p:nvSpPr>
          <p:spPr bwMode="auto">
            <a:xfrm flipH="1">
              <a:off x="1411" y="2061"/>
              <a:ext cx="28" cy="99"/>
            </a:xfrm>
            <a:custGeom>
              <a:avLst/>
              <a:gdLst>
                <a:gd name="T0" fmla="*/ 7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4 w 33"/>
                <a:gd name="T7" fmla="*/ 52 h 108"/>
                <a:gd name="T8" fmla="*/ 7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213"/>
            <p:cNvSpPr>
              <a:spLocks/>
            </p:cNvSpPr>
            <p:nvPr/>
          </p:nvSpPr>
          <p:spPr bwMode="auto">
            <a:xfrm flipH="1">
              <a:off x="1549" y="2169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214"/>
            <p:cNvSpPr>
              <a:spLocks/>
            </p:cNvSpPr>
            <p:nvPr/>
          </p:nvSpPr>
          <p:spPr bwMode="auto">
            <a:xfrm flipH="1">
              <a:off x="1246" y="1845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215"/>
            <p:cNvSpPr>
              <a:spLocks/>
            </p:cNvSpPr>
            <p:nvPr/>
          </p:nvSpPr>
          <p:spPr bwMode="auto">
            <a:xfrm rot="891977">
              <a:off x="1310" y="1872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216"/>
            <p:cNvSpPr>
              <a:spLocks/>
            </p:cNvSpPr>
            <p:nvPr/>
          </p:nvSpPr>
          <p:spPr bwMode="auto">
            <a:xfrm rot="-365830">
              <a:off x="1361" y="1884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217"/>
            <p:cNvSpPr>
              <a:spLocks/>
            </p:cNvSpPr>
            <p:nvPr/>
          </p:nvSpPr>
          <p:spPr bwMode="auto">
            <a:xfrm rot="-365830">
              <a:off x="1610" y="186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218"/>
            <p:cNvSpPr>
              <a:spLocks/>
            </p:cNvSpPr>
            <p:nvPr/>
          </p:nvSpPr>
          <p:spPr bwMode="auto">
            <a:xfrm rot="-1149410">
              <a:off x="1676" y="186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219"/>
            <p:cNvSpPr>
              <a:spLocks/>
            </p:cNvSpPr>
            <p:nvPr/>
          </p:nvSpPr>
          <p:spPr bwMode="auto">
            <a:xfrm rot="-365830">
              <a:off x="1418" y="188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220"/>
            <p:cNvSpPr>
              <a:spLocks/>
            </p:cNvSpPr>
            <p:nvPr/>
          </p:nvSpPr>
          <p:spPr bwMode="auto">
            <a:xfrm rot="891977">
              <a:off x="1466" y="189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221"/>
            <p:cNvSpPr>
              <a:spLocks/>
            </p:cNvSpPr>
            <p:nvPr/>
          </p:nvSpPr>
          <p:spPr bwMode="auto">
            <a:xfrm rot="-365830">
              <a:off x="1514" y="1893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222"/>
            <p:cNvSpPr>
              <a:spLocks/>
            </p:cNvSpPr>
            <p:nvPr/>
          </p:nvSpPr>
          <p:spPr bwMode="auto">
            <a:xfrm rot="-365830">
              <a:off x="1556" y="1881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223"/>
            <p:cNvSpPr>
              <a:spLocks/>
            </p:cNvSpPr>
            <p:nvPr/>
          </p:nvSpPr>
          <p:spPr bwMode="auto">
            <a:xfrm rot="-1149410">
              <a:off x="1691" y="1797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224"/>
            <p:cNvSpPr>
              <a:spLocks/>
            </p:cNvSpPr>
            <p:nvPr/>
          </p:nvSpPr>
          <p:spPr bwMode="auto">
            <a:xfrm rot="-1149410">
              <a:off x="1919" y="1800"/>
              <a:ext cx="27" cy="99"/>
            </a:xfrm>
            <a:custGeom>
              <a:avLst/>
              <a:gdLst>
                <a:gd name="T0" fmla="*/ 6 w 33"/>
                <a:gd name="T1" fmla="*/ 6 h 108"/>
                <a:gd name="T2" fmla="*/ 1 w 33"/>
                <a:gd name="T3" fmla="*/ 31 h 108"/>
                <a:gd name="T4" fmla="*/ 4 w 33"/>
                <a:gd name="T5" fmla="*/ 66 h 108"/>
                <a:gd name="T6" fmla="*/ 11 w 33"/>
                <a:gd name="T7" fmla="*/ 52 h 108"/>
                <a:gd name="T8" fmla="*/ 6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225"/>
            <p:cNvSpPr>
              <a:spLocks/>
            </p:cNvSpPr>
            <p:nvPr/>
          </p:nvSpPr>
          <p:spPr bwMode="auto">
            <a:xfrm flipH="1">
              <a:off x="1468" y="2061"/>
              <a:ext cx="40" cy="99"/>
            </a:xfrm>
            <a:custGeom>
              <a:avLst/>
              <a:gdLst>
                <a:gd name="T0" fmla="*/ 41 w 33"/>
                <a:gd name="T1" fmla="*/ 6 h 108"/>
                <a:gd name="T2" fmla="*/ 1 w 33"/>
                <a:gd name="T3" fmla="*/ 31 h 108"/>
                <a:gd name="T4" fmla="*/ 27 w 33"/>
                <a:gd name="T5" fmla="*/ 66 h 108"/>
                <a:gd name="T6" fmla="*/ 82 w 33"/>
                <a:gd name="T7" fmla="*/ 52 h 108"/>
                <a:gd name="T8" fmla="*/ 41 w 33"/>
                <a:gd name="T9" fmla="*/ 6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08"/>
                <a:gd name="T17" fmla="*/ 33 w 3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08">
                  <a:moveTo>
                    <a:pt x="16" y="6"/>
                  </a:moveTo>
                  <a:cubicBezTo>
                    <a:pt x="11" y="0"/>
                    <a:pt x="2" y="32"/>
                    <a:pt x="1" y="48"/>
                  </a:cubicBezTo>
                  <a:cubicBezTo>
                    <a:pt x="0" y="64"/>
                    <a:pt x="5" y="96"/>
                    <a:pt x="10" y="102"/>
                  </a:cubicBezTo>
                  <a:cubicBezTo>
                    <a:pt x="15" y="108"/>
                    <a:pt x="29" y="97"/>
                    <a:pt x="31" y="81"/>
                  </a:cubicBezTo>
                  <a:cubicBezTo>
                    <a:pt x="33" y="65"/>
                    <a:pt x="21" y="12"/>
                    <a:pt x="16" y="6"/>
                  </a:cubicBezTo>
                  <a:close/>
                </a:path>
              </a:pathLst>
            </a:custGeom>
            <a:solidFill>
              <a:srgbClr val="8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8" name="Прямоугольник 167"/>
          <p:cNvSpPr/>
          <p:nvPr/>
        </p:nvSpPr>
        <p:spPr>
          <a:xfrm>
            <a:off x="571472" y="4786322"/>
            <a:ext cx="4984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/>
              <a:t>где, </a:t>
            </a:r>
            <a:r>
              <a:rPr lang="en-US" sz="2800" b="1" dirty="0" smtClean="0"/>
              <a:t>p</a:t>
            </a:r>
            <a:r>
              <a:rPr lang="ru-RU" sz="2800" b="1" dirty="0" smtClean="0"/>
              <a:t> и </a:t>
            </a:r>
            <a:r>
              <a:rPr lang="en-US" sz="2800" b="1" dirty="0" smtClean="0"/>
              <a:t> q</a:t>
            </a:r>
            <a:r>
              <a:rPr lang="ru-RU" sz="2800" b="1" dirty="0" smtClean="0"/>
              <a:t> - натуральные числа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91521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f47fad2980124742eb3a1b2ef6477a9279f5fc2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550</Words>
  <Application>Microsoft Office PowerPoint</Application>
  <PresentationFormat>Экран (4:3)</PresentationFormat>
  <Paragraphs>127</Paragraphs>
  <Slides>23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5" baseType="lpstr">
      <vt:lpstr>Microsoft YaHei</vt:lpstr>
      <vt:lpstr>Arial</vt:lpstr>
      <vt:lpstr>Arial Black</vt:lpstr>
      <vt:lpstr>Bookman Old Style</vt:lpstr>
      <vt:lpstr>Calibri</vt:lpstr>
      <vt:lpstr>Cambria Math</vt:lpstr>
      <vt:lpstr>Comic Sans MS</vt:lpstr>
      <vt:lpstr>Georgia</vt:lpstr>
      <vt:lpstr>Monotype Corsiva</vt:lpstr>
      <vt:lpstr>Times New Roman</vt:lpstr>
      <vt:lpstr>Тема Office</vt:lpstr>
      <vt:lpstr>Формула</vt:lpstr>
      <vt:lpstr>Презентация PowerPoint</vt:lpstr>
      <vt:lpstr>Презентация PowerPoint</vt:lpstr>
      <vt:lpstr>Вычисли устно:</vt:lpstr>
      <vt:lpstr>Презентация PowerPoint</vt:lpstr>
      <vt:lpstr>Понятие дроби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Обыкновенные дроби</vt:lpstr>
      <vt:lpstr>Презентация PowerPoint</vt:lpstr>
      <vt:lpstr>Презентация PowerPoint</vt:lpstr>
      <vt:lpstr>Презентация PowerPoint</vt:lpstr>
      <vt:lpstr>Работа в тетради с печатной основой</vt:lpstr>
      <vt:lpstr>Физминутка</vt:lpstr>
      <vt:lpstr>Запишите в виде обыкновенной дроби </vt:lpstr>
      <vt:lpstr>Запишите в виде обыкновенной дроби </vt:lpstr>
      <vt:lpstr>Анаграммы</vt:lpstr>
      <vt:lpstr>Анаграммы</vt:lpstr>
      <vt:lpstr>Презентация PowerPoint</vt:lpstr>
      <vt:lpstr>Презентация PowerPoint</vt:lpstr>
      <vt:lpstr> 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Редькина</dc:creator>
  <cp:lastModifiedBy>Пользователь Windows</cp:lastModifiedBy>
  <cp:revision>96</cp:revision>
  <dcterms:created xsi:type="dcterms:W3CDTF">2014-01-19T14:10:27Z</dcterms:created>
  <dcterms:modified xsi:type="dcterms:W3CDTF">2021-04-19T14:44:08Z</dcterms:modified>
</cp:coreProperties>
</file>