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76" r:id="rId4"/>
    <p:sldId id="277" r:id="rId5"/>
    <p:sldId id="278" r:id="rId6"/>
    <p:sldId id="279" r:id="rId7"/>
    <p:sldId id="258" r:id="rId8"/>
    <p:sldId id="280" r:id="rId9"/>
    <p:sldId id="266" r:id="rId10"/>
    <p:sldId id="275" r:id="rId11"/>
    <p:sldId id="270" r:id="rId12"/>
    <p:sldId id="271" r:id="rId13"/>
    <p:sldId id="272" r:id="rId14"/>
    <p:sldId id="282" r:id="rId15"/>
    <p:sldId id="274" r:id="rId16"/>
    <p:sldId id="273" r:id="rId17"/>
    <p:sldId id="264" r:id="rId18"/>
    <p:sldId id="281" r:id="rId19"/>
    <p:sldId id="26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6F350-F92D-473B-A7EA-D2854A164382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486A2-E148-4A63-B591-52B7942A8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15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81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33475" y="677863"/>
            <a:ext cx="4591050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113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1500174"/>
            <a:ext cx="510064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3714752"/>
            <a:ext cx="518635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BB71-C7F4-4D09-BABA-F85F055F58F1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3E0E8-A77E-4EAE-9316-E25621026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57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65D6E-A2D0-4180-8F56-4C1557B01084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A7F65-55FB-46CA-9350-E8A4E73E6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866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7F576-820D-4065-B214-08F0F8CFCB1F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96012-07AE-4DF9-981A-277C8C343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5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3090D-4B79-4653-A1CB-D74231ABBA36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DC952-3D9B-46B6-BDDC-E113B0AA8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52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2C000-684A-40E5-97E2-FC9872FA5E20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57EED-7FBA-4BCA-8A0B-59C664251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90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D869D-18D8-40E3-937E-F8D474538CA8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A519E-DCAE-4DD7-950A-0BBB83011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07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220BE-DE7C-46D4-9548-01AA2313F86A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FABC4-0112-4D61-BD2A-871D038B6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80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6CEDC-BA8D-46F6-AC63-E60FF31BC25A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7424C-8FEA-4170-99FA-FA9342836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889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92BA1-34BA-4FBA-B7C8-D963E005CBFF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D3FBA-27D5-4FCC-8846-49A036BFA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93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580D4-96FF-46D9-BA9C-2D1159752A64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0CB83-B54E-4614-88A7-3E7D22059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3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71689-E90C-494C-8E15-E6643ED9123D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227ED-62DA-40E8-8007-19F050D17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254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2631ED-EA52-4058-8637-7BC757F71C0D}" type="datetimeFigureOut">
              <a:rPr lang="ru-RU"/>
              <a:pPr>
                <a:defRPr/>
              </a:pPr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0456AF-F368-43FE-B162-16119CAC4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1412776"/>
            <a:ext cx="5036617" cy="223224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dirty="0" smtClean="0">
                <a:latin typeface="Monotype Corsiva" pitchFamily="66" charset="0"/>
              </a:rPr>
              <a:t>Урок</a:t>
            </a:r>
            <a:br>
              <a:rPr lang="ru-RU" sz="80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>математики</a:t>
            </a:r>
            <a:endParaRPr lang="ru-RU" sz="8000" dirty="0">
              <a:latin typeface="Monotype Corsiva" pitchFamily="66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005064"/>
            <a:ext cx="5194300" cy="1203598"/>
          </a:xfrm>
        </p:spPr>
        <p:txBody>
          <a:bodyPr/>
          <a:lstStyle/>
          <a:p>
            <a:pPr eaLnBrk="1" hangingPunct="1"/>
            <a:endParaRPr lang="ru-RU" sz="4000" b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052513"/>
            <a:ext cx="8893175" cy="5805487"/>
          </a:xfrm>
        </p:spPr>
        <p:txBody>
          <a:bodyPr/>
          <a:lstStyle/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Моделировать условие задачи , используя схематические чертежи.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ход решения задачи.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задачу по предложенному плану.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полученный ответ, осуществлять самоконтроль, проверяя ответ на соответствие условию задачи.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и осмысливать текст задачи, извлекать необходимую информацию.</a:t>
            </a:r>
          </a:p>
          <a:p>
            <a:pPr marL="0" indent="0">
              <a:buNone/>
            </a:pPr>
            <a:endParaRPr lang="ru-RU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476250"/>
            <a:ext cx="7859712" cy="792163"/>
          </a:xfrm>
        </p:spPr>
        <p:txBody>
          <a:bodyPr>
            <a:normAutofit fontScale="90000"/>
          </a:bodyPr>
          <a:lstStyle/>
          <a:p>
            <a:r>
              <a:rPr lang="ru-RU" sz="2900" b="1" smtClean="0"/>
              <a:t>Придумайте и решите задачу</a:t>
            </a:r>
            <a:br>
              <a:rPr lang="ru-RU" sz="2900" b="1" smtClean="0"/>
            </a:br>
            <a:r>
              <a:rPr lang="ru-RU" sz="2900" b="1" smtClean="0"/>
              <a:t> с помощью схемы</a:t>
            </a:r>
            <a:endParaRPr lang="ru-RU" sz="2900" smtClean="0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1692275" y="2636838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3995738" y="2636838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1692275" y="3429000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1692275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3995738" y="3357563"/>
            <a:ext cx="0" cy="14446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3995738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692275" y="3357563"/>
            <a:ext cx="0" cy="14446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300788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95288" y="23495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I</a:t>
            </a:r>
            <a:r>
              <a:rPr lang="ru-RU" sz="2400" b="1">
                <a:solidFill>
                  <a:srgbClr val="0033CC"/>
                </a:solidFill>
              </a:rPr>
              <a:t> полка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23850" y="3141663"/>
            <a:ext cx="1300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II</a:t>
            </a:r>
            <a:r>
              <a:rPr lang="ru-RU" sz="2400" b="1">
                <a:solidFill>
                  <a:srgbClr val="0033CC"/>
                </a:solidFill>
              </a:rPr>
              <a:t> полка</a:t>
            </a:r>
          </a:p>
        </p:txBody>
      </p:sp>
      <p:sp>
        <p:nvSpPr>
          <p:cNvPr id="4115" name="AutoShape 19"/>
          <p:cNvSpPr>
            <a:spLocks/>
          </p:cNvSpPr>
          <p:nvPr/>
        </p:nvSpPr>
        <p:spPr bwMode="auto">
          <a:xfrm>
            <a:off x="6443663" y="2492375"/>
            <a:ext cx="360362" cy="1223963"/>
          </a:xfrm>
          <a:prstGeom prst="rightBrace">
            <a:avLst>
              <a:gd name="adj1" fmla="val 28304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948488" y="2852738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150 </a:t>
            </a:r>
            <a:r>
              <a:rPr lang="ru-RU" sz="2400" b="1">
                <a:solidFill>
                  <a:srgbClr val="0033CC"/>
                </a:solidFill>
              </a:rPr>
              <a:t>книг</a:t>
            </a:r>
          </a:p>
        </p:txBody>
      </p:sp>
      <p:sp>
        <p:nvSpPr>
          <p:cNvPr id="4117" name="Arc 21"/>
          <p:cNvSpPr>
            <a:spLocks/>
          </p:cNvSpPr>
          <p:nvPr/>
        </p:nvSpPr>
        <p:spPr bwMode="auto">
          <a:xfrm flipV="1">
            <a:off x="1674813" y="2349500"/>
            <a:ext cx="2319337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Arc 22"/>
          <p:cNvSpPr>
            <a:spLocks/>
          </p:cNvSpPr>
          <p:nvPr/>
        </p:nvSpPr>
        <p:spPr bwMode="auto">
          <a:xfrm flipV="1">
            <a:off x="3995738" y="2349500"/>
            <a:ext cx="2319337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9" name="Arc 23"/>
          <p:cNvSpPr>
            <a:spLocks/>
          </p:cNvSpPr>
          <p:nvPr/>
        </p:nvSpPr>
        <p:spPr bwMode="auto">
          <a:xfrm rot="10800000" flipV="1">
            <a:off x="1692275" y="3429000"/>
            <a:ext cx="2319338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2268538" y="3789363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CC"/>
                </a:solidFill>
              </a:rPr>
              <a:t>? книг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684213" y="4868863"/>
            <a:ext cx="6911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</a:rPr>
              <a:t>На первой полке книг в два раза больше, чем на второй. Сколько книг на второй полке, если на обеих полках 150 книг ?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1258888" y="43672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0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5" grpId="0" animBg="1"/>
      <p:bldP spid="4116" grpId="0"/>
      <p:bldP spid="4117" grpId="0" animBg="1"/>
      <p:bldP spid="4118" grpId="0" animBg="1"/>
      <p:bldP spid="4119" grpId="0" animBg="1"/>
      <p:bldP spid="4120" grpId="0"/>
      <p:bldP spid="41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folHlink"/>
                </a:solidFill>
                <a:latin typeface="Arial" charset="0"/>
              </a:rPr>
              <a:t>Задачи на части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hlink"/>
                </a:solidFill>
              </a:rPr>
              <a:t>Подумайте и ответьте: какое важное условие (которое не оговаривается, но принимается по умолчанию) должно выполняться в задачах на части ?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hlink"/>
                </a:solidFill>
              </a:rPr>
              <a:t>  </a:t>
            </a:r>
            <a:endParaRPr lang="ru-RU" sz="2800" b="1" dirty="0" smtClean="0">
              <a:solidFill>
                <a:schemeClr val="folHlink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95288" y="4652963"/>
            <a:ext cx="83962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Все части, о которых идет речь в задаче,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u="sng" dirty="0">
                <a:solidFill>
                  <a:srgbClr val="FF0000"/>
                </a:solidFill>
              </a:rPr>
              <a:t>равные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646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b="1" i="1" smtClean="0">
              <a:solidFill>
                <a:srgbClr val="FF0000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74898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hlink"/>
                </a:solidFill>
              </a:rPr>
              <a:t>Подумайте и ответьте: что первым делом необходимо найти при решении задачи на части?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11188" y="3500438"/>
            <a:ext cx="7848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Сначала нужно узнать, сколько </a:t>
            </a:r>
            <a:r>
              <a:rPr lang="ru-RU" sz="3200" b="1" dirty="0">
                <a:solidFill>
                  <a:srgbClr val="FF0000"/>
                </a:solidFill>
              </a:rPr>
              <a:t>составляет одна часть.</a:t>
            </a:r>
          </a:p>
        </p:txBody>
      </p:sp>
    </p:spTree>
    <p:extLst>
      <p:ext uri="{BB962C8B-B14F-4D97-AF65-F5344CB8AC3E}">
        <p14:creationId xmlns:p14="http://schemas.microsoft.com/office/powerpoint/2010/main" val="146446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476250"/>
            <a:ext cx="7859712" cy="792163"/>
          </a:xfrm>
        </p:spPr>
        <p:txBody>
          <a:bodyPr>
            <a:normAutofit fontScale="90000"/>
          </a:bodyPr>
          <a:lstStyle/>
          <a:p>
            <a:r>
              <a:rPr lang="ru-RU" sz="2900" b="1" smtClean="0"/>
              <a:t>Придумайте и решите задачу</a:t>
            </a:r>
            <a:br>
              <a:rPr lang="ru-RU" sz="2900" b="1" smtClean="0"/>
            </a:br>
            <a:r>
              <a:rPr lang="ru-RU" sz="2900" b="1" smtClean="0"/>
              <a:t> с помощью схемы</a:t>
            </a:r>
            <a:endParaRPr lang="ru-RU" sz="2900" smtClean="0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1692275" y="2636838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3995738" y="2636838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1692275" y="3429000"/>
            <a:ext cx="23050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1692275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3995738" y="3357563"/>
            <a:ext cx="0" cy="14446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3995738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692275" y="3357563"/>
            <a:ext cx="0" cy="144462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300788" y="2565400"/>
            <a:ext cx="0" cy="144463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95288" y="23495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I</a:t>
            </a:r>
            <a:r>
              <a:rPr lang="ru-RU" sz="2400" b="1">
                <a:solidFill>
                  <a:srgbClr val="0033CC"/>
                </a:solidFill>
              </a:rPr>
              <a:t> полка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23850" y="3141663"/>
            <a:ext cx="1300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II</a:t>
            </a:r>
            <a:r>
              <a:rPr lang="ru-RU" sz="2400" b="1">
                <a:solidFill>
                  <a:srgbClr val="0033CC"/>
                </a:solidFill>
              </a:rPr>
              <a:t> полка</a:t>
            </a:r>
          </a:p>
        </p:txBody>
      </p:sp>
      <p:sp>
        <p:nvSpPr>
          <p:cNvPr id="4115" name="AutoShape 19"/>
          <p:cNvSpPr>
            <a:spLocks/>
          </p:cNvSpPr>
          <p:nvPr/>
        </p:nvSpPr>
        <p:spPr bwMode="auto">
          <a:xfrm>
            <a:off x="6443663" y="2492375"/>
            <a:ext cx="360362" cy="1223963"/>
          </a:xfrm>
          <a:prstGeom prst="rightBrace">
            <a:avLst>
              <a:gd name="adj1" fmla="val 28304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948488" y="2852738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33CC"/>
                </a:solidFill>
              </a:rPr>
              <a:t>150 </a:t>
            </a:r>
            <a:r>
              <a:rPr lang="ru-RU" sz="2400" b="1">
                <a:solidFill>
                  <a:srgbClr val="0033CC"/>
                </a:solidFill>
              </a:rPr>
              <a:t>книг</a:t>
            </a:r>
          </a:p>
        </p:txBody>
      </p:sp>
      <p:sp>
        <p:nvSpPr>
          <p:cNvPr id="4117" name="Arc 21"/>
          <p:cNvSpPr>
            <a:spLocks/>
          </p:cNvSpPr>
          <p:nvPr/>
        </p:nvSpPr>
        <p:spPr bwMode="auto">
          <a:xfrm flipV="1">
            <a:off x="1674813" y="2349500"/>
            <a:ext cx="2319337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Arc 22"/>
          <p:cNvSpPr>
            <a:spLocks/>
          </p:cNvSpPr>
          <p:nvPr/>
        </p:nvSpPr>
        <p:spPr bwMode="auto">
          <a:xfrm flipV="1">
            <a:off x="3995738" y="2349500"/>
            <a:ext cx="2319337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9" name="Arc 23"/>
          <p:cNvSpPr>
            <a:spLocks/>
          </p:cNvSpPr>
          <p:nvPr/>
        </p:nvSpPr>
        <p:spPr bwMode="auto">
          <a:xfrm rot="10800000" flipV="1">
            <a:off x="1692275" y="3429000"/>
            <a:ext cx="2319338" cy="358775"/>
          </a:xfrm>
          <a:custGeom>
            <a:avLst/>
            <a:gdLst>
              <a:gd name="G0" fmla="+- 21282 0 0"/>
              <a:gd name="G1" fmla="+- 0 0 0"/>
              <a:gd name="G2" fmla="+- 21600 0 0"/>
              <a:gd name="T0" fmla="*/ 42073 w 42073"/>
              <a:gd name="T1" fmla="*/ 5857 h 21600"/>
              <a:gd name="T2" fmla="*/ 0 w 42073"/>
              <a:gd name="T3" fmla="*/ 3691 h 21600"/>
              <a:gd name="T4" fmla="*/ 21282 w 42073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73" h="21600" fill="none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</a:path>
              <a:path w="42073" h="21600" stroke="0" extrusionOk="0">
                <a:moveTo>
                  <a:pt x="42072" y="5856"/>
                </a:moveTo>
                <a:cubicBezTo>
                  <a:pt x="39449" y="15168"/>
                  <a:pt x="30955" y="21599"/>
                  <a:pt x="21282" y="21600"/>
                </a:cubicBezTo>
                <a:cubicBezTo>
                  <a:pt x="10776" y="21600"/>
                  <a:pt x="1794" y="14041"/>
                  <a:pt x="-1" y="3691"/>
                </a:cubicBezTo>
                <a:lnTo>
                  <a:pt x="21282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2268538" y="3789363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CC"/>
                </a:solidFill>
              </a:rPr>
              <a:t>? книг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684213" y="4868863"/>
            <a:ext cx="6911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</a:rPr>
              <a:t>На первой полке книг в два раза больше, чем на второй. Сколько книг на второй полке, если на обеих полках 150 книг ?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1258888" y="43672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9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5" grpId="0" animBg="1"/>
      <p:bldP spid="4116" grpId="0"/>
      <p:bldP spid="4117" grpId="0" animBg="1"/>
      <p:bldP spid="4118" grpId="0" animBg="1"/>
      <p:bldP spid="4119" grpId="0" animBg="1"/>
      <p:bldP spid="4120" grpId="0"/>
      <p:bldP spid="4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-2489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Физминутка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812763" y="847384"/>
            <a:ext cx="82456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57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Быстро встали, улыбнулись,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Выше-выше потянулись,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Ну-ка! Плечи распрямите,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Поднимите, опустите.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Вправо, влево повернитесь,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Рук коленями коснитесь.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Сели, встали. Сели встали.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Arial Black" panose="020B0A04020102020204" pitchFamily="34" charset="0"/>
                <a:cs typeface="Times New Roman" pitchFamily="18" charset="0"/>
              </a:rPr>
              <a:t>И на месте побежали.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Arial Black" panose="020B0A04020102020204" pitchFamily="34" charset="0"/>
            </a:endParaRPr>
          </a:p>
        </p:txBody>
      </p:sp>
      <p:pic>
        <p:nvPicPr>
          <p:cNvPr id="5" name="Рисунок 8" descr="7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8640"/>
            <a:ext cx="1910437" cy="385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89" y="4180510"/>
            <a:ext cx="2635079" cy="2635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396020"/>
            <a:ext cx="5186019" cy="22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03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b="1" dirty="0" smtClean="0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9552" y="980728"/>
            <a:ext cx="813593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    </a:t>
            </a:r>
            <a:r>
              <a:rPr lang="ru-RU" sz="4000" b="1" u="sng" dirty="0">
                <a:solidFill>
                  <a:srgbClr val="FF0000"/>
                </a:solidFill>
              </a:rPr>
              <a:t>1 ряд</a:t>
            </a:r>
            <a:r>
              <a:rPr lang="ru-RU" sz="4000" b="1" dirty="0">
                <a:solidFill>
                  <a:srgbClr val="FF0000"/>
                </a:solidFill>
              </a:rPr>
              <a:t>           </a:t>
            </a:r>
            <a:r>
              <a:rPr lang="ru-RU" sz="4000" b="1" u="sng" dirty="0" smtClean="0">
                <a:solidFill>
                  <a:srgbClr val="FF0000"/>
                </a:solidFill>
              </a:rPr>
              <a:t>2 </a:t>
            </a:r>
            <a:r>
              <a:rPr lang="ru-RU" sz="4000" b="1" u="sng" dirty="0">
                <a:solidFill>
                  <a:srgbClr val="FF0000"/>
                </a:solidFill>
              </a:rPr>
              <a:t>ряд</a:t>
            </a:r>
            <a:r>
              <a:rPr lang="ru-RU" sz="4000" b="1" dirty="0">
                <a:solidFill>
                  <a:srgbClr val="FF0000"/>
                </a:solidFill>
              </a:rPr>
              <a:t>     </a:t>
            </a:r>
            <a:r>
              <a:rPr lang="ru-RU" sz="4000" b="1" u="sng" dirty="0" smtClean="0">
                <a:solidFill>
                  <a:srgbClr val="FF0000"/>
                </a:solidFill>
              </a:rPr>
              <a:t>3 </a:t>
            </a:r>
            <a:r>
              <a:rPr lang="ru-RU" sz="4000" b="1" u="sng" dirty="0">
                <a:solidFill>
                  <a:srgbClr val="FF0000"/>
                </a:solidFill>
              </a:rPr>
              <a:t>ряд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    </a:t>
            </a:r>
          </a:p>
          <a:p>
            <a:r>
              <a:rPr lang="ru-RU" sz="3200" b="1" dirty="0" smtClean="0">
                <a:solidFill>
                  <a:srgbClr val="0033CC"/>
                </a:solidFill>
              </a:rPr>
              <a:t>      </a:t>
            </a:r>
            <a:r>
              <a:rPr lang="ru-RU" sz="4000" b="1" dirty="0" smtClean="0">
                <a:solidFill>
                  <a:srgbClr val="0033CC"/>
                </a:solidFill>
              </a:rPr>
              <a:t> </a:t>
            </a:r>
          </a:p>
          <a:p>
            <a:endParaRPr lang="ru-RU" sz="4000" b="1" dirty="0">
              <a:solidFill>
                <a:srgbClr val="0033CC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04463"/>
              </p:ext>
            </p:extLst>
          </p:nvPr>
        </p:nvGraphicFramePr>
        <p:xfrm>
          <a:off x="539552" y="1916832"/>
          <a:ext cx="7632849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4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36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Овощной салат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Помидоры –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частей,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Баклажаны – 5 частей;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Лук – 1 часть.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Сколько граммов нужно взять каждого продукта, чтобы получить салат массой 800 грамм? 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Жидкость для выведения пятен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– 10 частей;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Нашатырный спирт – 2 части;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Соль – 1 часть.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Сколько будет весить вся жидкость, если воды в ней будет 20 грамм?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Настойка для лечения зубов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Ромашка – 3 части;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Календула – 2 части;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Шалфей – 4 части.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Сколько граммов нужно взять шалфея, если ромашки и календулы 100 грамм?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8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Рефлексия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451717"/>
              </p:ext>
            </p:extLst>
          </p:nvPr>
        </p:nvGraphicFramePr>
        <p:xfrm>
          <a:off x="2987824" y="894730"/>
          <a:ext cx="4032447" cy="5783580"/>
        </p:xfrm>
        <a:graphic>
          <a:graphicData uri="http://schemas.openxmlformats.org/drawingml/2006/table">
            <a:tbl>
              <a:tblPr firstRow="1" firstCol="1" bandRow="1"/>
              <a:tblGrid>
                <a:gridCol w="4032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Сегодня я узнал…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Было интересно…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D9959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Было трудно…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выполнял задания…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понял, что…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9EAC1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Теперь я могу…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4BACC6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почувствовал, что…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AE12A7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приобрел…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ECFA3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986F24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научился…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17365D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 меня получилось 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595959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смог…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Я попробую…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Меня удивило…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A82218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Урок дал мне для жизни… 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Мне захотелось…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668" marR="53668" marT="0" marB="0">
                    <a:lnL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AE1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70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052513"/>
            <a:ext cx="8893175" cy="5805487"/>
          </a:xfrm>
        </p:spPr>
        <p:txBody>
          <a:bodyPr/>
          <a:lstStyle/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Моделировать условие задачи , используя схематические чертежи.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ход решения задачи.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задачу по предложенному плану.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полученный ответ, осуществлять самоконтроль, проверяя ответ на соответствие условию задачи.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и осмысливать текст задачи, извлекать необходимую информацию.</a:t>
            </a:r>
          </a:p>
          <a:p>
            <a:pPr marL="0" indent="0">
              <a:buNone/>
            </a:pPr>
            <a:endParaRPr lang="ru-RU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1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2304256"/>
          </a:xfrm>
        </p:spPr>
        <p:txBody>
          <a:bodyPr>
            <a:normAutofit/>
          </a:bodyPr>
          <a:lstStyle/>
          <a:p>
            <a:r>
              <a:rPr lang="ru-RU" sz="9800" dirty="0">
                <a:solidFill>
                  <a:srgbClr val="C00000"/>
                </a:solidFill>
                <a:latin typeface="Monotype Corsiva" pitchFamily="66" charset="0"/>
              </a:rPr>
              <a:t>Спасибо за урок!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50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49685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4400" dirty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Главная сила математики состоит в том, что вместе с решением одной конкретной задачи она создаёт общие приёмы и способы, применимые во многих 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ситуациях , </a:t>
            </a: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которые даже не всегда можно 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предвидеть.»</a:t>
            </a:r>
          </a:p>
          <a:p>
            <a:pPr marL="0" indent="0" algn="just">
              <a:buNone/>
            </a:pPr>
            <a:r>
              <a:rPr lang="ru-RU" sz="4400" b="1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400" b="1" smtClean="0">
                <a:solidFill>
                  <a:srgbClr val="002060"/>
                </a:solidFill>
                <a:latin typeface="Monotype Corsiva" pitchFamily="66" charset="0"/>
              </a:rPr>
              <a:t>                                         </a:t>
            </a:r>
            <a:r>
              <a:rPr lang="ru-RU" smtClean="0">
                <a:latin typeface="Monotype Corsiva" pitchFamily="66" charset="0"/>
              </a:rPr>
              <a:t>М</a:t>
            </a:r>
            <a:r>
              <a:rPr lang="ru-RU" dirty="0" smtClean="0">
                <a:latin typeface="Monotype Corsiva" pitchFamily="66" charset="0"/>
              </a:rPr>
              <a:t>. И. Башмаков</a:t>
            </a:r>
            <a:endParaRPr lang="ru-RU" dirty="0">
              <a:latin typeface="Monotype Corsiva" pitchFamily="66" charset="0"/>
            </a:endParaRPr>
          </a:p>
          <a:p>
            <a:pPr marL="0" indent="0" algn="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8836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36550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1pPr>
            <a:lvl2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2pPr>
            <a:lvl3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3pPr>
            <a:lvl4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4pPr>
            <a:lvl5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9pPr>
          </a:lstStyle>
          <a:p>
            <a:pPr>
              <a:spcBef>
                <a:spcPts val="800"/>
              </a:spcBef>
              <a:buClrTx/>
              <a:buSzPct val="60000"/>
              <a:buFontTx/>
              <a:buNone/>
            </a:pPr>
            <a:endParaRPr lang="ru-RU" altLang="ru-RU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800"/>
              </a:spcBef>
              <a:buClrTx/>
              <a:buSzPct val="60000"/>
              <a:buFontTx/>
              <a:buNone/>
            </a:pPr>
            <a:endParaRPr lang="ru-RU" altLang="ru-RU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39750" y="1557338"/>
            <a:ext cx="8064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95288" y="404813"/>
            <a:ext cx="8424862" cy="636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4290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1pPr>
            <a:lvl2pPr marL="800100" indent="-34290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2pPr>
            <a:lvl3pPr marL="1257300" indent="-34290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3pPr>
            <a:lvl4pPr marL="1714500" indent="-34290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4pPr>
            <a:lvl5pPr marL="2171700" indent="-34290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5pPr>
            <a:lvl6pPr marL="2628900" indent="-3429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6pPr>
            <a:lvl7pPr marL="3086100" indent="-3429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7pPr>
            <a:lvl8pPr marL="3543300" indent="-3429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8pPr>
            <a:lvl9pPr marL="4000500" indent="-3429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9pPr>
          </a:lstStyle>
          <a:p>
            <a:pPr marL="0" indent="0">
              <a:buClr>
                <a:schemeClr val="tx1"/>
              </a:buClr>
            </a:pPr>
            <a:r>
              <a:rPr lang="ru-RU" alt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Вычислите удобным способом:</a:t>
            </a:r>
          </a:p>
          <a:p>
            <a:pPr>
              <a:buClrTx/>
              <a:buFontTx/>
              <a:buNone/>
            </a:pPr>
            <a:endParaRPr lang="ru-RU" alt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Tx/>
              <a:buFontTx/>
              <a:buNone/>
            </a:pPr>
            <a:r>
              <a:rPr lang="ru-RU" alt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а) 42+61+28+39+30</a:t>
            </a:r>
          </a:p>
          <a:p>
            <a:pPr>
              <a:buClrTx/>
              <a:buFontTx/>
              <a:buNone/>
            </a:pPr>
            <a:r>
              <a:rPr lang="ru-RU" alt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</a:p>
          <a:p>
            <a:pPr>
              <a:buClrTx/>
              <a:buFontTx/>
              <a:buNone/>
            </a:pPr>
            <a:r>
              <a:rPr lang="ru-RU" alt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б) </a:t>
            </a:r>
            <a:r>
              <a:rPr lang="ru-RU" alt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4‧9‧5‧2‧25 </a:t>
            </a:r>
            <a:endParaRPr lang="ru-RU" alt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Tx/>
              <a:buFontTx/>
              <a:buNone/>
            </a:pPr>
            <a:endParaRPr lang="ru-RU" alt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Tx/>
              <a:buFontTx/>
              <a:buNone/>
            </a:pPr>
            <a:r>
              <a:rPr lang="ru-RU" alt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в) </a:t>
            </a:r>
            <a:r>
              <a:rPr lang="ru-RU" alt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123‧27-23‧27</a:t>
            </a:r>
            <a:endParaRPr lang="ru-RU" alt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2750"/>
              </a:spcBef>
              <a:buClrTx/>
              <a:buFontTx/>
              <a:buNone/>
            </a:pPr>
            <a:endParaRPr lang="ru-RU" altLang="ru-RU" sz="4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40905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457200" y="404813"/>
            <a:ext cx="8229600" cy="619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609600" indent="-603250"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1pPr>
            <a:lvl2pPr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2pPr>
            <a:lvl3pPr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3pPr>
            <a:lvl4pPr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4pPr>
            <a:lvl5pPr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9600" algn="l"/>
                <a:tab pos="1057275" algn="l"/>
                <a:tab pos="1506538" algn="l"/>
                <a:tab pos="1955800" algn="l"/>
                <a:tab pos="2405063" algn="l"/>
                <a:tab pos="2854325" algn="l"/>
                <a:tab pos="3303588" algn="l"/>
                <a:tab pos="3752850" algn="l"/>
                <a:tab pos="4202113" algn="l"/>
                <a:tab pos="4651375" algn="l"/>
                <a:tab pos="5100638" algn="l"/>
                <a:tab pos="5549900" algn="l"/>
                <a:tab pos="5999163" algn="l"/>
                <a:tab pos="6448425" algn="l"/>
                <a:tab pos="6897688" algn="l"/>
                <a:tab pos="7346950" algn="l"/>
                <a:tab pos="7796213" algn="l"/>
                <a:tab pos="8245475" algn="l"/>
                <a:tab pos="8694738" algn="l"/>
                <a:tab pos="9144000" algn="l"/>
                <a:tab pos="9593263" algn="l"/>
              </a:tabLst>
              <a:defRPr>
                <a:solidFill>
                  <a:srgbClr val="000000"/>
                </a:solidFill>
                <a:latin typeface="Tahoma" panose="020B0604030504040204" pitchFamily="34" charset="0"/>
                <a:cs typeface="DejaVu Sans" pitchFamily="34" charset="0"/>
              </a:defRPr>
            </a:lvl9pPr>
          </a:lstStyle>
          <a:p>
            <a:pPr>
              <a:spcBef>
                <a:spcPts val="1100"/>
              </a:spcBef>
              <a:buClrTx/>
              <a:buSzPct val="70000"/>
              <a:buFontTx/>
              <a:buNone/>
            </a:pPr>
            <a:r>
              <a:rPr lang="ru-RU" alt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alt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Определите</a:t>
            </a:r>
            <a:r>
              <a:rPr lang="ru-RU" alt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какое из выражений имеет то же значение, что и выражение</a:t>
            </a:r>
            <a:r>
              <a:rPr lang="ru-RU" alt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18‧(</a:t>
            </a:r>
            <a:r>
              <a:rPr lang="ru-RU" altLang="ru-RU" sz="44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37+44)</a:t>
            </a: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ru-RU" altLang="ru-RU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1100"/>
              </a:spcBef>
              <a:buClrTx/>
              <a:buSzPct val="70000"/>
              <a:buFontTx/>
              <a:buNone/>
            </a:pPr>
            <a:r>
              <a:rPr lang="ru-RU" altLang="ru-RU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		</a:t>
            </a:r>
            <a:r>
              <a:rPr lang="ru-RU" altLang="ru-RU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а) </a:t>
            </a:r>
            <a:r>
              <a:rPr lang="ru-RU" altLang="ru-RU" sz="4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18‧37+44 </a:t>
            </a:r>
            <a:endParaRPr lang="ru-RU" altLang="ru-RU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1100"/>
              </a:spcBef>
              <a:buClrTx/>
              <a:buSzPct val="70000"/>
              <a:buFontTx/>
              <a:buNone/>
            </a:pPr>
            <a:r>
              <a:rPr lang="ru-RU" altLang="ru-RU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		б) </a:t>
            </a:r>
            <a:r>
              <a:rPr lang="ru-RU" altLang="ru-RU" sz="4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18‧37+18‧44</a:t>
            </a:r>
            <a:endParaRPr lang="ru-RU" altLang="ru-RU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1100"/>
              </a:spcBef>
              <a:buClrTx/>
              <a:buSzPct val="70000"/>
              <a:buFontTx/>
              <a:buNone/>
            </a:pPr>
            <a:r>
              <a:rPr lang="ru-RU" altLang="ru-RU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		в) </a:t>
            </a:r>
            <a:r>
              <a:rPr lang="ru-RU" altLang="ru-RU" sz="4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37+18‧44</a:t>
            </a:r>
            <a:endParaRPr lang="ru-RU" altLang="ru-RU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1139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Леонтий Магницки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679" y="248670"/>
            <a:ext cx="4138538" cy="55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579269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Леонтий Филиппович Магницкий</a:t>
            </a:r>
          </a:p>
          <a:p>
            <a:pPr algn="ctr" font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</a:t>
            </a:r>
          </a:p>
          <a:p>
            <a:r>
              <a:rPr lang="ru-RU" dirty="0">
                <a:solidFill>
                  <a:srgbClr val="0060F0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0060F0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2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Владимирович Дорофеев</a:t>
            </a:r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9" name="Picture 2" descr="https://www.mathedu.ru/img/person-dorofeev_g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614" y="274638"/>
            <a:ext cx="4162771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7135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 сравните условия задач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4040188" cy="5040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" y="2348880"/>
            <a:ext cx="3538736" cy="3777283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первой пачке 40 тетрадей, а во второй - в 2 раза меньше. Сколько всего тетрадей?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57606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 №2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860032" y="2174875"/>
            <a:ext cx="3826768" cy="395128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двух пачках 60 тетрадей. Во второй пачке тетрадей в 2 раза меньше, чем в первой. Сколько тетрадей в каждой пачке?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57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-684584" y="14264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 Т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? Т.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 пачка –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60 т.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 пачка - 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11760" y="1844824"/>
            <a:ext cx="0" cy="2880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11760" y="1988840"/>
            <a:ext cx="237626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88024" y="1844824"/>
            <a:ext cx="0" cy="2880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99892" y="1844824"/>
            <a:ext cx="0" cy="2880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411760" y="3212976"/>
            <a:ext cx="11881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99892" y="3068960"/>
            <a:ext cx="0" cy="2160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11760" y="306896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>
            <a:off x="2391726" y="2960539"/>
            <a:ext cx="2376264" cy="360040"/>
          </a:xfrm>
          <a:prstGeom prst="arc">
            <a:avLst>
              <a:gd name="adj1" fmla="val 10649487"/>
              <a:gd name="adj2" fmla="val 1766280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2411760" y="3068960"/>
            <a:ext cx="0" cy="1440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Дуга 33"/>
          <p:cNvSpPr/>
          <p:nvPr/>
        </p:nvSpPr>
        <p:spPr>
          <a:xfrm>
            <a:off x="2391726" y="1712177"/>
            <a:ext cx="2376264" cy="360040"/>
          </a:xfrm>
          <a:prstGeom prst="arc">
            <a:avLst>
              <a:gd name="adj1" fmla="val 10649487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авая фигурная скобка 37"/>
          <p:cNvSpPr/>
          <p:nvPr/>
        </p:nvSpPr>
        <p:spPr>
          <a:xfrm>
            <a:off x="5364088" y="1747772"/>
            <a:ext cx="145758" cy="158158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5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2564904"/>
            <a:ext cx="5036617" cy="223224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dirty="0" smtClean="0">
                <a:latin typeface="Monotype Corsiva" pitchFamily="66" charset="0"/>
              </a:rPr>
              <a:t>«Задачи на части»</a:t>
            </a:r>
            <a:endParaRPr lang="ru-RU" sz="8000" dirty="0">
              <a:latin typeface="Monotype Corsiva" pitchFamily="66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1124744"/>
            <a:ext cx="5194300" cy="1152128"/>
          </a:xfrm>
        </p:spPr>
        <p:txBody>
          <a:bodyPr/>
          <a:lstStyle/>
          <a:p>
            <a:pPr eaLnBrk="1" hangingPunct="1"/>
            <a:r>
              <a:rPr lang="ru-RU" sz="6600" u="sng" dirty="0" smtClean="0">
                <a:solidFill>
                  <a:srgbClr val="002060"/>
                </a:solidFill>
                <a:latin typeface="Monotype Corsiva" pitchFamily="66" charset="0"/>
              </a:rPr>
              <a:t>Тема урока:</a:t>
            </a:r>
          </a:p>
        </p:txBody>
      </p:sp>
    </p:spTree>
    <p:extLst>
      <p:ext uri="{BB962C8B-B14F-4D97-AF65-F5344CB8AC3E}">
        <p14:creationId xmlns:p14="http://schemas.microsoft.com/office/powerpoint/2010/main" val="378561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5" grpId="0" build="p"/>
    </p:bldLst>
  </p:timing>
</p:sld>
</file>

<file path=ppt/theme/theme1.xml><?xml version="1.0" encoding="utf-8"?>
<a:theme xmlns:a="http://schemas.openxmlformats.org/drawingml/2006/main" name="Презентация 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МАТЕМАТИКА</Template>
  <TotalTime>953</TotalTime>
  <Words>682</Words>
  <Application>Microsoft Office PowerPoint</Application>
  <PresentationFormat>Экран (4:3)</PresentationFormat>
  <Paragraphs>112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Arial</vt:lpstr>
      <vt:lpstr>Arial Black</vt:lpstr>
      <vt:lpstr>Calibri</vt:lpstr>
      <vt:lpstr>DejaVu Sans</vt:lpstr>
      <vt:lpstr>Monotype Corsiva</vt:lpstr>
      <vt:lpstr>Tahoma</vt:lpstr>
      <vt:lpstr>Times New Roman</vt:lpstr>
      <vt:lpstr>Презентация МАТЕМАТИКА</vt:lpstr>
      <vt:lpstr>Урок математики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Георгий Владимирович Дорофеев</vt:lpstr>
      <vt:lpstr> Задание: прочитайте задачи и сравните условия задач </vt:lpstr>
      <vt:lpstr>? Т.   ? Т.</vt:lpstr>
      <vt:lpstr>«Задачи на части»</vt:lpstr>
      <vt:lpstr>Задачи урока:</vt:lpstr>
      <vt:lpstr>Придумайте и решите задачу  с помощью схемы</vt:lpstr>
      <vt:lpstr>Задачи на части</vt:lpstr>
      <vt:lpstr>Презентация PowerPoint</vt:lpstr>
      <vt:lpstr>Придумайте и решите задачу  с помощью схемы</vt:lpstr>
      <vt:lpstr>Физминутка </vt:lpstr>
      <vt:lpstr>Самостоятельная работа</vt:lpstr>
      <vt:lpstr>Рефлексия</vt:lpstr>
      <vt:lpstr>Задачи урока:</vt:lpstr>
      <vt:lpstr>Спасибо за урок! 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Светлана</cp:lastModifiedBy>
  <cp:revision>77</cp:revision>
  <cp:lastPrinted>2022-11-29T17:30:18Z</cp:lastPrinted>
  <dcterms:created xsi:type="dcterms:W3CDTF">2011-07-26T03:24:12Z</dcterms:created>
  <dcterms:modified xsi:type="dcterms:W3CDTF">2022-11-30T17:48:18Z</dcterms:modified>
</cp:coreProperties>
</file>