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2" r:id="rId26"/>
    <p:sldId id="280" r:id="rId27"/>
    <p:sldId id="281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Оригинальность идеи</c:v>
                </c:pt>
                <c:pt idx="1">
                  <c:v>Эстетический вид</c:v>
                </c:pt>
                <c:pt idx="2">
                  <c:v>Доступность изготовления</c:v>
                </c:pt>
                <c:pt idx="3">
                  <c:v>Желание приобрести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9</c:v>
                </c:pt>
                <c:pt idx="2">
                  <c:v>3</c:v>
                </c:pt>
                <c:pt idx="3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Учащиеся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Оригинальность идеи</c:v>
                </c:pt>
                <c:pt idx="1">
                  <c:v>Эстетический вид</c:v>
                </c:pt>
                <c:pt idx="2">
                  <c:v>Доступность изготовления</c:v>
                </c:pt>
                <c:pt idx="3">
                  <c:v>Желание приобрести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24</c:v>
                </c:pt>
                <c:pt idx="1">
                  <c:v>44</c:v>
                </c:pt>
                <c:pt idx="2">
                  <c:v>3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Родители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Оригинальность идеи</c:v>
                </c:pt>
                <c:pt idx="1">
                  <c:v>Эстетический вид</c:v>
                </c:pt>
                <c:pt idx="2">
                  <c:v>Доступность изготовления</c:v>
                </c:pt>
                <c:pt idx="3">
                  <c:v>Желание приобрести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32</c:v>
                </c:pt>
                <c:pt idx="1">
                  <c:v>20</c:v>
                </c:pt>
                <c:pt idx="2">
                  <c:v>12</c:v>
                </c:pt>
                <c:pt idx="3">
                  <c:v>23</c:v>
                </c:pt>
              </c:numCache>
            </c:numRef>
          </c:val>
        </c:ser>
        <c:shape val="box"/>
        <c:axId val="173669760"/>
        <c:axId val="173671552"/>
        <c:axId val="173618048"/>
      </c:bar3DChart>
      <c:catAx>
        <c:axId val="173669760"/>
        <c:scaling>
          <c:orientation val="minMax"/>
        </c:scaling>
        <c:axPos val="b"/>
        <c:tickLblPos val="nextTo"/>
        <c:crossAx val="173671552"/>
        <c:crosses val="autoZero"/>
        <c:auto val="1"/>
        <c:lblAlgn val="ctr"/>
        <c:lblOffset val="100"/>
      </c:catAx>
      <c:valAx>
        <c:axId val="173671552"/>
        <c:scaling>
          <c:orientation val="minMax"/>
        </c:scaling>
        <c:axPos val="l"/>
        <c:majorGridlines/>
        <c:numFmt formatCode="General" sourceLinked="1"/>
        <c:tickLblPos val="nextTo"/>
        <c:crossAx val="173669760"/>
        <c:crosses val="autoZero"/>
        <c:crossBetween val="between"/>
      </c:valAx>
      <c:serAx>
        <c:axId val="173618048"/>
        <c:scaling>
          <c:orientation val="minMax"/>
        </c:scaling>
        <c:axPos val="b"/>
        <c:tickLblPos val="nextTo"/>
        <c:crossAx val="173671552"/>
        <c:crosses val="autoZero"/>
      </c:serAx>
    </c:plotArea>
    <c:legend>
      <c:legendPos val="r"/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BB9DA-91D5-4AA0-A028-410E8CEDE4A1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42D8C-AAF4-471A-8EC0-52BB6D86CD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254F126-40E5-42F6-AFFD-AC1E35628B38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ED798EA-D7E8-4C46-8D29-4CF834D57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s://kayrosblog.ru/wp-content/uploads/2019/09/Istoriya-vozniknoveniya-stilya-vintazh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kayrosblog.ru/wp-content/uploads/2019/09/Kontseptsiya-stilya-vintazh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kayrosblog.ru/wp-content/uploads/2019/09/TSvetovaya-gamma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dg-home.ru/blog/stil-vintazh-v-interere_b633756/" TargetMode="External"/><Relationship Id="rId3" Type="http://schemas.openxmlformats.org/officeDocument/2006/relationships/hyperlink" Target="https://www.ryazanremont.ru/sovet/10_stroitelnye_materialy/160_drevesnye_plity_bezopasny_jekologichnost_dsp_dvp_osb_i_mdf.html" TargetMode="External"/><Relationship Id="rId7" Type="http://schemas.openxmlformats.org/officeDocument/2006/relationships/hyperlink" Target="https://www.valeryhomeblog.ru/2019/03/peredelka-chemodana.html" TargetMode="External"/><Relationship Id="rId2" Type="http://schemas.openxmlformats.org/officeDocument/2006/relationships/hyperlink" Target="https://www.livemaster.ru/topic/874447-vintazhnyj-chemodan-svoimi-rukami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ealkraski.ru/articles/o-toksichnosti-akrilovykh-krasok/" TargetMode="External"/><Relationship Id="rId5" Type="http://schemas.openxmlformats.org/officeDocument/2006/relationships/hyperlink" Target="https://infourok.ru/instrukciya-po-tehnike-bezopasnosti-pri-rabote-na-tokarnom-stanke-po-derevu-2493840.html" TargetMode="External"/><Relationship Id="rId10" Type="http://schemas.openxmlformats.org/officeDocument/2006/relationships/hyperlink" Target="https://www.3karata.ru/antikvariat" TargetMode="External"/><Relationship Id="rId4" Type="http://schemas.openxmlformats.org/officeDocument/2006/relationships/hyperlink" Target="https://evrookna-mos.ru/interer-v-stile-vintazh-istoriya-i-osnovnye-pravila-stilya-vintazh.html" TargetMode="External"/><Relationship Id="rId9" Type="http://schemas.openxmlformats.org/officeDocument/2006/relationships/hyperlink" Target="https://www.sites.google.com/site/tehniceskijtrud/tehnika-bezopasnosti-pri-rabote-na-derevoobrabatyvausem-stanke-std-12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14290"/>
            <a:ext cx="6357982" cy="6429420"/>
          </a:xfrm>
        </p:spPr>
        <p:txBody>
          <a:bodyPr>
            <a:normAutofit fontScale="40000" lnSpcReduction="20000"/>
          </a:bodyPr>
          <a:lstStyle/>
          <a:p>
            <a:pPr lvl="0"/>
            <a:endParaRPr lang="ru-RU" sz="16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1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Муниципальное казённое общеобразовательное учреждение</a:t>
            </a:r>
          </a:p>
          <a:p>
            <a:pPr algn="ctr"/>
            <a:r>
              <a:rPr lang="ru-RU" sz="2300" b="1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Городищенская</a:t>
            </a:r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средняя общеобразовательная школа</a:t>
            </a:r>
          </a:p>
          <a:p>
            <a:pPr algn="ctr"/>
            <a:r>
              <a:rPr lang="ru-RU" sz="2300" b="1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Байкаловского</a:t>
            </a:r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муниципального района Свердловской области</a:t>
            </a:r>
          </a:p>
          <a:p>
            <a:pPr lvl="0" algn="ctr"/>
            <a:endParaRPr lang="ru-RU" sz="2300" b="1" i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algn="ctr"/>
            <a:endParaRPr lang="ru-RU" sz="2300" b="1" i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ВСЕРОССЙСКАЯ ОЛИМПИАДА ШКОЛЬНИКОВ </a:t>
            </a:r>
          </a:p>
          <a:p>
            <a:pPr algn="ctr"/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2021/22 УЧЕБНЫЙ ГОД</a:t>
            </a:r>
          </a:p>
          <a:p>
            <a:pPr algn="ctr"/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Региональный этап</a:t>
            </a:r>
          </a:p>
          <a:p>
            <a:pPr algn="ctr"/>
            <a:endParaRPr lang="ru-RU" sz="2300" b="1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endParaRPr lang="ru-RU" sz="28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r>
              <a:rPr lang="ru-RU" sz="28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Предметная область: Техника, технология и техническое творчество</a:t>
            </a:r>
          </a:p>
          <a:p>
            <a:pPr algn="ctr"/>
            <a:r>
              <a:rPr lang="ru-RU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 </a:t>
            </a:r>
          </a:p>
          <a:p>
            <a:pPr algn="ctr"/>
            <a:endParaRPr lang="ru-RU" sz="29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endParaRPr lang="ru-RU" sz="29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endParaRPr lang="ru-RU" sz="29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r>
              <a:rPr lang="ru-RU" sz="35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Тема проекта: </a:t>
            </a:r>
            <a:endParaRPr lang="ru-RU" sz="29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/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5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Разработка технологии изготовления </a:t>
            </a:r>
          </a:p>
          <a:p>
            <a:pPr algn="ctr"/>
            <a:r>
              <a:rPr lang="ru-RU" sz="45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винтажного чемодана</a:t>
            </a:r>
          </a:p>
          <a:p>
            <a:pPr algn="ctr"/>
            <a:r>
              <a:rPr lang="ru-RU" sz="19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 </a:t>
            </a:r>
          </a:p>
          <a:p>
            <a:pPr lvl="0" algn="ctr"/>
            <a:endParaRPr lang="ru-RU" sz="1900" b="1" i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algn="ctr"/>
            <a:endParaRPr lang="ru-RU" sz="1900" b="1" i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algn="ctr"/>
            <a:endParaRPr lang="ru-RU" sz="1900" b="1" i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algn="ctr"/>
            <a:endParaRPr lang="ru-RU" sz="1900" b="1" i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>
              <a:lnSpc>
                <a:spcPct val="120000"/>
              </a:lnSpc>
            </a:pPr>
            <a:r>
              <a:rPr lang="ru-RU" sz="25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                                                                      </a:t>
            </a:r>
            <a:r>
              <a:rPr lang="ru-RU" sz="3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Исполнитель: </a:t>
            </a:r>
            <a:r>
              <a:rPr lang="ru-RU" sz="3000" b="1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Кузеванов</a:t>
            </a:r>
            <a:r>
              <a:rPr lang="ru-RU" sz="3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Антон Андреевич,</a:t>
            </a:r>
            <a:br>
              <a:rPr lang="ru-RU" sz="3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3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                                                                                                                  ученик 9 класса,</a:t>
            </a:r>
          </a:p>
          <a:p>
            <a:pPr lvl="0">
              <a:lnSpc>
                <a:spcPct val="120000"/>
              </a:lnSpc>
            </a:pPr>
            <a:r>
              <a:rPr lang="ru-RU" sz="3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Руководитель</a:t>
            </a:r>
            <a:r>
              <a:rPr lang="ru-RU" sz="3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: </a:t>
            </a:r>
            <a:r>
              <a:rPr lang="ru-RU" sz="3000" b="1" dirty="0" err="1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Туйков</a:t>
            </a:r>
            <a:r>
              <a:rPr lang="ru-RU" sz="3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Игорь Сергеевич,</a:t>
            </a:r>
            <a:br>
              <a:rPr lang="ru-RU" sz="3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sz="3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                                                          учитель технологии,</a:t>
            </a:r>
          </a:p>
          <a:p>
            <a:pPr>
              <a:lnSpc>
                <a:spcPct val="120000"/>
              </a:lnSpc>
            </a:pPr>
            <a:endParaRPr lang="ru-RU" sz="30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algn="ctr">
              <a:lnSpc>
                <a:spcPct val="120000"/>
              </a:lnSpc>
            </a:pPr>
            <a:endParaRPr lang="ru-RU" sz="19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algn="ctr"/>
            <a:endParaRPr lang="ru-RU" sz="19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algn="ctr"/>
            <a:endParaRPr lang="ru-RU" sz="19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algn="ctr"/>
            <a:endParaRPr lang="ru-RU" sz="19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algn="ctr"/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Городище</a:t>
            </a:r>
          </a:p>
          <a:p>
            <a:pPr lvl="0" algn="ctr"/>
            <a:r>
              <a:rPr lang="ru-RU" sz="23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2022</a:t>
            </a:r>
          </a:p>
          <a:p>
            <a:endParaRPr lang="ru-RU" dirty="0"/>
          </a:p>
        </p:txBody>
      </p:sp>
      <p:pic>
        <p:nvPicPr>
          <p:cNvPr id="5" name="Рисунок 4" descr="Часы Карманные часы Чемодан фото 2048x1152 чемоданом, чемоданы обои картинк..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000504"/>
            <a:ext cx="2687830" cy="2072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то ножек для журнального столи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857232"/>
            <a:ext cx="3220944" cy="3505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i.mycdn.me/i?r=AyH4iRPQ2q0otWIFepML2LxR9rMINEIO3kCajPqrQWhGt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3214686"/>
            <a:ext cx="4285512" cy="3214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2" descr="https://opora-stroy.ru/img/oboi-dlya-sten-prostye-bumazhnye_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18101" y="1611395"/>
            <a:ext cx="3402237" cy="1893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52" y="857232"/>
            <a:ext cx="3157703" cy="23682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28934"/>
            <a:ext cx="4476781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380" y="928670"/>
            <a:ext cx="2498746" cy="18740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595" y="3643314"/>
            <a:ext cx="3810027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mycdn.me/image?id=947902613391&amp;t=3&amp;plc=API&amp;viewToken=HSwu5fasmDR_xKoi_CK5cQ&amp;tkn=*GWKZxgxYxfrUG4Sah6f4X9rLM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3613084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4" descr="https://i.mycdn.me/image?id=947902611087&amp;t=3&amp;plc=API&amp;viewToken=pVmueDZUjBMSZJBVpTtd9Q&amp;tkn=*GvTX_wKHcKdeAxq_8OVPFOYmNX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285992"/>
            <a:ext cx="4071966" cy="3059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6" descr="https://i.mycdn.me/image?id=947902612367&amp;t=3&amp;plc=API&amp;viewToken=B8AqJHtKhAzaEWwwGCNSpg&amp;tkn=*dXYLlW3Wtqi76rh0GxFYMRhEYP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286124"/>
            <a:ext cx="4268944" cy="3207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642918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Технология изготовления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1714488"/>
            <a:ext cx="72866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этап. Разработка эскиза</a:t>
            </a:r>
          </a:p>
          <a:p>
            <a:endParaRPr lang="ru-RU" dirty="0"/>
          </a:p>
        </p:txBody>
      </p:sp>
      <p:pic>
        <p:nvPicPr>
          <p:cNvPr id="4" name="Рисунок 3" descr="https://i.mycdn.me/image?id=947694263439&amp;t=3&amp;plc=API&amp;viewToken=ynIF25Mror75Tj1B9DpM7A&amp;tkn=*WKS3vTWWy114h2fb18MAAbAEn9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428868"/>
            <a:ext cx="2865723" cy="35718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s://i.mycdn.me/image?id=947694264207&amp;t=3&amp;plc=API&amp;viewToken=zgKChgl9zhOLfeXloaCArg&amp;tkn=*nYrtc6B4dTk-PPEMf8mlwYtHWY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643182"/>
            <a:ext cx="2428892" cy="35718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s://i.mycdn.me/image?id=947694787983&amp;t=0&amp;plc=API&amp;viewToken=Mzuj_9JWGNKHfdyU-X0SiQ&amp;tkn=*xTc_fL_7-_PrVibCyj9bG9DLnS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214554"/>
            <a:ext cx="2571768" cy="37147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7"/>
          <p:cNvSpPr txBox="1">
            <a:spLocks/>
          </p:cNvSpPr>
          <p:nvPr/>
        </p:nvSpPr>
        <p:spPr>
          <a:xfrm>
            <a:off x="500034" y="642918"/>
            <a:ext cx="8401080" cy="857250"/>
          </a:xfrm>
          <a:prstGeom prst="rect">
            <a:avLst/>
          </a:prstGeom>
        </p:spPr>
        <p:txBody>
          <a:bodyPr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 этап. Построение чертежа</a:t>
            </a:r>
            <a:r>
              <a:rPr kumimoji="0" lang="ru-R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https://i.mycdn.me/image?id=947694263951&amp;t=0&amp;plc=API&amp;viewToken=bcSN7oucVxvbpX1djk1n8Q&amp;tkn=*0DEw2hgkRWiqFmfIBXi22Zh-yC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2571768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i.mycdn.me/image?id=947694789263&amp;t=3&amp;plc=API&amp;viewToken=0W5YZrWaGD8fPXvDN65PMw&amp;tkn=*MAgNpWsZ5gmD8I9-xXtuAFIZIl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357430"/>
            <a:ext cx="2857520" cy="3857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s://i.mycdn.me/image?id=947694790031&amp;t=0&amp;plc=API&amp;viewToken=AMEhzCSoxT4R8yoQJ3U7zA&amp;tkn=*EQ9kkxmY7R4YvycjeWGnfojuj4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928802"/>
            <a:ext cx="2643174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85794"/>
            <a:ext cx="5713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этап. Подбор цветовой гаммы</a:t>
            </a:r>
          </a:p>
        </p:txBody>
      </p:sp>
      <p:pic>
        <p:nvPicPr>
          <p:cNvPr id="20484" name="Picture 4" descr="http://i023.radikal.ru/1407/56/f757c8d610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14488"/>
            <a:ext cx="4810116" cy="4426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714356"/>
            <a:ext cx="55696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 этап. Подготовка материалов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85926"/>
            <a:ext cx="37862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старый чемодан  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моющие средства     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клей ПВА   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бруски сосновые     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обезжириватель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наждачная бумага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краски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поролон </a:t>
            </a:r>
          </a:p>
        </p:txBody>
      </p:sp>
      <p:pic>
        <p:nvPicPr>
          <p:cNvPr id="4" name="Рисунок 3" descr="https://i.mycdn.me/image?id=947521040015&amp;t=3&amp;plc=API&amp;viewToken=98672V-VvTncxbQweNZBcw&amp;tkn=*gk4Rm1bURBXuCROA3fWRbQIOqF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714488"/>
            <a:ext cx="2214578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s://i.mycdn.me/image?id=947605966223&amp;t=3&amp;plc=API&amp;viewToken=8MqUVtUGl-dXxBVfQSAJhA&amp;tkn=*crLTUwH6pqozEggVuZZicMhMT0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500174"/>
            <a:ext cx="2500330" cy="2132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s://i.mycdn.me/i?r=AyH4iRPQ2q0otWIFepML2LxRcTKqx0t4P_C3EZ4_Wz0NqQ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3786190"/>
            <a:ext cx="2714644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642918"/>
            <a:ext cx="6465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 этап. Выполнение основных элементов</a:t>
            </a:r>
          </a:p>
        </p:txBody>
      </p:sp>
      <p:pic>
        <p:nvPicPr>
          <p:cNvPr id="3" name="Рисунок 2" descr="https://i.mycdn.me/image?id=947820261263&amp;t=3&amp;plc=API&amp;viewToken=auSx1vtCfcFiBiRVuxOsBQ&amp;tkn=*qKRmKts_SJCGOh7BmUgCZqNKuK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2723357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https://i.mycdn.me/image?id=947692246415&amp;t=0&amp;plc=API&amp;viewToken=4Q1at1UB2AOm9coCMLEYNg&amp;tkn=*vVw_cQ1QvY8k7a1aIvUkDe7fQEc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571876"/>
            <a:ext cx="2735593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s://i.mycdn.me/image?id=947692246159&amp;t=0&amp;plc=API&amp;viewToken=4c3WwAwEdvaG63jpYXRD6A&amp;tkn=*M0HlX3TapClZhRU82x2Go9i9by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285860"/>
            <a:ext cx="2567000" cy="3256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s://i.mycdn.me/image?id=947692245903&amp;t=0&amp;plc=API&amp;viewToken=_AJoAUCp7V7JZYgm0nE3nA&amp;tkn=*FezyNVSqt_WwoE-uv8jr4sZDbRo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071810"/>
            <a:ext cx="2714644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42910" y="50004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Обработал рёбра до получения восьмигранника</a:t>
            </a:r>
            <a:endParaRPr lang="ru-RU" sz="2800" dirty="0"/>
          </a:p>
        </p:txBody>
      </p:sp>
      <p:pic>
        <p:nvPicPr>
          <p:cNvPr id="8" name="Рисунок 7" descr="https://i.mycdn.me/image?id=947692980879&amp;t=3&amp;plc=API&amp;viewToken=9arvZ5uM_6vXDYZ-c8puOw&amp;tkn=*8iPAa1Db8Zi1aMidkCzw3WWhFE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2428892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https://i.mycdn.me/image?id=947694184079&amp;t=0&amp;plc=API&amp;viewToken=GaplkYyoT0ymtAO6OmLLEA&amp;tkn=*kOnobZGakmw3JSzuauvr2LCxmL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500438"/>
            <a:ext cx="2714644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https://i.mycdn.me/image?id=947694184591&amp;t=3&amp;plc=API&amp;viewToken=6Y7HwhFZ4xTpyh02RPJHmw&amp;tkn=*Hx_rDB-TIq469p0MQ7GXNe-F-t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214422"/>
            <a:ext cx="2500330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https://i.mycdn.me/image?id=947694185103&amp;t=0&amp;plc=API&amp;viewToken=mMtgILu6U_CSSjpSBccxLA&amp;tkn=*mk6bqMP9fCASx481iXPXTIUAfP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12" y="3000372"/>
            <a:ext cx="2428892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4286248" y="5072074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Закрепил заготовку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500042"/>
            <a:ext cx="35179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Установил подручник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.mycdn.me/image?id=947694185359&amp;t=0&amp;plc=API&amp;viewToken=kK-DmTsGivEVjYtjquONTA&amp;tkn=*ISU1Ub9ZGLj83WSus9RhjWi8Kx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01112"/>
            <a:ext cx="2083899" cy="2827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s://i.mycdn.me/image?id=947694188431&amp;t=3&amp;plc=API&amp;viewToken=TgXkXITYKIHKghQh7R_rZw&amp;tkn=*OK-_XxH7dT8sfkK6h0_MFQUCmU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5516" y="1101112"/>
            <a:ext cx="2083899" cy="27269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https://i.mycdn.me/image?id=947694186895&amp;t=3&amp;plc=API&amp;viewToken=tiVoT4VNf6_AYILfy8wCOQ&amp;tkn=*o6Tx3E6CcVXY-iMqGArYGcuoKC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928940"/>
            <a:ext cx="2643206" cy="3357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643042" y="4500570"/>
            <a:ext cx="29897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Древесину срезал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серединой лезвия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714356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egoe UI Symbol" pitchFamily="34" charset="0"/>
              </a:rPr>
              <a:t>ВИНТАЖ</a:t>
            </a:r>
            <a:r>
              <a:rPr lang="ru-RU" dirty="0" smtClean="0">
                <a:ea typeface="Segoe UI Symbol" pitchFamily="34" charset="0"/>
              </a:rPr>
              <a:t> - стиль в моде на мебель или в одежде, которая несёт в себе типичные черты модных вещей прошлого. Основная ценность такой мебели в том, что она навевает ностальгию.</a:t>
            </a:r>
            <a:endParaRPr lang="ru-RU" dirty="0">
              <a:ea typeface="Segoe UI Symbo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928802"/>
            <a:ext cx="37862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a typeface="Segoe UI Symbol" pitchFamily="34" charset="0"/>
              </a:rPr>
              <a:t>На </a:t>
            </a:r>
            <a:r>
              <a:rPr lang="ru-RU" dirty="0" err="1" smtClean="0">
                <a:ea typeface="Segoe UI Symbol" pitchFamily="34" charset="0"/>
              </a:rPr>
              <a:t>винтажной</a:t>
            </a:r>
            <a:r>
              <a:rPr lang="ru-RU" dirty="0" smtClean="0">
                <a:ea typeface="Segoe UI Symbol" pitchFamily="34" charset="0"/>
              </a:rPr>
              <a:t> мебели должны быть видны следы прошлого, например, царапины, блеклые цвета, потрескавшийся лак и достаточно потёртые поверхности</a:t>
            </a:r>
            <a:endParaRPr lang="ru-RU" dirty="0">
              <a:ea typeface="Segoe UI Symbo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3214686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a typeface="Segoe UI Symbol" pitchFamily="34" charset="0"/>
              </a:rPr>
              <a:t>«</a:t>
            </a:r>
            <a:r>
              <a:rPr lang="ru-RU" dirty="0" err="1" smtClean="0">
                <a:ea typeface="Segoe UI Symbol" pitchFamily="34" charset="0"/>
              </a:rPr>
              <a:t>Винтажная</a:t>
            </a:r>
            <a:r>
              <a:rPr lang="ru-RU" dirty="0" smtClean="0">
                <a:ea typeface="Segoe UI Symbol" pitchFamily="34" charset="0"/>
              </a:rPr>
              <a:t>» мебель – это либо действительно старинная вещь, либо специально состаренная вещь</a:t>
            </a:r>
          </a:p>
        </p:txBody>
      </p:sp>
      <p:pic>
        <p:nvPicPr>
          <p:cNvPr id="8" name="Рисунок 7" descr="Интерьер в стиле винтаж. История и основные правила стиля винтаж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428736"/>
            <a:ext cx="2224085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Интерьер в стиле винтаж. История и основные правила стиля винтаж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643314"/>
            <a:ext cx="2602300" cy="1663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Интерьер в стиле винтаж. История и основные правила стиля винтаж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4754880"/>
            <a:ext cx="2804709" cy="2103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6" name="Picture 2" descr="http://www.crnauctions.com/trove/_aucimg/10106/101-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57884" y="4572008"/>
            <a:ext cx="2571768" cy="2041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947694191759&amp;t=3&amp;plc=API&amp;viewToken=UTrnnp9mN5YGjVeu388ptQ&amp;tkn=*fiPdfjeNQNHWaxQYQ7C2KG2aOf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00042"/>
            <a:ext cx="2714644" cy="3143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https://i.mycdn.me/image?id=947521039759&amp;t=3&amp;plc=API&amp;viewToken=ZzN8B5LT_-N51lbP4SFaCA&amp;tkn=*c9WlDULQh7rH118yv_1VGRQ42fQ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642918"/>
            <a:ext cx="2286016" cy="27860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https://i.mycdn.me/image?id=947694191247&amp;t=3&amp;plc=API&amp;viewToken=sOxCBTt3wUsSAroDFAEXPA&amp;tkn=*fSEykPB_fmI86GYXQw3tIifiX8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000504"/>
            <a:ext cx="214314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s://i.mycdn.me/image?id=947694267279&amp;t=3&amp;plc=API&amp;viewToken=kiavtvRxbXlfWpTnHMuK0g&amp;tkn=*RR_wQPF9RoOrCy8TvOa0UNTdcao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4000504"/>
            <a:ext cx="2000264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https://i.mycdn.me/image?id=947820286607&amp;t=3&amp;plc=API&amp;viewToken=aO7e96xPpwMxFvOZSPYW9w&amp;tkn=*qoWsOjlk5WiG8o1F0kPXoaDl3K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2643182"/>
            <a:ext cx="2660993" cy="3543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i.mycdn.me/image?id=947880774031&amp;t=3&amp;plc=API&amp;viewToken=2SdBaIktJ_RdTZiT1dyiMA&amp;tkn=*eB6GFWYqYvLEYGM0C1or2JLTho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4007662" cy="1928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2" descr="https://i.mycdn.me/image?id=947820260751&amp;t=3&amp;plc=API&amp;viewToken=OJCXi-sY74gQq2_ao21DIg&amp;tkn=*AIbtDtbU4LJt_QJs-Cr0VfrrP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000240"/>
            <a:ext cx="3071802" cy="40902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10" descr="https://i.mycdn.me/image?id=947880901519&amp;t=3&amp;plc=API&amp;viewToken=xaOBnK5KEt523vhumK26NA&amp;tkn=*thfki6CCxjN-U6rx2CCUBsbzua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357430"/>
            <a:ext cx="2008297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86116" y="571480"/>
            <a:ext cx="40436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 этап. Окраска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2"/>
            <a:ext cx="7116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 этап. Восстановление резьбы       </a:t>
            </a:r>
          </a:p>
        </p:txBody>
      </p:sp>
      <p:pic>
        <p:nvPicPr>
          <p:cNvPr id="4" name="Picture 4" descr="https://i.mycdn.me/image?id=947820261519&amp;t=3&amp;plc=API&amp;viewToken=b8o1rrbgnQBtJsm-7qDDjg&amp;tkn=*JknxzbWzpk_FZs1iHBP8pCYrbf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500306"/>
            <a:ext cx="2950757" cy="3929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6" descr="https://i.mycdn.me/image?id=947820259471&amp;t=3&amp;plc=API&amp;viewToken=MRLF40cAOL9od54rfImRhw&amp;tkn=*_0mnPnTM4uPQLbdaAi1VWfZ32X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214422"/>
            <a:ext cx="2902763" cy="3865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s://i.mycdn.me/image?id=947613095567&amp;t=3&amp;plc=API&amp;viewToken=sObozMMNaPtM280QmfCkgA&amp;tkn=*vDKrudKAoV44lxCp6dynbaSxsjc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4643446"/>
            <a:ext cx="1467746" cy="1950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https://i.mycdn.me/image?id=947820258959&amp;t=3&amp;plc=API&amp;viewToken=R0YBkzeNtdyg4pmKoedyFA&amp;tkn=*S-oIPyBpvFWzWWBSvFzDoH_TD4c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428736"/>
            <a:ext cx="2714644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00042"/>
            <a:ext cx="63983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 этап. Внутренняя отделка       </a:t>
            </a:r>
          </a:p>
        </p:txBody>
      </p:sp>
      <p:pic>
        <p:nvPicPr>
          <p:cNvPr id="3" name="Рисунок 2" descr="https://i.mycdn.me/image?id=947902611087&amp;t=3&amp;plc=API&amp;viewToken=pVmueDZUjBMSZJBVpTtd9Q&amp;tkn=*GvTX_wKHcKdeAxq_8OVPFOYmNX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8"/>
            <a:ext cx="2153922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https://i.mycdn.me/image?id=947902612367&amp;t=3&amp;plc=API&amp;viewToken=B8AqJHtKhAzaEWwwGCNSpg&amp;tkn=*dXYLlW3Wtqi76rh0GxFYMRhEYPQ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071810"/>
            <a:ext cx="3935116" cy="3201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https://i.mycdn.me/image?id=947902610319&amp;t=3&amp;plc=API&amp;viewToken=6bB5z03ml3v9kWlnlIeS_Q&amp;tkn=*bsQWuJeQ_YfKbOuUyiQUHlurV6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3132" y="1214422"/>
            <a:ext cx="4220868" cy="2772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3" descr="https://i.mycdn.me/image?id=947902043535&amp;t=3&amp;plc=API&amp;viewToken=8_r8voT8hAp_L4M45KpJTA&amp;tkn=*aQ_qXS5W2J9V9-PsCaT40350mc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500570"/>
            <a:ext cx="1500198" cy="1997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72866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Техника безопасности при окраске поверхности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начала работы следует надеть спецодежду, получить инструктаж о безопасных условиях выполнения производственного задания. На рабочем месте следует проверить наличие и исправность инвентаря, ручного инструмента, средств механизации и другой необходимой оснастки. 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Техника безопасности при работе с ручной дрелью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Защитная одежда должна плотно прилегать к телу пользователя, полы застегнуты, а волосы убраны и прикрыты головным убором. Специальные очки также необходимы, они уберегают глаза от попадания стружки. Кроме этого, при работе выделяется большое количество пыли, которая может вызвать проблемы с легкими. В этом случае используйте респиратор.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Техника безопасности при нарезании резьбы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правильной последовательности выполнять все операции при нарезании резьбы; проверять качество резьбы; пользоваться измерительным и поверочным инструментами; правильно организовывать рабочее место; соблюдать правила техники безопасности; устранять дефекты, возникающие при нарезании резьбы.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947928736143&amp;t=3&amp;plc=API&amp;viewToken=G2B8_GPJJ_HTTQLsYTUycQ&amp;tkn=*V1aNSOYPD3eghV50cCvE7pvDKl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3840502" cy="4069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142976" y="714356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 вот и результат!</a:t>
            </a:r>
            <a:endParaRPr lang="ru-RU" sz="3600" dirty="0"/>
          </a:p>
        </p:txBody>
      </p:sp>
      <p:pic>
        <p:nvPicPr>
          <p:cNvPr id="4" name="Рисунок 3" descr="https://i.mycdn.me/image?id=947928736655&amp;t=3&amp;plc=API&amp;viewToken=Dnxui27Gtvmn_LznX7NXEg&amp;tkn=*Lql_kAPI26R6D_Hc3VMZNxEuvZ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000372"/>
            <a:ext cx="2763217" cy="3633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https://i.mycdn.me/image?id=947940428943&amp;t=3&amp;plc=API&amp;viewToken=11P9HFon3sp2ED23HSAaiA&amp;tkn=*1ZR590pQcBo4R7u3imFuYda290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857232"/>
            <a:ext cx="2857515" cy="35926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428604"/>
            <a:ext cx="6215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Экономическое обоснование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749154"/>
              </p:ext>
            </p:extLst>
          </p:nvPr>
        </p:nvGraphicFramePr>
        <p:xfrm>
          <a:off x="857224" y="1214422"/>
          <a:ext cx="7643867" cy="4874808"/>
        </p:xfrm>
        <a:graphic>
          <a:graphicData uri="http://schemas.openxmlformats.org/drawingml/2006/table">
            <a:tbl>
              <a:tblPr firstRow="1" firstCol="1" bandRow="1">
                <a:tableStyleId>{08FB837D-C827-4EFA-A057-4D05807E0F7C}</a:tableStyleId>
              </a:tblPr>
              <a:tblGrid>
                <a:gridCol w="1909769"/>
                <a:gridCol w="1911366"/>
                <a:gridCol w="1911366"/>
                <a:gridCol w="1911366"/>
              </a:tblGrid>
              <a:tr h="500066"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Затраты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Стоимость за ед./руб.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Количество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Общая стоимость, руб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485" marR="42485" marT="0" marB="0" anchor="ctr"/>
                </a:tc>
              </a:tr>
              <a:tr h="363826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Краска Вишня и Снежная королева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182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marL="0" indent="179388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182-00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207923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ДВП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 м</a:t>
                      </a:r>
                      <a:r>
                        <a:rPr lang="ru-RU" sz="1000" baseline="30000" dirty="0">
                          <a:effectLst/>
                        </a:rPr>
                        <a:t>2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421992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Бруски (сосна)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60 руб./1 м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marL="0" indent="179388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120-00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207923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Резьба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207923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Гайки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 руб.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marL="0" indent="179388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8-00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853506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Шайба увеличенная оцинкованная М8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1,3 </a:t>
                      </a:r>
                      <a:r>
                        <a:rPr lang="ru-RU" sz="1000" dirty="0" err="1">
                          <a:effectLst/>
                        </a:rPr>
                        <a:t>руб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marL="0" indent="179388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5-20 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421992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Винт-</a:t>
                      </a:r>
                      <a:r>
                        <a:rPr lang="ru-RU" sz="1000" dirty="0" err="1">
                          <a:effectLst/>
                        </a:rPr>
                        <a:t>конфирмат</a:t>
                      </a:r>
                      <a:r>
                        <a:rPr lang="ru-RU" sz="1000" dirty="0">
                          <a:effectLst/>
                        </a:rPr>
                        <a:t> 7х50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1,5 руб.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marL="0" indent="179388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7-20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421992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Чемодан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marL="0" indent="179388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Не учитываем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421992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Затраты на э/энергию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Руб. /кВт</a:t>
                      </a:r>
                      <a:endParaRPr lang="ru-RU" sz="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marL="0" indent="179388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Не учитываем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637750">
                <a:tc>
                  <a:txBody>
                    <a:bodyPr/>
                    <a:lstStyle/>
                    <a:p>
                      <a:pPr marL="0" indent="179388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Ножки от журнального стола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marL="0" indent="90488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Не учитываем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  <a:tr h="207923">
                <a:tc>
                  <a:txBody>
                    <a:bodyPr/>
                    <a:lstStyle/>
                    <a:p>
                      <a:pPr indent="450215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Итого: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indent="450215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  <a:tc>
                  <a:txBody>
                    <a:bodyPr/>
                    <a:lstStyle/>
                    <a:p>
                      <a:pPr marL="0" indent="179388" algn="ctr"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322-40</a:t>
                      </a:r>
                      <a:endParaRPr lang="ru-RU" sz="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485" marR="42485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7786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проектной деятельности</a:t>
            </a:r>
            <a:endParaRPr lang="ru-RU" sz="2800" dirty="0"/>
          </a:p>
        </p:txBody>
      </p:sp>
      <p:pic>
        <p:nvPicPr>
          <p:cNvPr id="4" name="Рисунок 3" descr="https://i.mycdn.me/image?id=947940042383&amp;t=3&amp;plc=API&amp;viewToken=2tjaVHoxYO2bCqOqmioPzA&amp;tkn=*orld555BIW6ZjQhuTid0mg7raA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71612"/>
            <a:ext cx="3165860" cy="3931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Users\User\AppData\Local\Temp\Rar$DIa4316.16596\IMG_20220203_105938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00174"/>
            <a:ext cx="3236136" cy="4076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терминов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071546"/>
            <a:ext cx="85011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Винтаж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— какие-либо старинные вещи, хорошо сохранившиеся и функционально пригодные в современном мире. В более широком смысле — любые предметы, выполненные из высококачественных и дорогих материалов с использованием ручного труда мастера.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Дизайн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художественное конструирование предметов.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построение, внутренняя структура произведения.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Верстак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специально оборудованный рабочий стол для столярной, слесарной или другой ручной работы.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инструмент для сверления отверстий.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Лобзик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тонкая обрамлённая пилка для фигурного выпиливания.</a:t>
            </a:r>
          </a:p>
          <a:p>
            <a:pPr fontAlgn="base"/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Акватекс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защитное, текстурное покрытие древесины, содержащее современный антисептик.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средство для защитного и декоративного покрытия поверхности древесины.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Ножовка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1) узкая ручная пила с остро насеченным полотном, 2) ручная машина с таким полотном.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Сверло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режущий вращающийся инструмент для получения отверстий.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Себестоимость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издержки производителя на изготовление изделия.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пластина с вырезами, по контуру которых изготавливают чертежи или какие – либо изделия, лекало.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Шило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инструмент для прокалывания отверстий в виде заострённой спицы на рукоятке.</a:t>
            </a:r>
          </a:p>
          <a:p>
            <a:pPr fontAlgn="base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Шлифовальная бумага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обрабатывания твёрдой поверхности трением и придания гладкости и определённой формы.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="" xmlns:p14="http://schemas.microsoft.com/office/powerpoint/2010/main" val="2446414376"/>
              </p:ext>
            </p:extLst>
          </p:nvPr>
        </p:nvGraphicFramePr>
        <p:xfrm>
          <a:off x="642910" y="1643050"/>
          <a:ext cx="8286808" cy="431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14480" y="571480"/>
            <a:ext cx="6429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Маркетинговое исследование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428604"/>
            <a:ext cx="7286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То, что было …</a:t>
            </a:r>
            <a:endParaRPr lang="ru-RU" sz="4000" dirty="0"/>
          </a:p>
        </p:txBody>
      </p:sp>
      <p:pic>
        <p:nvPicPr>
          <p:cNvPr id="5" name="Picture 2" descr="https://i.mycdn.me/i?r=AyH4iRPQ2q0otWIFepML2LxROTlLAoicUtrEA7TU2JRjZ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285860"/>
            <a:ext cx="2310030" cy="1989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i.mycdn.me/i?r=AyH4iRPQ2q0otWIFepML2LxRjx7AcIXrgvyGIftFvz9If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429000"/>
            <a:ext cx="3333764" cy="2500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i.mycdn.me/i?r=AyH4iRPQ2q0otWIFepML2LxRzp6nYnNogvuTwJ-kHHeDM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1071546"/>
            <a:ext cx="3157448" cy="4209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s://i.mycdn.me/i?r=AyH4iRPQ2q0otWIFepML2LxR9rMINEIO3kCajPqrQWhGt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3571876"/>
            <a:ext cx="3547637" cy="3007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14422"/>
            <a:ext cx="4572000" cy="46705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Segoe Script" pitchFamily="34" charset="0"/>
                <a:cs typeface="Times New Roman" panose="02020603050405020304" pitchFamily="18" charset="0"/>
              </a:rPr>
              <a:t>Столик из чемодана – просто класс!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Segoe Script" pitchFamily="34" charset="0"/>
                <a:cs typeface="Times New Roman" panose="02020603050405020304" pitchFamily="18" charset="0"/>
              </a:rPr>
              <a:t>Он места много не займёт.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Segoe Script" pitchFamily="34" charset="0"/>
                <a:cs typeface="Times New Roman" panose="02020603050405020304" pitchFamily="18" charset="0"/>
              </a:rPr>
              <a:t>И никогда не подведёт.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Segoe Script" pitchFamily="34" charset="0"/>
                <a:cs typeface="Times New Roman" panose="02020603050405020304" pitchFamily="18" charset="0"/>
              </a:rPr>
              <a:t>Он служит нишей для храненья, а также поводом веселья.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Segoe Script" pitchFamily="34" charset="0"/>
                <a:cs typeface="Times New Roman" panose="02020603050405020304" pitchFamily="18" charset="0"/>
              </a:rPr>
              <a:t>Поставь его хоть там, хоть тут,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Segoe Script" pitchFamily="34" charset="0"/>
                <a:cs typeface="Times New Roman" panose="02020603050405020304" pitchFamily="18" charset="0"/>
              </a:rPr>
              <a:t>И ты забудешь про недуг!</a:t>
            </a:r>
            <a:endParaRPr lang="ru-RU" sz="2000" dirty="0">
              <a:latin typeface="Segoe Script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357166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Реклама</a:t>
            </a:r>
            <a:endParaRPr lang="ru-RU" sz="3600" dirty="0"/>
          </a:p>
        </p:txBody>
      </p:sp>
      <p:pic>
        <p:nvPicPr>
          <p:cNvPr id="5" name="Рисунок 4" descr="C:\Users\User\AppData\Local\Temp\Rar$DIa4316.10574\IMG_20220203_110520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214422"/>
            <a:ext cx="3552845" cy="40703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3"/>
          <p:cNvSpPr txBox="1">
            <a:spLocks/>
          </p:cNvSpPr>
          <p:nvPr/>
        </p:nvSpPr>
        <p:spPr>
          <a:xfrm>
            <a:off x="2714612" y="0"/>
            <a:ext cx="4658290" cy="635798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 В наш классный ХХ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I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 век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Придумал много человек: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Компьютер, робот, человек…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Изобретеньям края нет.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Но оглянись и приглядись!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Ты в вещи старые всмотрись.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Их время в прошлое ушло,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Но они с нами все равно.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С какой любовью и теплом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Их принесли когда-то в дом.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Ведь были очень всем нужны,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С трудом купить мы их смогли.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Теперь забыты, старый хлам.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Не думай так! Послужат нам!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Ты им вторую жизнь ведь дашь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cs typeface="Times New Roman" panose="02020603050405020304" pitchFamily="18" charset="0"/>
              </a:rPr>
              <a:t>С красивым именем «Винтаж»!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cs typeface="Times New Roman" panose="02020603050405020304" pitchFamily="18" charset="0"/>
            </a:endParaRPr>
          </a:p>
          <a:p>
            <a:pPr algn="r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ru-RU" sz="1600" dirty="0" smtClean="0">
                <a:latin typeface="Comic Sans MS" pitchFamily="66" charset="0"/>
                <a:cs typeface="Times New Roman" panose="02020603050405020304" pitchFamily="18" charset="0"/>
              </a:rPr>
              <a:t>Л.В. </a:t>
            </a:r>
            <a:r>
              <a:rPr lang="ru-RU" sz="1600" dirty="0" err="1" smtClean="0">
                <a:latin typeface="Comic Sans MS" pitchFamily="66" charset="0"/>
                <a:cs typeface="Times New Roman" panose="02020603050405020304" pitchFamily="18" charset="0"/>
              </a:rPr>
              <a:t>Кузеванова</a:t>
            </a:r>
            <a:r>
              <a:rPr lang="ru-RU" sz="1600" dirty="0" smtClean="0">
                <a:latin typeface="Comic Sans MS" pitchFamily="66" charset="0"/>
                <a:cs typeface="Times New Roman" panose="02020603050405020304" pitchFamily="18" charset="0"/>
              </a:rPr>
              <a:t>, учитель ГСОШ, ноябрь 2021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14290"/>
            <a:ext cx="885828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СПИСОК ИСПОЛЬЗОВАННЫХ ИСТОЧНИКОВ</a:t>
            </a:r>
          </a:p>
          <a:p>
            <a:r>
              <a:rPr lang="ru-RU" sz="1400" dirty="0" smtClean="0"/>
              <a:t> </a:t>
            </a:r>
          </a:p>
          <a:p>
            <a:pPr lvl="0">
              <a:buFont typeface="Arial" pitchFamily="34" charset="0"/>
              <a:buChar char="•"/>
            </a:pPr>
            <a:r>
              <a:rPr lang="ru-RU" sz="1400" dirty="0" smtClean="0"/>
              <a:t>Справочник по трудовому обучению. Обработка древесины, металла; электротехнические и ремонтные работы: Пособие для учащихся /И.А.Карабанов, А.А.Деркачев, </a:t>
            </a:r>
            <a:r>
              <a:rPr lang="ru-RU" sz="1400" dirty="0" err="1" smtClean="0"/>
              <a:t>В.А.Юдицкий</a:t>
            </a:r>
            <a:r>
              <a:rPr lang="ru-RU" sz="1400" dirty="0" smtClean="0"/>
              <a:t> и др.; Под </a:t>
            </a:r>
            <a:r>
              <a:rPr lang="ru-RU" sz="1400" dirty="0" err="1" smtClean="0"/>
              <a:t>ред.И.А.Карабанова</a:t>
            </a:r>
            <a:r>
              <a:rPr lang="ru-RU" sz="1400" dirty="0" smtClean="0"/>
              <a:t>. – М.:Просвещение,1991.-239 </a:t>
            </a:r>
            <a:r>
              <a:rPr lang="ru-RU" sz="1400" dirty="0" err="1" smtClean="0"/>
              <a:t>с.;ил</a:t>
            </a:r>
            <a:r>
              <a:rPr lang="ru-RU" sz="1400" dirty="0" smtClean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ru-RU" sz="1400" dirty="0" err="1" smtClean="0"/>
              <a:t>Винтажный</a:t>
            </a:r>
            <a:r>
              <a:rPr lang="ru-RU" sz="1400" dirty="0" smtClean="0"/>
              <a:t> чемодан своими руками.[Электронный ресурс]. –</a:t>
            </a:r>
            <a:br>
              <a:rPr lang="ru-RU" sz="1400" dirty="0" smtClean="0"/>
            </a:br>
            <a:r>
              <a:rPr lang="ru-RU" sz="1400" dirty="0" smtClean="0"/>
              <a:t>Режим </a:t>
            </a:r>
            <a:r>
              <a:rPr lang="ru-RU" sz="1400" dirty="0" err="1" smtClean="0"/>
              <a:t>доступа.:</a:t>
            </a:r>
            <a:r>
              <a:rPr lang="ru-RU" sz="1400" u="sng" dirty="0" err="1" smtClean="0">
                <a:hlinkClick r:id="rId2"/>
              </a:rPr>
              <a:t>https</a:t>
            </a:r>
            <a:r>
              <a:rPr lang="ru-RU" sz="1400" u="sng" dirty="0" smtClean="0">
                <a:hlinkClick r:id="rId2"/>
              </a:rPr>
              <a:t>://</a:t>
            </a:r>
            <a:r>
              <a:rPr lang="ru-RU" sz="1400" u="sng" dirty="0" err="1" smtClean="0">
                <a:hlinkClick r:id="rId2"/>
              </a:rPr>
              <a:t>www.livemaster.ru</a:t>
            </a:r>
            <a:r>
              <a:rPr lang="ru-RU" sz="1400" u="sng" dirty="0" smtClean="0">
                <a:hlinkClick r:id="rId2"/>
              </a:rPr>
              <a:t>/</a:t>
            </a:r>
            <a:r>
              <a:rPr lang="ru-RU" sz="1400" u="sng" dirty="0" err="1" smtClean="0">
                <a:hlinkClick r:id="rId2"/>
              </a:rPr>
              <a:t>topic</a:t>
            </a:r>
            <a:r>
              <a:rPr lang="ru-RU" sz="1400" u="sng" dirty="0" smtClean="0">
                <a:hlinkClick r:id="rId2"/>
              </a:rPr>
              <a:t>/874447-vintazhnyj-chemodan-svoimi-rukami</a:t>
            </a:r>
            <a:endParaRPr lang="ru-RU" sz="1400" dirty="0" smtClean="0"/>
          </a:p>
          <a:p>
            <a:pPr lvl="0">
              <a:buFont typeface="Arial" pitchFamily="34" charset="0"/>
              <a:buChar char="•"/>
            </a:pPr>
            <a:r>
              <a:rPr lang="ru-RU" sz="1400" dirty="0" smtClean="0"/>
              <a:t>Волшебно красивая резьба по бересте. [Электронный ресурс]. – Режим </a:t>
            </a:r>
            <a:r>
              <a:rPr lang="ru-RU" sz="1400" dirty="0" err="1" smtClean="0"/>
              <a:t>доступа.https</a:t>
            </a:r>
            <a:r>
              <a:rPr lang="ru-RU" sz="1400" dirty="0" smtClean="0"/>
              <a:t>://</a:t>
            </a:r>
            <a:r>
              <a:rPr lang="ru-RU" sz="1400" dirty="0" err="1" smtClean="0"/>
              <a:t>delaemrukami.boltai.com</a:t>
            </a:r>
            <a:r>
              <a:rPr lang="ru-RU" sz="1400" dirty="0" smtClean="0"/>
              <a:t>/</a:t>
            </a:r>
            <a:r>
              <a:rPr lang="ru-RU" sz="1400" dirty="0" err="1" smtClean="0"/>
              <a:t>topics</a:t>
            </a:r>
            <a:r>
              <a:rPr lang="ru-RU" sz="1400" dirty="0" smtClean="0"/>
              <a:t>/</a:t>
            </a:r>
            <a:r>
              <a:rPr lang="ru-RU" sz="1400" dirty="0" err="1" smtClean="0"/>
              <a:t>volshebno-krasivaya-rezba-po-bereste</a:t>
            </a:r>
            <a:r>
              <a:rPr lang="ru-RU" sz="1400" dirty="0" smtClean="0"/>
              <a:t>/</a:t>
            </a:r>
          </a:p>
          <a:p>
            <a:pPr lvl="0">
              <a:buFont typeface="Arial" pitchFamily="34" charset="0"/>
              <a:buChar char="•"/>
            </a:pPr>
            <a:r>
              <a:rPr lang="ru-RU" sz="1400" dirty="0" smtClean="0"/>
              <a:t>Древесные плиты безопасны? </a:t>
            </a:r>
            <a:r>
              <a:rPr lang="ru-RU" sz="1400" dirty="0" err="1" smtClean="0"/>
              <a:t>Экологичность</a:t>
            </a:r>
            <a:r>
              <a:rPr lang="ru-RU" sz="1400" dirty="0" smtClean="0"/>
              <a:t> ДСП, ДВП, ОСБ и МДФ. [Электронный ресурс]. –</a:t>
            </a:r>
            <a:r>
              <a:rPr lang="ru-RU" sz="1400" dirty="0" err="1" smtClean="0"/>
              <a:t>Режимдоступа.:</a:t>
            </a:r>
            <a:r>
              <a:rPr lang="ru-RU" sz="1400" u="sng" dirty="0" err="1" smtClean="0">
                <a:hlinkClick r:id="rId3"/>
              </a:rPr>
              <a:t>https</a:t>
            </a:r>
            <a:r>
              <a:rPr lang="ru-RU" sz="1400" u="sng" dirty="0" smtClean="0">
                <a:hlinkClick r:id="rId3"/>
              </a:rPr>
              <a:t>://</a:t>
            </a:r>
            <a:r>
              <a:rPr lang="ru-RU" sz="1200" u="sng" dirty="0" err="1" smtClean="0">
                <a:hlinkClick r:id="rId3"/>
              </a:rPr>
              <a:t>www.ryazanremont.ru</a:t>
            </a:r>
            <a:r>
              <a:rPr lang="ru-RU" sz="1200" u="sng" dirty="0" smtClean="0">
                <a:hlinkClick r:id="rId3"/>
              </a:rPr>
              <a:t>/</a:t>
            </a:r>
            <a:r>
              <a:rPr lang="ru-RU" sz="1200" u="sng" dirty="0" err="1" smtClean="0">
                <a:hlinkClick r:id="rId3"/>
              </a:rPr>
              <a:t>sovet</a:t>
            </a:r>
            <a:r>
              <a:rPr lang="ru-RU" sz="1200" u="sng" dirty="0" smtClean="0">
                <a:hlinkClick r:id="rId3"/>
              </a:rPr>
              <a:t>/10_stroitelnye_materialy/160_drevesnye_plity_bezopasny_jekologichnost_dsp_dvp_osb_i_mdf.html</a:t>
            </a:r>
            <a:endParaRPr lang="ru-RU" sz="1400" dirty="0" smtClean="0"/>
          </a:p>
          <a:p>
            <a:pPr lvl="0">
              <a:buFont typeface="Arial" pitchFamily="34" charset="0"/>
              <a:buChar char="•"/>
            </a:pPr>
            <a:r>
              <a:rPr lang="ru-RU" sz="1400" dirty="0" smtClean="0"/>
              <a:t>Интерьер в стиле винтаж. История и основные правила стиля винтаж. [Электронный ресурс]. –Режим </a:t>
            </a:r>
            <a:r>
              <a:rPr lang="ru-RU" sz="1400" dirty="0" err="1" smtClean="0"/>
              <a:t>доступа.:</a:t>
            </a:r>
            <a:r>
              <a:rPr lang="ru-RU" sz="1400" u="sng" dirty="0" err="1" smtClean="0">
                <a:hlinkClick r:id="rId4"/>
              </a:rPr>
              <a:t>https</a:t>
            </a:r>
            <a:r>
              <a:rPr lang="ru-RU" sz="1400" u="sng" dirty="0" smtClean="0">
                <a:hlinkClick r:id="rId4"/>
              </a:rPr>
              <a:t>://</a:t>
            </a:r>
            <a:r>
              <a:rPr lang="ru-RU" sz="1400" u="sng" dirty="0" err="1" smtClean="0">
                <a:hlinkClick r:id="rId4"/>
              </a:rPr>
              <a:t>evrookna-mos.ru</a:t>
            </a:r>
            <a:r>
              <a:rPr lang="ru-RU" sz="1400" u="sng" dirty="0" smtClean="0">
                <a:hlinkClick r:id="rId4"/>
              </a:rPr>
              <a:t>/interer-v-stile-vintazh-istoriya-i-osnovnye-pravila-stilya-vintazh.html</a:t>
            </a:r>
            <a:endParaRPr lang="ru-RU" sz="1400" dirty="0" smtClean="0"/>
          </a:p>
          <a:p>
            <a:pPr lvl="0">
              <a:buFont typeface="Arial" pitchFamily="34" charset="0"/>
              <a:buChar char="•"/>
            </a:pPr>
            <a:r>
              <a:rPr lang="ru-RU" sz="1400" dirty="0" smtClean="0"/>
              <a:t>Инструкция по технике безопасности при работе на токарном станке по дереву. [Электронный ресурс]. - Режим </a:t>
            </a:r>
            <a:r>
              <a:rPr lang="ru-RU" sz="1400" dirty="0" err="1" smtClean="0"/>
              <a:t>доступа.:</a:t>
            </a:r>
            <a:r>
              <a:rPr lang="ru-RU" sz="1400" u="sng" dirty="0" err="1" smtClean="0">
                <a:hlinkClick r:id="rId5"/>
              </a:rPr>
              <a:t>https</a:t>
            </a:r>
            <a:r>
              <a:rPr lang="ru-RU" sz="1400" u="sng" dirty="0" smtClean="0">
                <a:hlinkClick r:id="rId5"/>
              </a:rPr>
              <a:t>://</a:t>
            </a:r>
            <a:r>
              <a:rPr lang="ru-RU" sz="1400" u="sng" dirty="0" err="1" smtClean="0">
                <a:hlinkClick r:id="rId5"/>
              </a:rPr>
              <a:t>infourok.ru</a:t>
            </a:r>
            <a:r>
              <a:rPr lang="ru-RU" sz="1400" u="sng" dirty="0" smtClean="0">
                <a:hlinkClick r:id="rId5"/>
              </a:rPr>
              <a:t>/instrukciya-po-tehnike-bezopasnosti-pri-rabote-na-tokarnom-stanke-po-derevu-2493840.html</a:t>
            </a:r>
            <a:endParaRPr lang="ru-RU" sz="1400" dirty="0" smtClean="0"/>
          </a:p>
          <a:p>
            <a:pPr lvl="0">
              <a:buFont typeface="Arial" pitchFamily="34" charset="0"/>
              <a:buChar char="•"/>
            </a:pPr>
            <a:r>
              <a:rPr lang="ru-RU" sz="1400" dirty="0" smtClean="0"/>
              <a:t>О токсичности акриловых красок. [Электронный ресурс]. –Режим доступа. :</a:t>
            </a:r>
            <a:r>
              <a:rPr lang="ru-RU" sz="1400" u="sng" dirty="0" err="1" smtClean="0">
                <a:hlinkClick r:id="rId6"/>
              </a:rPr>
              <a:t>https</a:t>
            </a:r>
            <a:r>
              <a:rPr lang="ru-RU" sz="1400" u="sng" dirty="0" smtClean="0">
                <a:hlinkClick r:id="rId6"/>
              </a:rPr>
              <a:t>://</a:t>
            </a:r>
            <a:r>
              <a:rPr lang="ru-RU" sz="1400" u="sng" dirty="0" err="1" smtClean="0">
                <a:hlinkClick r:id="rId6"/>
              </a:rPr>
              <a:t>arealkraski.ru</a:t>
            </a:r>
            <a:r>
              <a:rPr lang="ru-RU" sz="1400" u="sng" dirty="0" smtClean="0">
                <a:hlinkClick r:id="rId6"/>
              </a:rPr>
              <a:t>/</a:t>
            </a:r>
            <a:r>
              <a:rPr lang="ru-RU" sz="1400" u="sng" dirty="0" err="1" smtClean="0">
                <a:hlinkClick r:id="rId6"/>
              </a:rPr>
              <a:t>articles</a:t>
            </a:r>
            <a:r>
              <a:rPr lang="ru-RU" sz="1400" u="sng" dirty="0" smtClean="0">
                <a:hlinkClick r:id="rId6"/>
              </a:rPr>
              <a:t>/</a:t>
            </a:r>
            <a:r>
              <a:rPr lang="ru-RU" sz="1400" u="sng" dirty="0" err="1" smtClean="0">
                <a:hlinkClick r:id="rId6"/>
              </a:rPr>
              <a:t>o-toksichnosti-akrilovykh-krasok</a:t>
            </a:r>
            <a:r>
              <a:rPr lang="ru-RU" sz="1400" u="sng" dirty="0" smtClean="0">
                <a:hlinkClick r:id="rId6"/>
              </a:rPr>
              <a:t>/</a:t>
            </a:r>
            <a:endParaRPr lang="ru-RU" sz="1400" dirty="0" smtClean="0"/>
          </a:p>
          <a:p>
            <a:pPr lvl="0">
              <a:buFont typeface="Arial" pitchFamily="34" charset="0"/>
              <a:buChar char="•"/>
            </a:pPr>
            <a:r>
              <a:rPr lang="ru-RU" sz="1400" dirty="0" smtClean="0"/>
              <a:t>Переделка старых чемоданов. Пошаговый мастер-класс.[Электронный ресурс].-Режим </a:t>
            </a:r>
            <a:r>
              <a:rPr lang="ru-RU" sz="1400" dirty="0" err="1" smtClean="0"/>
              <a:t>доступа.:</a:t>
            </a:r>
            <a:r>
              <a:rPr lang="ru-RU" sz="1400" u="sng" dirty="0" err="1" smtClean="0">
                <a:hlinkClick r:id="rId7"/>
              </a:rPr>
              <a:t>https</a:t>
            </a:r>
            <a:r>
              <a:rPr lang="ru-RU" sz="1400" u="sng" dirty="0" smtClean="0">
                <a:hlinkClick r:id="rId7"/>
              </a:rPr>
              <a:t>://</a:t>
            </a:r>
            <a:r>
              <a:rPr lang="ru-RU" sz="1400" u="sng" dirty="0" err="1" smtClean="0">
                <a:hlinkClick r:id="rId7"/>
              </a:rPr>
              <a:t>www.valeryhomeblog.ru</a:t>
            </a:r>
            <a:r>
              <a:rPr lang="ru-RU" sz="1400" u="sng" dirty="0" smtClean="0">
                <a:hlinkClick r:id="rId7"/>
              </a:rPr>
              <a:t>/2019/03/</a:t>
            </a:r>
            <a:r>
              <a:rPr lang="ru-RU" sz="1400" u="sng" dirty="0" err="1" smtClean="0">
                <a:hlinkClick r:id="rId7"/>
              </a:rPr>
              <a:t>peredelka-chemodana.html</a:t>
            </a:r>
            <a:endParaRPr lang="ru-RU" sz="1400" dirty="0" smtClean="0"/>
          </a:p>
          <a:p>
            <a:pPr lvl="0">
              <a:buFont typeface="Arial" pitchFamily="34" charset="0"/>
              <a:buChar char="•"/>
            </a:pPr>
            <a:r>
              <a:rPr lang="ru-RU" sz="1400" dirty="0" smtClean="0"/>
              <a:t>Стиль винтаж в интерьере: как сочетать современность и ретро дизайн </a:t>
            </a:r>
            <a:r>
              <a:rPr lang="ru-RU" sz="1400" dirty="0" err="1" smtClean="0"/>
              <a:t>винтажной</a:t>
            </a:r>
            <a:r>
              <a:rPr lang="ru-RU" sz="1400" dirty="0" smtClean="0"/>
              <a:t> меблировки, техники, аксессуаров без ущерба для эстетики. [Электронный ресурс]. –Режим </a:t>
            </a:r>
            <a:r>
              <a:rPr lang="ru-RU" sz="1400" dirty="0" err="1" smtClean="0"/>
              <a:t>доступа.:</a:t>
            </a:r>
            <a:r>
              <a:rPr lang="ru-RU" sz="1400" u="sng" dirty="0" err="1" smtClean="0">
                <a:hlinkClick r:id="rId8"/>
              </a:rPr>
              <a:t>https</a:t>
            </a:r>
            <a:r>
              <a:rPr lang="ru-RU" sz="1400" u="sng" dirty="0" smtClean="0">
                <a:hlinkClick r:id="rId8"/>
              </a:rPr>
              <a:t>://</a:t>
            </a:r>
            <a:r>
              <a:rPr lang="ru-RU" sz="1400" u="sng" dirty="0" err="1" smtClean="0">
                <a:hlinkClick r:id="rId8"/>
              </a:rPr>
              <a:t>dg-home.ru</a:t>
            </a:r>
            <a:r>
              <a:rPr lang="ru-RU" sz="1400" u="sng" dirty="0" smtClean="0">
                <a:hlinkClick r:id="rId8"/>
              </a:rPr>
              <a:t>/</a:t>
            </a:r>
            <a:r>
              <a:rPr lang="ru-RU" sz="1400" u="sng" dirty="0" err="1" smtClean="0">
                <a:hlinkClick r:id="rId8"/>
              </a:rPr>
              <a:t>blog</a:t>
            </a:r>
            <a:r>
              <a:rPr lang="ru-RU" sz="1400" u="sng" dirty="0" smtClean="0">
                <a:hlinkClick r:id="rId8"/>
              </a:rPr>
              <a:t>/stil-vintazh-v-interere_b633756/</a:t>
            </a:r>
            <a:endParaRPr lang="ru-RU" sz="1400" dirty="0" smtClean="0"/>
          </a:p>
          <a:p>
            <a:pPr lvl="0">
              <a:buFont typeface="Arial" pitchFamily="34" charset="0"/>
              <a:buChar char="•"/>
            </a:pPr>
            <a:r>
              <a:rPr lang="ru-RU" sz="1400" dirty="0" smtClean="0"/>
              <a:t>Техника безопасности при работе на деревообрабатывающем станке СТД-120. [Электронный ресурс].- </a:t>
            </a:r>
            <a:r>
              <a:rPr lang="ru-RU" sz="1400" dirty="0" err="1" smtClean="0"/>
              <a:t>Режимдоступа.:</a:t>
            </a:r>
            <a:r>
              <a:rPr lang="ru-RU" sz="1400" u="sng" dirty="0" err="1" smtClean="0">
                <a:hlinkClick r:id="rId9"/>
              </a:rPr>
              <a:t>https</a:t>
            </a:r>
            <a:r>
              <a:rPr lang="ru-RU" sz="1400" u="sng" dirty="0" smtClean="0">
                <a:hlinkClick r:id="rId9"/>
              </a:rPr>
              <a:t>://</a:t>
            </a:r>
            <a:r>
              <a:rPr lang="ru-RU" sz="1400" u="sng" dirty="0" err="1" smtClean="0">
                <a:hlinkClick r:id="rId9"/>
              </a:rPr>
              <a:t>www.sites.google.com</a:t>
            </a:r>
            <a:r>
              <a:rPr lang="ru-RU" sz="1400" u="sng" dirty="0" smtClean="0">
                <a:hlinkClick r:id="rId9"/>
              </a:rPr>
              <a:t>/</a:t>
            </a:r>
            <a:r>
              <a:rPr lang="ru-RU" sz="1400" u="sng" dirty="0" err="1" smtClean="0">
                <a:hlinkClick r:id="rId9"/>
              </a:rPr>
              <a:t>site</a:t>
            </a:r>
            <a:r>
              <a:rPr lang="ru-RU" sz="1400" u="sng" dirty="0" smtClean="0">
                <a:hlinkClick r:id="rId9"/>
              </a:rPr>
              <a:t>/</a:t>
            </a:r>
            <a:r>
              <a:rPr lang="ru-RU" sz="1400" u="sng" dirty="0" err="1" smtClean="0">
                <a:hlinkClick r:id="rId9"/>
              </a:rPr>
              <a:t>tehniceskijtrud</a:t>
            </a:r>
            <a:r>
              <a:rPr lang="ru-RU" sz="1400" u="sng" dirty="0" smtClean="0">
                <a:hlinkClick r:id="rId9"/>
              </a:rPr>
              <a:t>/tehnika-bezopasnosti-pri-rabote-na-derevoobrabatyvausem-stanke-std-120</a:t>
            </a:r>
            <a:endParaRPr lang="ru-RU" sz="1400" dirty="0" smtClean="0"/>
          </a:p>
          <a:p>
            <a:pPr lvl="0">
              <a:buFont typeface="Arial" pitchFamily="34" charset="0"/>
              <a:buChar char="•"/>
            </a:pPr>
            <a:r>
              <a:rPr lang="ru-RU" sz="1400" dirty="0" err="1" smtClean="0"/>
              <a:t>Экологичность</a:t>
            </a:r>
            <a:r>
              <a:rPr lang="ru-RU" sz="1400" dirty="0" smtClean="0"/>
              <a:t> древесины. [Электронный ресурс]. – Режим </a:t>
            </a:r>
            <a:r>
              <a:rPr lang="ru-RU" sz="1400" dirty="0" err="1" smtClean="0"/>
              <a:t>доступа.:</a:t>
            </a:r>
            <a:r>
              <a:rPr lang="ru-RU" sz="1400" u="sng" dirty="0" err="1" smtClean="0">
                <a:hlinkClick r:id="rId10"/>
              </a:rPr>
              <a:t>https</a:t>
            </a:r>
            <a:r>
              <a:rPr lang="ru-RU" sz="1400" u="sng" dirty="0" smtClean="0">
                <a:hlinkClick r:id="rId10"/>
              </a:rPr>
              <a:t>://www.3karata.ru/</a:t>
            </a:r>
            <a:r>
              <a:rPr lang="ru-RU" sz="1400" u="sng" dirty="0" err="1" smtClean="0">
                <a:hlinkClick r:id="rId10"/>
              </a:rPr>
              <a:t>antikvariat</a:t>
            </a:r>
            <a:r>
              <a:rPr lang="ru-RU" sz="1400" dirty="0" smtClean="0"/>
              <a:t>.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785794"/>
            <a:ext cx="8229600" cy="857250"/>
          </a:xfrm>
          <a:prstGeom prst="rect">
            <a:avLst/>
          </a:prstGeom>
        </p:spPr>
        <p:txBody>
          <a:bodyPr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9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 работы</a:t>
            </a:r>
            <a: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br>
              <a:rPr kumimoji="0" lang="ru-RU" sz="9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71472" y="1571612"/>
            <a:ext cx="8229600" cy="478634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изучить технику изготовления винтажного чемодана и создать изделие - чемодан.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Изучить литературу по данной теме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Познакомиться с историей возникновения чемодана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Изучить технику выполнения стиля винтаж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Изготовить изделие по проекту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Защитить проект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57166"/>
            <a:ext cx="35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Narrow" pitchFamily="34" charset="0"/>
              </a:rPr>
              <a:t>История </a:t>
            </a:r>
          </a:p>
          <a:p>
            <a:pPr algn="ctr"/>
            <a:r>
              <a:rPr lang="ru-RU" sz="3200" b="1" dirty="0" smtClean="0">
                <a:latin typeface="Arial Narrow" pitchFamily="34" charset="0"/>
              </a:rPr>
              <a:t>возникновения </a:t>
            </a:r>
          </a:p>
          <a:p>
            <a:pPr algn="ctr"/>
            <a:r>
              <a:rPr lang="ru-RU" sz="3200" b="1" dirty="0" smtClean="0">
                <a:latin typeface="Arial Narrow" pitchFamily="34" charset="0"/>
              </a:rPr>
              <a:t>стиля «Винтаж»</a:t>
            </a:r>
            <a:endParaRPr lang="ru-RU" sz="3200" b="1" dirty="0">
              <a:latin typeface="Arial Narrow" pitchFamily="34" charset="0"/>
            </a:endParaRPr>
          </a:p>
        </p:txBody>
      </p:sp>
      <p:pic>
        <p:nvPicPr>
          <p:cNvPr id="1026" name="Picture 2" descr="Декоративные элементы в стиле винтаж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214686"/>
            <a:ext cx="8155512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s://mykaleidoscope.ru/uploads/posts/2021-10/1633384101_24-mykaleidoscope-ru-p-vintazhnaya-mebel-interer-krasivo-foto-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85728"/>
            <a:ext cx="3571609" cy="3285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221455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Начало 2000-х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22145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США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43042" y="271462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Патрик Уиллис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\AppData\Local\Temp\1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928794" y="-357214"/>
            <a:ext cx="5357850" cy="807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00100" y="428604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БАНК ИДЕЙ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amsoberi.ru/uploads/posts/2018-03/1521713617_stol-iz-chemodana.jpeg"/>
          <p:cNvPicPr>
            <a:picLocks noChangeAspect="1" noChangeArrowheads="1"/>
          </p:cNvPicPr>
          <p:nvPr/>
        </p:nvPicPr>
        <p:blipFill>
          <a:blip r:embed="rId2" cstate="print"/>
          <a:srcRect l="10204" r="4082"/>
          <a:stretch>
            <a:fillRect/>
          </a:stretch>
        </p:blipFill>
        <p:spPr bwMode="auto">
          <a:xfrm>
            <a:off x="2571736" y="1714488"/>
            <a:ext cx="3000396" cy="3424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6" descr="https://fsd.kopilkaurokov.ru/uploads/user_file_54b399916cc28/proiekt-vintazhnyi-stolik-alia-chiemodan_3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9974"/>
          <a:stretch>
            <a:fillRect/>
          </a:stretch>
        </p:blipFill>
        <p:spPr bwMode="auto">
          <a:xfrm>
            <a:off x="500034" y="1714488"/>
            <a:ext cx="1785950" cy="3143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fsd.kopilkaurokov.ru/uploads/user_file_54b399916cc28/proiekt-vintazhnyi-stolik-alia-chiemodan_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68" r="14119"/>
          <a:stretch>
            <a:fillRect/>
          </a:stretch>
        </p:blipFill>
        <p:spPr bwMode="auto">
          <a:xfrm>
            <a:off x="5715008" y="1714488"/>
            <a:ext cx="3214710" cy="3214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1472" y="100010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ФОТО</a:t>
            </a:r>
            <a:r>
              <a:rPr lang="ru-RU" dirty="0" smtClean="0"/>
              <a:t> 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71802" y="100010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ФОТО</a:t>
            </a:r>
            <a:r>
              <a:rPr lang="ru-RU" dirty="0" smtClean="0"/>
              <a:t> 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72264" y="107154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ФОТО</a:t>
            </a:r>
            <a:r>
              <a:rPr lang="ru-RU" dirty="0" smtClean="0"/>
              <a:t> 3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Приступаем!</a:t>
            </a:r>
            <a:endParaRPr kumimoji="0" lang="ru-RU" sz="4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i.mycdn.me/i?r=AyH4iRPQ2q0otWIFepML2LxRcTKqx0t4P_C3EZ4_Wz0Nq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27" y="2026992"/>
            <a:ext cx="5107866" cy="3830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i.mycdn.me/i?r=AyH4iRPQ2q0otWIFepML2LxRTpO8njymAiOfZNeY22WWA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1357298"/>
            <a:ext cx="2840934" cy="3787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571612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Простота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latin typeface="Times New Roman" panose="02020603050405020304" pitchFamily="18" charset="0"/>
                <a:ea typeface="Segoe UI Symbol" pitchFamily="34" charset="0"/>
                <a:cs typeface="Times New Roman" panose="02020603050405020304" pitchFamily="18" charset="0"/>
              </a:rPr>
              <a:t>изготовления</a:t>
            </a:r>
            <a:endParaRPr lang="ru-RU" sz="5400" dirty="0">
              <a:ea typeface="Segoe UI Symbo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357562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ea typeface="Segoe UI Symbol" pitchFamily="34" charset="0"/>
              </a:rPr>
              <a:t>Низкая стоимость проекта</a:t>
            </a:r>
            <a:endParaRPr lang="ru-RU" sz="4800" dirty="0">
              <a:ea typeface="Segoe UI Symbo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262</TotalTime>
  <Words>381</Words>
  <Application>Microsoft Office PowerPoint</Application>
  <PresentationFormat>Экран (4:3)</PresentationFormat>
  <Paragraphs>201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GMR</cp:lastModifiedBy>
  <cp:revision>33</cp:revision>
  <dcterms:created xsi:type="dcterms:W3CDTF">2022-02-11T09:28:52Z</dcterms:created>
  <dcterms:modified xsi:type="dcterms:W3CDTF">2022-04-13T22:40:15Z</dcterms:modified>
</cp:coreProperties>
</file>