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1" r:id="rId3"/>
    <p:sldId id="280" r:id="rId4"/>
    <p:sldId id="281" r:id="rId5"/>
    <p:sldId id="283" r:id="rId6"/>
    <p:sldId id="284" r:id="rId7"/>
    <p:sldId id="292" r:id="rId8"/>
    <p:sldId id="288" r:id="rId9"/>
    <p:sldId id="289" r:id="rId10"/>
    <p:sldId id="293" r:id="rId11"/>
    <p:sldId id="257" r:id="rId12"/>
    <p:sldId id="261" r:id="rId13"/>
    <p:sldId id="263" r:id="rId14"/>
    <p:sldId id="264" r:id="rId15"/>
    <p:sldId id="262" r:id="rId16"/>
    <p:sldId id="278" r:id="rId17"/>
    <p:sldId id="285" r:id="rId18"/>
    <p:sldId id="286" r:id="rId19"/>
    <p:sldId id="287" r:id="rId20"/>
    <p:sldId id="267" r:id="rId21"/>
    <p:sldId id="268" r:id="rId22"/>
    <p:sldId id="265" r:id="rId23"/>
    <p:sldId id="269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58" r:id="rId32"/>
    <p:sldId id="259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D24B"/>
    <a:srgbClr val="47CBE4"/>
    <a:srgbClr val="FC81AA"/>
    <a:srgbClr val="A172C2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674" y="108"/>
      </p:cViewPr>
      <p:guideLst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80CC-E2EE-4CCF-AB12-BA584F380320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D9FFD-3562-4290-9BB7-3BE7248CC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49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80CC-E2EE-4CCF-AB12-BA584F380320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D9FFD-3562-4290-9BB7-3BE7248CC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814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80CC-E2EE-4CCF-AB12-BA584F380320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D9FFD-3562-4290-9BB7-3BE7248CC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457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80CC-E2EE-4CCF-AB12-BA584F380320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D9FFD-3562-4290-9BB7-3BE7248CC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377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80CC-E2EE-4CCF-AB12-BA584F380320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D9FFD-3562-4290-9BB7-3BE7248CC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470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80CC-E2EE-4CCF-AB12-BA584F380320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D9FFD-3562-4290-9BB7-3BE7248CC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458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80CC-E2EE-4CCF-AB12-BA584F380320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D9FFD-3562-4290-9BB7-3BE7248CC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002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80CC-E2EE-4CCF-AB12-BA584F380320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D9FFD-3562-4290-9BB7-3BE7248CC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952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80CC-E2EE-4CCF-AB12-BA584F380320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D9FFD-3562-4290-9BB7-3BE7248CC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620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80CC-E2EE-4CCF-AB12-BA584F380320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D9FFD-3562-4290-9BB7-3BE7248CC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838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80CC-E2EE-4CCF-AB12-BA584F380320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D9FFD-3562-4290-9BB7-3BE7248CC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504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72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980CC-E2EE-4CCF-AB12-BA584F380320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CD9FFD-3562-4290-9BB7-3BE7248CC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030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hyperlink" Target="https://kupidonia.ru/content/quiz/questions/183988_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0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31.jpeg"/><Relationship Id="rId4" Type="http://schemas.openxmlformats.org/officeDocument/2006/relationships/hyperlink" Target="https://kupidonia.ru/content/quiz/questions/175813_1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.png"/><Relationship Id="rId7" Type="http://schemas.openxmlformats.org/officeDocument/2006/relationships/image" Target="../media/image32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9.png"/><Relationship Id="rId9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35.jpeg"/><Relationship Id="rId4" Type="http://schemas.openxmlformats.org/officeDocument/2006/relationships/hyperlink" Target="https://kupidonia.ru/content/quiz/questions/175820_1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36.jpeg"/><Relationship Id="rId4" Type="http://schemas.openxmlformats.org/officeDocument/2006/relationships/hyperlink" Target="https://kupidonia.ru/content/quiz/questions/175822_1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38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0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4.png"/><Relationship Id="rId7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10" Type="http://schemas.openxmlformats.org/officeDocument/2006/relationships/image" Target="../media/image12.jpeg"/><Relationship Id="rId4" Type="http://schemas.openxmlformats.org/officeDocument/2006/relationships/image" Target="../media/image5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13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10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4.png"/><Relationship Id="rId7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4.png"/><Relationship Id="rId7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10" Type="http://schemas.microsoft.com/office/2007/relationships/hdphoto" Target="../media/hdphoto2.wdp"/><Relationship Id="rId4" Type="http://schemas.openxmlformats.org/officeDocument/2006/relationships/image" Target="../media/image5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262"/>
            <a:ext cx="9144000" cy="646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40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77677"/>
            <a:ext cx="9144000" cy="6479931"/>
          </a:xfrm>
          <a:prstGeom prst="rect">
            <a:avLst/>
          </a:prstGeom>
          <a:solidFill>
            <a:srgbClr val="FC8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64110" flipV="1">
            <a:off x="7578939" y="433918"/>
            <a:ext cx="2095132" cy="24611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048" y="5354312"/>
            <a:ext cx="1967122" cy="10531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7" y="1074907"/>
            <a:ext cx="1850396" cy="11791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50401" y="4193602"/>
            <a:ext cx="3900837" cy="28575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96666">
            <a:off x="259597" y="4928568"/>
            <a:ext cx="1819999" cy="147874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313" y="2254080"/>
            <a:ext cx="1819999" cy="147874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401" y="1245064"/>
            <a:ext cx="2605968" cy="2605968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98307" y="193762"/>
            <a:ext cx="89520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rgbClr val="FED24B"/>
                </a:solidFill>
              </a:rPr>
              <a:t>«Словесное облако»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67530" y="4627934"/>
            <a:ext cx="66830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50339" y="4186565"/>
            <a:ext cx="75174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Коллеги, предлагаем вам пройти по QR коду и ответить на вопрос. </a:t>
            </a: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экране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увидим «Словесное облако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вашими вариантами ответов.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7389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262"/>
            <a:ext cx="9144000" cy="646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13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5262"/>
            <a:ext cx="9144000" cy="6467475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251" y="5439739"/>
            <a:ext cx="1850396" cy="1179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5457" y="838530"/>
            <a:ext cx="89313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Эта знаменитая картина была написана Ван Гогом в студии больницы для душевнобольных Сен-Поль-де-Мозоль в Сен-Реми-де-Прованс. Сколько времени понадобилось великому постимпрессионисту, чтобы создать это полотно?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8306" y="137695"/>
            <a:ext cx="8931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Вопрос 1.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C81AA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5349578" y="2776289"/>
            <a:ext cx="3160067" cy="785998"/>
            <a:chOff x="5331000" y="2547689"/>
            <a:chExt cx="3611214" cy="78599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FED2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1. Один день</a:t>
              </a:r>
            </a:p>
          </p:txBody>
        </p:sp>
      </p:grpSp>
      <p:pic>
        <p:nvPicPr>
          <p:cNvPr id="17" name="Рисунок 16" descr="https://kupidonia.ru/content/quiz/questions/183988_1.jpg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12" y="2411406"/>
            <a:ext cx="4830244" cy="3656928"/>
          </a:xfrm>
          <a:prstGeom prst="rect">
            <a:avLst/>
          </a:prstGeom>
          <a:noFill/>
          <a:ln w="57150">
            <a:solidFill>
              <a:srgbClr val="FC81AA"/>
            </a:solidFill>
          </a:ln>
        </p:spPr>
      </p:pic>
      <p:grpSp>
        <p:nvGrpSpPr>
          <p:cNvPr id="24" name="Группа 23"/>
          <p:cNvGrpSpPr/>
          <p:nvPr/>
        </p:nvGrpSpPr>
        <p:grpSpPr>
          <a:xfrm>
            <a:off x="5312422" y="3776926"/>
            <a:ext cx="3160067" cy="785998"/>
            <a:chOff x="5331000" y="2547689"/>
            <a:chExt cx="3611214" cy="785998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47CB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2. Неделя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312421" y="4773353"/>
            <a:ext cx="3160067" cy="785998"/>
            <a:chOff x="5331000" y="2547689"/>
            <a:chExt cx="3611214" cy="785998"/>
          </a:xfrm>
          <a:solidFill>
            <a:srgbClr val="A172C2"/>
          </a:solidFill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3. Полтора месяца</a:t>
              </a:r>
            </a:p>
          </p:txBody>
        </p:sp>
      </p:grpSp>
      <p:pic>
        <p:nvPicPr>
          <p:cNvPr id="32" name="Рисунок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065" y="2855718"/>
            <a:ext cx="594950" cy="59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33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5262"/>
            <a:ext cx="9144000" cy="6467475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91542">
            <a:off x="6559284" y="3076203"/>
            <a:ext cx="4736791" cy="33090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15842">
            <a:off x="7267834" y="4476348"/>
            <a:ext cx="1850396" cy="1179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606" y="1039040"/>
            <a:ext cx="89313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На самой знаменитой картине Алексея </a:t>
            </a:r>
            <a:r>
              <a:rPr lang="ru-RU" sz="2000" b="1" dirty="0" err="1" smtClean="0"/>
              <a:t>Саврасова</a:t>
            </a:r>
            <a:r>
              <a:rPr lang="ru-RU" sz="2000" b="1" dirty="0" smtClean="0"/>
              <a:t> изображены ...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8306" y="137695"/>
            <a:ext cx="8931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Вопрос 2.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C81AA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2766393" y="1947658"/>
            <a:ext cx="3157213" cy="785998"/>
            <a:chOff x="5331000" y="2547689"/>
            <a:chExt cx="3611214" cy="78599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FED2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1. Медведи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2729237" y="2948295"/>
            <a:ext cx="3157213" cy="785998"/>
            <a:chOff x="5331000" y="2547689"/>
            <a:chExt cx="3611214" cy="785998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47CB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2. </a:t>
              </a:r>
              <a:r>
                <a:rPr lang="ru-RU" sz="2400" dirty="0"/>
                <a:t>Г</a:t>
              </a:r>
              <a:r>
                <a:rPr lang="ru-RU" sz="2400" dirty="0" smtClean="0"/>
                <a:t>рачи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2729236" y="3944722"/>
            <a:ext cx="3157213" cy="785998"/>
            <a:chOff x="5331000" y="2547689"/>
            <a:chExt cx="3611214" cy="785998"/>
          </a:xfrm>
          <a:solidFill>
            <a:srgbClr val="A172C2"/>
          </a:solidFill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3. Алые маки</a:t>
              </a: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50401" y="4193602"/>
            <a:ext cx="3900837" cy="28575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29960">
            <a:off x="-271311" y="5196182"/>
            <a:ext cx="1668257" cy="8931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415" y="3023514"/>
            <a:ext cx="594950" cy="59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79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5262"/>
            <a:ext cx="9144000" cy="6467475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91542">
            <a:off x="6559284" y="3076203"/>
            <a:ext cx="4736791" cy="33090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15842">
            <a:off x="7267834" y="4476348"/>
            <a:ext cx="1850396" cy="1179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606" y="1039040"/>
            <a:ext cx="89313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Этот эксцентричный художник разработал дизайн обертки леденцов </a:t>
            </a:r>
          </a:p>
          <a:p>
            <a:pPr algn="ctr"/>
            <a:r>
              <a:rPr lang="ru-RU" sz="2000" b="1" dirty="0" err="1" smtClean="0"/>
              <a:t>Chupa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Chups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8306" y="137695"/>
            <a:ext cx="8931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Вопрос 3.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C81AA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2766393" y="1947658"/>
            <a:ext cx="3611214" cy="785998"/>
            <a:chOff x="5331000" y="2547689"/>
            <a:chExt cx="3611214" cy="78599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FED2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1. Сальвадор Дали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2729237" y="2948295"/>
            <a:ext cx="3611214" cy="785998"/>
            <a:chOff x="5331000" y="2547689"/>
            <a:chExt cx="3611214" cy="785998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47CB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2. Пабло Пикассо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2729236" y="3944722"/>
            <a:ext cx="3611214" cy="785998"/>
            <a:chOff x="5331000" y="2547689"/>
            <a:chExt cx="3611214" cy="785998"/>
          </a:xfrm>
          <a:solidFill>
            <a:srgbClr val="A172C2"/>
          </a:solidFill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3. Поль Сезанн</a:t>
              </a:r>
            </a:p>
          </p:txBody>
        </p:sp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50401" y="4193602"/>
            <a:ext cx="3900837" cy="28575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29960">
            <a:off x="-271311" y="5196182"/>
            <a:ext cx="1668257" cy="89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95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5262"/>
            <a:ext cx="9144000" cy="6467475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10605" y="2529560"/>
            <a:ext cx="2504965" cy="17499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8482">
            <a:off x="662343" y="3102021"/>
            <a:ext cx="2095132" cy="24611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478" y="5016041"/>
            <a:ext cx="868292" cy="6360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487" y="3145382"/>
            <a:ext cx="1967122" cy="10531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7" y="1074907"/>
            <a:ext cx="1850396" cy="1179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8307" y="5587669"/>
            <a:ext cx="89313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В 1969 году он меньше чем за час набросал знаменитый стилизованный цветок — то ли ромашку, то ли маргаритку. Изображение оказалось столь удачным, что почти без изменений существует и по сей день.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8306" y="137695"/>
            <a:ext cx="8931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ED24B"/>
                </a:solidFill>
              </a:rPr>
              <a:t>Правильный ответ: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ED24B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41524" y="5016041"/>
            <a:ext cx="4166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b="1" dirty="0" smtClean="0">
                <a:solidFill>
                  <a:schemeClr val="bg1"/>
                </a:solidFill>
              </a:rPr>
              <a:t>1.  </a:t>
            </a:r>
            <a:r>
              <a:rPr lang="ru-RU" sz="3600" b="1" dirty="0" smtClean="0">
                <a:solidFill>
                  <a:srgbClr val="A172C2"/>
                </a:solidFill>
              </a:rPr>
              <a:t>Сальвадор Дали </a:t>
            </a:r>
            <a:endParaRPr lang="ru-RU" sz="3600" b="1" dirty="0">
              <a:solidFill>
                <a:srgbClr val="A172C2"/>
              </a:solidFill>
            </a:endParaRPr>
          </a:p>
        </p:txBody>
      </p:sp>
      <p:sp>
        <p:nvSpPr>
          <p:cNvPr id="14" name="Скругленный прямоугольник 19"/>
          <p:cNvSpPr/>
          <p:nvPr/>
        </p:nvSpPr>
        <p:spPr>
          <a:xfrm rot="21038515">
            <a:off x="1476436" y="1156049"/>
            <a:ext cx="5586081" cy="3714093"/>
          </a:xfrm>
          <a:custGeom>
            <a:avLst/>
            <a:gdLst>
              <a:gd name="connsiteX0" fmla="*/ 0 w 5664256"/>
              <a:gd name="connsiteY0" fmla="*/ 1657377 h 3714093"/>
              <a:gd name="connsiteX1" fmla="*/ 1657377 w 5664256"/>
              <a:gd name="connsiteY1" fmla="*/ 0 h 3714093"/>
              <a:gd name="connsiteX2" fmla="*/ 4006879 w 5664256"/>
              <a:gd name="connsiteY2" fmla="*/ 0 h 3714093"/>
              <a:gd name="connsiteX3" fmla="*/ 5664256 w 5664256"/>
              <a:gd name="connsiteY3" fmla="*/ 1657377 h 3714093"/>
              <a:gd name="connsiteX4" fmla="*/ 5664256 w 5664256"/>
              <a:gd name="connsiteY4" fmla="*/ 2056716 h 3714093"/>
              <a:gd name="connsiteX5" fmla="*/ 4006879 w 5664256"/>
              <a:gd name="connsiteY5" fmla="*/ 3714093 h 3714093"/>
              <a:gd name="connsiteX6" fmla="*/ 1657377 w 5664256"/>
              <a:gd name="connsiteY6" fmla="*/ 3714093 h 3714093"/>
              <a:gd name="connsiteX7" fmla="*/ 0 w 5664256"/>
              <a:gd name="connsiteY7" fmla="*/ 2056716 h 3714093"/>
              <a:gd name="connsiteX8" fmla="*/ 0 w 5664256"/>
              <a:gd name="connsiteY8" fmla="*/ 1657377 h 3714093"/>
              <a:gd name="connsiteX0" fmla="*/ 0 w 5664256"/>
              <a:gd name="connsiteY0" fmla="*/ 1657377 h 3714093"/>
              <a:gd name="connsiteX1" fmla="*/ 1663680 w 5664256"/>
              <a:gd name="connsiteY1" fmla="*/ 286188 h 3714093"/>
              <a:gd name="connsiteX2" fmla="*/ 4006879 w 5664256"/>
              <a:gd name="connsiteY2" fmla="*/ 0 h 3714093"/>
              <a:gd name="connsiteX3" fmla="*/ 5664256 w 5664256"/>
              <a:gd name="connsiteY3" fmla="*/ 1657377 h 3714093"/>
              <a:gd name="connsiteX4" fmla="*/ 5664256 w 5664256"/>
              <a:gd name="connsiteY4" fmla="*/ 2056716 h 3714093"/>
              <a:gd name="connsiteX5" fmla="*/ 4006879 w 5664256"/>
              <a:gd name="connsiteY5" fmla="*/ 3714093 h 3714093"/>
              <a:gd name="connsiteX6" fmla="*/ 1657377 w 5664256"/>
              <a:gd name="connsiteY6" fmla="*/ 3714093 h 3714093"/>
              <a:gd name="connsiteX7" fmla="*/ 0 w 5664256"/>
              <a:gd name="connsiteY7" fmla="*/ 2056716 h 3714093"/>
              <a:gd name="connsiteX8" fmla="*/ 0 w 5664256"/>
              <a:gd name="connsiteY8" fmla="*/ 1657377 h 3714093"/>
              <a:gd name="connsiteX0" fmla="*/ 0 w 5664256"/>
              <a:gd name="connsiteY0" fmla="*/ 1657377 h 3714093"/>
              <a:gd name="connsiteX1" fmla="*/ 1663680 w 5664256"/>
              <a:gd name="connsiteY1" fmla="*/ 286188 h 3714093"/>
              <a:gd name="connsiteX2" fmla="*/ 4006879 w 5664256"/>
              <a:gd name="connsiteY2" fmla="*/ 0 h 3714093"/>
              <a:gd name="connsiteX3" fmla="*/ 5664256 w 5664256"/>
              <a:gd name="connsiteY3" fmla="*/ 1657377 h 3714093"/>
              <a:gd name="connsiteX4" fmla="*/ 5445000 w 5664256"/>
              <a:gd name="connsiteY4" fmla="*/ 2305733 h 3714093"/>
              <a:gd name="connsiteX5" fmla="*/ 4006879 w 5664256"/>
              <a:gd name="connsiteY5" fmla="*/ 3714093 h 3714093"/>
              <a:gd name="connsiteX6" fmla="*/ 1657377 w 5664256"/>
              <a:gd name="connsiteY6" fmla="*/ 3714093 h 3714093"/>
              <a:gd name="connsiteX7" fmla="*/ 0 w 5664256"/>
              <a:gd name="connsiteY7" fmla="*/ 2056716 h 3714093"/>
              <a:gd name="connsiteX8" fmla="*/ 0 w 5664256"/>
              <a:gd name="connsiteY8" fmla="*/ 1657377 h 3714093"/>
              <a:gd name="connsiteX0" fmla="*/ 0 w 5664256"/>
              <a:gd name="connsiteY0" fmla="*/ 1657377 h 3714093"/>
              <a:gd name="connsiteX1" fmla="*/ 1663680 w 5664256"/>
              <a:gd name="connsiteY1" fmla="*/ 286188 h 3714093"/>
              <a:gd name="connsiteX2" fmla="*/ 4006879 w 5664256"/>
              <a:gd name="connsiteY2" fmla="*/ 0 h 3714093"/>
              <a:gd name="connsiteX3" fmla="*/ 5664256 w 5664256"/>
              <a:gd name="connsiteY3" fmla="*/ 1657377 h 3714093"/>
              <a:gd name="connsiteX4" fmla="*/ 5445000 w 5664256"/>
              <a:gd name="connsiteY4" fmla="*/ 2305733 h 3714093"/>
              <a:gd name="connsiteX5" fmla="*/ 4006879 w 5664256"/>
              <a:gd name="connsiteY5" fmla="*/ 3714093 h 3714093"/>
              <a:gd name="connsiteX6" fmla="*/ 1657377 w 5664256"/>
              <a:gd name="connsiteY6" fmla="*/ 3714093 h 3714093"/>
              <a:gd name="connsiteX7" fmla="*/ 0 w 5664256"/>
              <a:gd name="connsiteY7" fmla="*/ 2056716 h 3714093"/>
              <a:gd name="connsiteX8" fmla="*/ 0 w 5664256"/>
              <a:gd name="connsiteY8" fmla="*/ 1657377 h 3714093"/>
              <a:gd name="connsiteX0" fmla="*/ 0 w 5586081"/>
              <a:gd name="connsiteY0" fmla="*/ 1657377 h 3714093"/>
              <a:gd name="connsiteX1" fmla="*/ 1663680 w 5586081"/>
              <a:gd name="connsiteY1" fmla="*/ 286188 h 3714093"/>
              <a:gd name="connsiteX2" fmla="*/ 4006879 w 5586081"/>
              <a:gd name="connsiteY2" fmla="*/ 0 h 3714093"/>
              <a:gd name="connsiteX3" fmla="*/ 5586081 w 5586081"/>
              <a:gd name="connsiteY3" fmla="*/ 1591028 h 3714093"/>
              <a:gd name="connsiteX4" fmla="*/ 5445000 w 5586081"/>
              <a:gd name="connsiteY4" fmla="*/ 2305733 h 3714093"/>
              <a:gd name="connsiteX5" fmla="*/ 4006879 w 5586081"/>
              <a:gd name="connsiteY5" fmla="*/ 3714093 h 3714093"/>
              <a:gd name="connsiteX6" fmla="*/ 1657377 w 5586081"/>
              <a:gd name="connsiteY6" fmla="*/ 3714093 h 3714093"/>
              <a:gd name="connsiteX7" fmla="*/ 0 w 5586081"/>
              <a:gd name="connsiteY7" fmla="*/ 2056716 h 3714093"/>
              <a:gd name="connsiteX8" fmla="*/ 0 w 5586081"/>
              <a:gd name="connsiteY8" fmla="*/ 1657377 h 3714093"/>
              <a:gd name="connsiteX0" fmla="*/ 0 w 5586081"/>
              <a:gd name="connsiteY0" fmla="*/ 1657377 h 3714093"/>
              <a:gd name="connsiteX1" fmla="*/ 1663680 w 5586081"/>
              <a:gd name="connsiteY1" fmla="*/ 286188 h 3714093"/>
              <a:gd name="connsiteX2" fmla="*/ 4006879 w 5586081"/>
              <a:gd name="connsiteY2" fmla="*/ 0 h 3714093"/>
              <a:gd name="connsiteX3" fmla="*/ 5586081 w 5586081"/>
              <a:gd name="connsiteY3" fmla="*/ 1591028 h 3714093"/>
              <a:gd name="connsiteX4" fmla="*/ 5445000 w 5586081"/>
              <a:gd name="connsiteY4" fmla="*/ 2305733 h 3714093"/>
              <a:gd name="connsiteX5" fmla="*/ 4006879 w 5586081"/>
              <a:gd name="connsiteY5" fmla="*/ 3714093 h 3714093"/>
              <a:gd name="connsiteX6" fmla="*/ 1657377 w 5586081"/>
              <a:gd name="connsiteY6" fmla="*/ 3714093 h 3714093"/>
              <a:gd name="connsiteX7" fmla="*/ 0 w 5586081"/>
              <a:gd name="connsiteY7" fmla="*/ 2056716 h 3714093"/>
              <a:gd name="connsiteX8" fmla="*/ 0 w 5586081"/>
              <a:gd name="connsiteY8" fmla="*/ 1657377 h 3714093"/>
              <a:gd name="connsiteX0" fmla="*/ 0 w 5586081"/>
              <a:gd name="connsiteY0" fmla="*/ 1657377 h 3714093"/>
              <a:gd name="connsiteX1" fmla="*/ 1663680 w 5586081"/>
              <a:gd name="connsiteY1" fmla="*/ 286188 h 3714093"/>
              <a:gd name="connsiteX2" fmla="*/ 4006879 w 5586081"/>
              <a:gd name="connsiteY2" fmla="*/ 0 h 3714093"/>
              <a:gd name="connsiteX3" fmla="*/ 5586081 w 5586081"/>
              <a:gd name="connsiteY3" fmla="*/ 1591028 h 3714093"/>
              <a:gd name="connsiteX4" fmla="*/ 5448444 w 5586081"/>
              <a:gd name="connsiteY4" fmla="*/ 2609271 h 3714093"/>
              <a:gd name="connsiteX5" fmla="*/ 4006879 w 5586081"/>
              <a:gd name="connsiteY5" fmla="*/ 3714093 h 3714093"/>
              <a:gd name="connsiteX6" fmla="*/ 1657377 w 5586081"/>
              <a:gd name="connsiteY6" fmla="*/ 3714093 h 3714093"/>
              <a:gd name="connsiteX7" fmla="*/ 0 w 5586081"/>
              <a:gd name="connsiteY7" fmla="*/ 2056716 h 3714093"/>
              <a:gd name="connsiteX8" fmla="*/ 0 w 5586081"/>
              <a:gd name="connsiteY8" fmla="*/ 1657377 h 371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86081" h="3714093">
                <a:moveTo>
                  <a:pt x="0" y="1657377"/>
                </a:moveTo>
                <a:cubicBezTo>
                  <a:pt x="0" y="742033"/>
                  <a:pt x="748336" y="286188"/>
                  <a:pt x="1663680" y="286188"/>
                </a:cubicBezTo>
                <a:cubicBezTo>
                  <a:pt x="2446847" y="286188"/>
                  <a:pt x="3223712" y="0"/>
                  <a:pt x="4006879" y="0"/>
                </a:cubicBezTo>
                <a:cubicBezTo>
                  <a:pt x="4922223" y="0"/>
                  <a:pt x="5586081" y="675684"/>
                  <a:pt x="5586081" y="1591028"/>
                </a:cubicBezTo>
                <a:cubicBezTo>
                  <a:pt x="5551140" y="2116404"/>
                  <a:pt x="5493878" y="2290576"/>
                  <a:pt x="5448444" y="2609271"/>
                </a:cubicBezTo>
                <a:cubicBezTo>
                  <a:pt x="5448444" y="3524615"/>
                  <a:pt x="4922223" y="3714093"/>
                  <a:pt x="4006879" y="3714093"/>
                </a:cubicBezTo>
                <a:lnTo>
                  <a:pt x="1657377" y="3714093"/>
                </a:lnTo>
                <a:cubicBezTo>
                  <a:pt x="742033" y="3714093"/>
                  <a:pt x="0" y="2972060"/>
                  <a:pt x="0" y="2056716"/>
                </a:cubicBezTo>
                <a:lnTo>
                  <a:pt x="0" y="1657377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FED2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555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5262"/>
            <a:ext cx="9144000" cy="6467475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91542">
            <a:off x="6559284" y="3076203"/>
            <a:ext cx="4736791" cy="33090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15842">
            <a:off x="7267834" y="4476348"/>
            <a:ext cx="1850396" cy="1179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606" y="1039040"/>
            <a:ext cx="89313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Задуманное художником цветовое сочетание, с помощью которого он создаёт художественный образ, называют ...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8306" y="137695"/>
            <a:ext cx="8931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Вопрос 4.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C81AA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2766393" y="1947658"/>
            <a:ext cx="3195877" cy="785998"/>
            <a:chOff x="5331000" y="2547689"/>
            <a:chExt cx="4361654" cy="78599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331000" y="2547689"/>
              <a:ext cx="4361654" cy="785998"/>
            </a:xfrm>
            <a:prstGeom prst="roundRect">
              <a:avLst>
                <a:gd name="adj" fmla="val 43933"/>
              </a:avLst>
            </a:prstGeom>
            <a:solidFill>
              <a:srgbClr val="FED2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530080" y="2653110"/>
              <a:ext cx="39519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1. Гармонией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2729237" y="2948295"/>
            <a:ext cx="3185297" cy="785998"/>
            <a:chOff x="5331000" y="2547689"/>
            <a:chExt cx="3611214" cy="785998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47CB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530080" y="2653110"/>
              <a:ext cx="294782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2. Гаммой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2729236" y="3944722"/>
            <a:ext cx="3228652" cy="785998"/>
            <a:chOff x="5331000" y="2547689"/>
            <a:chExt cx="3611214" cy="785998"/>
          </a:xfrm>
          <a:solidFill>
            <a:srgbClr val="A172C2"/>
          </a:solidFill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530079" y="2653110"/>
              <a:ext cx="34121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3. Колоритом</a:t>
              </a: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50401" y="4193602"/>
            <a:ext cx="3900837" cy="28575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29960">
            <a:off x="-271311" y="5196182"/>
            <a:ext cx="1668257" cy="89310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157" y="4050143"/>
            <a:ext cx="594950" cy="59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318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5262"/>
            <a:ext cx="9144000" cy="6467475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251" y="5439739"/>
            <a:ext cx="1850396" cy="1179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5457" y="838530"/>
            <a:ext cx="89313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Сколько лет Виктор Васнецов работал над своей знаменитой картиной «Богатыри»?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8306" y="137695"/>
            <a:ext cx="8931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Вопрос 5.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C81AA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5349578" y="2776289"/>
            <a:ext cx="3251497" cy="785998"/>
            <a:chOff x="5331000" y="2547689"/>
            <a:chExt cx="3611214" cy="78599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FED2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1. Около 3 лет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5312422" y="3776926"/>
            <a:ext cx="3251497" cy="785998"/>
            <a:chOff x="5331000" y="2547689"/>
            <a:chExt cx="3611214" cy="785998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47CB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2. Около 7 лет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312421" y="4773353"/>
            <a:ext cx="3251497" cy="785998"/>
            <a:chOff x="5331000" y="2547689"/>
            <a:chExt cx="3611214" cy="785998"/>
          </a:xfrm>
          <a:solidFill>
            <a:srgbClr val="A172C2"/>
          </a:solidFill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3. Около 20 лет</a:t>
              </a:r>
            </a:p>
          </p:txBody>
        </p:sp>
      </p:grpSp>
      <p:pic>
        <p:nvPicPr>
          <p:cNvPr id="18" name="Рисунок 17" descr="https://kupidonia.ru/content/quiz/questions/175813_1.jpg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19" y="2582391"/>
            <a:ext cx="4655341" cy="3044370"/>
          </a:xfrm>
          <a:prstGeom prst="rect">
            <a:avLst/>
          </a:prstGeom>
          <a:noFill/>
          <a:ln w="57150">
            <a:solidFill>
              <a:srgbClr val="FC81AA"/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666" y="4879769"/>
            <a:ext cx="594950" cy="59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42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5262"/>
            <a:ext cx="9144000" cy="6467475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91542">
            <a:off x="6559284" y="3076203"/>
            <a:ext cx="4736791" cy="33090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15842">
            <a:off x="7267834" y="4476348"/>
            <a:ext cx="1850396" cy="1179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606" y="1039040"/>
            <a:ext cx="89313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Сколько существует вариантов картины «Охотники на привале», которые хранятся в разных музеях России и Украины?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8306" y="137695"/>
            <a:ext cx="8931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Вопрос 6.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C81AA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2766393" y="1947658"/>
            <a:ext cx="3195877" cy="785998"/>
            <a:chOff x="5331000" y="2547689"/>
            <a:chExt cx="4361654" cy="78599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331000" y="2547689"/>
              <a:ext cx="4361654" cy="785998"/>
            </a:xfrm>
            <a:prstGeom prst="roundRect">
              <a:avLst>
                <a:gd name="adj" fmla="val 43933"/>
              </a:avLst>
            </a:prstGeom>
            <a:solidFill>
              <a:srgbClr val="FED2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530080" y="2653110"/>
              <a:ext cx="39519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1. Две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2729237" y="2948295"/>
            <a:ext cx="3185297" cy="785998"/>
            <a:chOff x="5331000" y="2547689"/>
            <a:chExt cx="3611214" cy="785998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47CB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530080" y="2653110"/>
              <a:ext cx="294782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2. Три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2729236" y="3944722"/>
            <a:ext cx="3228652" cy="785998"/>
            <a:chOff x="5331000" y="2547689"/>
            <a:chExt cx="3611214" cy="785998"/>
          </a:xfrm>
          <a:solidFill>
            <a:srgbClr val="A172C2"/>
          </a:solidFill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530079" y="2653110"/>
              <a:ext cx="34121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3. Семь</a:t>
              </a: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50401" y="4193602"/>
            <a:ext cx="3900837" cy="28575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29960">
            <a:off x="-271311" y="5196182"/>
            <a:ext cx="1668257" cy="89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74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5262"/>
            <a:ext cx="9144000" cy="6467475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87755">
            <a:off x="6991193" y="3018742"/>
            <a:ext cx="2504965" cy="17499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8482">
            <a:off x="50395" y="2741698"/>
            <a:ext cx="2095132" cy="24611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106" y="5239941"/>
            <a:ext cx="868292" cy="6360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72650">
            <a:off x="141475" y="4782130"/>
            <a:ext cx="1967122" cy="10531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753" y="3795216"/>
            <a:ext cx="1850396" cy="117917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8306" y="137695"/>
            <a:ext cx="8931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ED24B"/>
                </a:solidFill>
              </a:rPr>
              <a:t>Правильный ответ: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ED24B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202629" y="5216040"/>
            <a:ext cx="20820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2.</a:t>
            </a:r>
            <a:r>
              <a:rPr lang="ru-RU" sz="3600" b="1" dirty="0" smtClean="0">
                <a:solidFill>
                  <a:srgbClr val="A172C2"/>
                </a:solidFill>
              </a:rPr>
              <a:t> Три</a:t>
            </a:r>
            <a:endParaRPr lang="ru-RU" sz="3600" b="1" dirty="0">
              <a:solidFill>
                <a:srgbClr val="A172C2"/>
              </a:solidFill>
            </a:endParaRPr>
          </a:p>
        </p:txBody>
      </p:sp>
      <p:pic>
        <p:nvPicPr>
          <p:cNvPr id="7170" name="Picture 2" descr="https://avatars.dzeninfra.ru/get-zen_doc/1860621/pub_5eb84fab7a0ac263c0dec879_5eb850bb7d92e95817306340/scale_240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88" y="1068348"/>
            <a:ext cx="3426680" cy="2228681"/>
          </a:xfrm>
          <a:prstGeom prst="rect">
            <a:avLst/>
          </a:prstGeom>
          <a:noFill/>
          <a:ln w="57150">
            <a:solidFill>
              <a:srgbClr val="FED24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75388" y="3336663"/>
            <a:ext cx="34266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Хранится </a:t>
            </a:r>
            <a:r>
              <a:rPr lang="ru-RU" sz="1400" dirty="0"/>
              <a:t>в Третьяковской галерее. </a:t>
            </a:r>
            <a:r>
              <a:rPr lang="ru-RU" sz="1400" dirty="0" smtClean="0"/>
              <a:t>Москва</a:t>
            </a:r>
            <a:endParaRPr lang="ru-RU" sz="1400" dirty="0"/>
          </a:p>
        </p:txBody>
      </p:sp>
      <p:pic>
        <p:nvPicPr>
          <p:cNvPr id="7172" name="Picture 4" descr="https://avatars.dzeninfra.ru/get-zen_doc/2749135/pub_5eb84fab7a0ac263c0dec879_5eb8511d6123004431e0b56d/scale_240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465" y="1062533"/>
            <a:ext cx="3286644" cy="2240310"/>
          </a:xfrm>
          <a:prstGeom prst="rect">
            <a:avLst/>
          </a:prstGeom>
          <a:noFill/>
          <a:ln w="57150">
            <a:solidFill>
              <a:srgbClr val="FED24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5034447" y="3336663"/>
            <a:ext cx="34266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Хранится в Русском музее. </a:t>
            </a:r>
            <a:endParaRPr lang="ru-RU" sz="1400" dirty="0" smtClean="0"/>
          </a:p>
          <a:p>
            <a:pPr algn="ctr"/>
            <a:r>
              <a:rPr lang="ru-RU" sz="1400" dirty="0" smtClean="0"/>
              <a:t>Санкт-Петербург</a:t>
            </a:r>
            <a:endParaRPr lang="ru-RU" sz="1400" dirty="0"/>
          </a:p>
        </p:txBody>
      </p:sp>
      <p:pic>
        <p:nvPicPr>
          <p:cNvPr id="7174" name="Picture 6" descr="https://avatars.dzeninfra.ru/get-zen_doc/1565406/pub_5eb84fab7a0ac263c0dec879_5eb85194ce86a8785f6df90d/scale_240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762" y="3893703"/>
            <a:ext cx="3366934" cy="2222177"/>
          </a:xfrm>
          <a:prstGeom prst="rect">
            <a:avLst/>
          </a:prstGeom>
          <a:noFill/>
          <a:ln w="57150">
            <a:solidFill>
              <a:srgbClr val="FED24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2500638" y="6151335"/>
            <a:ext cx="41427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Хранится в Николаевском областном художественном музее им. В. В. Верещагина.</a:t>
            </a:r>
          </a:p>
        </p:txBody>
      </p:sp>
    </p:spTree>
    <p:extLst>
      <p:ext uri="{BB962C8B-B14F-4D97-AF65-F5344CB8AC3E}">
        <p14:creationId xmlns:p14="http://schemas.microsoft.com/office/powerpoint/2010/main" val="9201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0" y="177677"/>
            <a:ext cx="9144000" cy="6479931"/>
          </a:xfrm>
          <a:prstGeom prst="rect">
            <a:avLst/>
          </a:prstGeom>
          <a:solidFill>
            <a:srgbClr val="47CB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8482">
            <a:off x="158259" y="4055066"/>
            <a:ext cx="2095132" cy="24611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469">
            <a:off x="6149509" y="-723041"/>
            <a:ext cx="3577077" cy="24988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610" y="758382"/>
            <a:ext cx="1819999" cy="14787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718" y="4180349"/>
            <a:ext cx="1967122" cy="105310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87" y="3814492"/>
            <a:ext cx="1850396" cy="117917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96666">
            <a:off x="371186" y="5002382"/>
            <a:ext cx="1819999" cy="1478749"/>
          </a:xfrm>
          <a:prstGeom prst="rect">
            <a:avLst/>
          </a:prstGeom>
        </p:spPr>
      </p:pic>
      <p:sp>
        <p:nvSpPr>
          <p:cNvPr id="20" name="Скругленный прямоугольник 19"/>
          <p:cNvSpPr/>
          <p:nvPr/>
        </p:nvSpPr>
        <p:spPr>
          <a:xfrm rot="21038515">
            <a:off x="1470616" y="1166052"/>
            <a:ext cx="5586081" cy="3714093"/>
          </a:xfrm>
          <a:custGeom>
            <a:avLst/>
            <a:gdLst>
              <a:gd name="connsiteX0" fmla="*/ 0 w 5664256"/>
              <a:gd name="connsiteY0" fmla="*/ 1657377 h 3714093"/>
              <a:gd name="connsiteX1" fmla="*/ 1657377 w 5664256"/>
              <a:gd name="connsiteY1" fmla="*/ 0 h 3714093"/>
              <a:gd name="connsiteX2" fmla="*/ 4006879 w 5664256"/>
              <a:gd name="connsiteY2" fmla="*/ 0 h 3714093"/>
              <a:gd name="connsiteX3" fmla="*/ 5664256 w 5664256"/>
              <a:gd name="connsiteY3" fmla="*/ 1657377 h 3714093"/>
              <a:gd name="connsiteX4" fmla="*/ 5664256 w 5664256"/>
              <a:gd name="connsiteY4" fmla="*/ 2056716 h 3714093"/>
              <a:gd name="connsiteX5" fmla="*/ 4006879 w 5664256"/>
              <a:gd name="connsiteY5" fmla="*/ 3714093 h 3714093"/>
              <a:gd name="connsiteX6" fmla="*/ 1657377 w 5664256"/>
              <a:gd name="connsiteY6" fmla="*/ 3714093 h 3714093"/>
              <a:gd name="connsiteX7" fmla="*/ 0 w 5664256"/>
              <a:gd name="connsiteY7" fmla="*/ 2056716 h 3714093"/>
              <a:gd name="connsiteX8" fmla="*/ 0 w 5664256"/>
              <a:gd name="connsiteY8" fmla="*/ 1657377 h 3714093"/>
              <a:gd name="connsiteX0" fmla="*/ 0 w 5664256"/>
              <a:gd name="connsiteY0" fmla="*/ 1657377 h 3714093"/>
              <a:gd name="connsiteX1" fmla="*/ 1663680 w 5664256"/>
              <a:gd name="connsiteY1" fmla="*/ 286188 h 3714093"/>
              <a:gd name="connsiteX2" fmla="*/ 4006879 w 5664256"/>
              <a:gd name="connsiteY2" fmla="*/ 0 h 3714093"/>
              <a:gd name="connsiteX3" fmla="*/ 5664256 w 5664256"/>
              <a:gd name="connsiteY3" fmla="*/ 1657377 h 3714093"/>
              <a:gd name="connsiteX4" fmla="*/ 5664256 w 5664256"/>
              <a:gd name="connsiteY4" fmla="*/ 2056716 h 3714093"/>
              <a:gd name="connsiteX5" fmla="*/ 4006879 w 5664256"/>
              <a:gd name="connsiteY5" fmla="*/ 3714093 h 3714093"/>
              <a:gd name="connsiteX6" fmla="*/ 1657377 w 5664256"/>
              <a:gd name="connsiteY6" fmla="*/ 3714093 h 3714093"/>
              <a:gd name="connsiteX7" fmla="*/ 0 w 5664256"/>
              <a:gd name="connsiteY7" fmla="*/ 2056716 h 3714093"/>
              <a:gd name="connsiteX8" fmla="*/ 0 w 5664256"/>
              <a:gd name="connsiteY8" fmla="*/ 1657377 h 3714093"/>
              <a:gd name="connsiteX0" fmla="*/ 0 w 5664256"/>
              <a:gd name="connsiteY0" fmla="*/ 1657377 h 3714093"/>
              <a:gd name="connsiteX1" fmla="*/ 1663680 w 5664256"/>
              <a:gd name="connsiteY1" fmla="*/ 286188 h 3714093"/>
              <a:gd name="connsiteX2" fmla="*/ 4006879 w 5664256"/>
              <a:gd name="connsiteY2" fmla="*/ 0 h 3714093"/>
              <a:gd name="connsiteX3" fmla="*/ 5664256 w 5664256"/>
              <a:gd name="connsiteY3" fmla="*/ 1657377 h 3714093"/>
              <a:gd name="connsiteX4" fmla="*/ 5445000 w 5664256"/>
              <a:gd name="connsiteY4" fmla="*/ 2305733 h 3714093"/>
              <a:gd name="connsiteX5" fmla="*/ 4006879 w 5664256"/>
              <a:gd name="connsiteY5" fmla="*/ 3714093 h 3714093"/>
              <a:gd name="connsiteX6" fmla="*/ 1657377 w 5664256"/>
              <a:gd name="connsiteY6" fmla="*/ 3714093 h 3714093"/>
              <a:gd name="connsiteX7" fmla="*/ 0 w 5664256"/>
              <a:gd name="connsiteY7" fmla="*/ 2056716 h 3714093"/>
              <a:gd name="connsiteX8" fmla="*/ 0 w 5664256"/>
              <a:gd name="connsiteY8" fmla="*/ 1657377 h 3714093"/>
              <a:gd name="connsiteX0" fmla="*/ 0 w 5664256"/>
              <a:gd name="connsiteY0" fmla="*/ 1657377 h 3714093"/>
              <a:gd name="connsiteX1" fmla="*/ 1663680 w 5664256"/>
              <a:gd name="connsiteY1" fmla="*/ 286188 h 3714093"/>
              <a:gd name="connsiteX2" fmla="*/ 4006879 w 5664256"/>
              <a:gd name="connsiteY2" fmla="*/ 0 h 3714093"/>
              <a:gd name="connsiteX3" fmla="*/ 5664256 w 5664256"/>
              <a:gd name="connsiteY3" fmla="*/ 1657377 h 3714093"/>
              <a:gd name="connsiteX4" fmla="*/ 5445000 w 5664256"/>
              <a:gd name="connsiteY4" fmla="*/ 2305733 h 3714093"/>
              <a:gd name="connsiteX5" fmla="*/ 4006879 w 5664256"/>
              <a:gd name="connsiteY5" fmla="*/ 3714093 h 3714093"/>
              <a:gd name="connsiteX6" fmla="*/ 1657377 w 5664256"/>
              <a:gd name="connsiteY6" fmla="*/ 3714093 h 3714093"/>
              <a:gd name="connsiteX7" fmla="*/ 0 w 5664256"/>
              <a:gd name="connsiteY7" fmla="*/ 2056716 h 3714093"/>
              <a:gd name="connsiteX8" fmla="*/ 0 w 5664256"/>
              <a:gd name="connsiteY8" fmla="*/ 1657377 h 3714093"/>
              <a:gd name="connsiteX0" fmla="*/ 0 w 5586081"/>
              <a:gd name="connsiteY0" fmla="*/ 1657377 h 3714093"/>
              <a:gd name="connsiteX1" fmla="*/ 1663680 w 5586081"/>
              <a:gd name="connsiteY1" fmla="*/ 286188 h 3714093"/>
              <a:gd name="connsiteX2" fmla="*/ 4006879 w 5586081"/>
              <a:gd name="connsiteY2" fmla="*/ 0 h 3714093"/>
              <a:gd name="connsiteX3" fmla="*/ 5586081 w 5586081"/>
              <a:gd name="connsiteY3" fmla="*/ 1591028 h 3714093"/>
              <a:gd name="connsiteX4" fmla="*/ 5445000 w 5586081"/>
              <a:gd name="connsiteY4" fmla="*/ 2305733 h 3714093"/>
              <a:gd name="connsiteX5" fmla="*/ 4006879 w 5586081"/>
              <a:gd name="connsiteY5" fmla="*/ 3714093 h 3714093"/>
              <a:gd name="connsiteX6" fmla="*/ 1657377 w 5586081"/>
              <a:gd name="connsiteY6" fmla="*/ 3714093 h 3714093"/>
              <a:gd name="connsiteX7" fmla="*/ 0 w 5586081"/>
              <a:gd name="connsiteY7" fmla="*/ 2056716 h 3714093"/>
              <a:gd name="connsiteX8" fmla="*/ 0 w 5586081"/>
              <a:gd name="connsiteY8" fmla="*/ 1657377 h 3714093"/>
              <a:gd name="connsiteX0" fmla="*/ 0 w 5586081"/>
              <a:gd name="connsiteY0" fmla="*/ 1657377 h 3714093"/>
              <a:gd name="connsiteX1" fmla="*/ 1663680 w 5586081"/>
              <a:gd name="connsiteY1" fmla="*/ 286188 h 3714093"/>
              <a:gd name="connsiteX2" fmla="*/ 4006879 w 5586081"/>
              <a:gd name="connsiteY2" fmla="*/ 0 h 3714093"/>
              <a:gd name="connsiteX3" fmla="*/ 5586081 w 5586081"/>
              <a:gd name="connsiteY3" fmla="*/ 1591028 h 3714093"/>
              <a:gd name="connsiteX4" fmla="*/ 5445000 w 5586081"/>
              <a:gd name="connsiteY4" fmla="*/ 2305733 h 3714093"/>
              <a:gd name="connsiteX5" fmla="*/ 4006879 w 5586081"/>
              <a:gd name="connsiteY5" fmla="*/ 3714093 h 3714093"/>
              <a:gd name="connsiteX6" fmla="*/ 1657377 w 5586081"/>
              <a:gd name="connsiteY6" fmla="*/ 3714093 h 3714093"/>
              <a:gd name="connsiteX7" fmla="*/ 0 w 5586081"/>
              <a:gd name="connsiteY7" fmla="*/ 2056716 h 3714093"/>
              <a:gd name="connsiteX8" fmla="*/ 0 w 5586081"/>
              <a:gd name="connsiteY8" fmla="*/ 1657377 h 3714093"/>
              <a:gd name="connsiteX0" fmla="*/ 0 w 5586081"/>
              <a:gd name="connsiteY0" fmla="*/ 1657377 h 3714093"/>
              <a:gd name="connsiteX1" fmla="*/ 1663680 w 5586081"/>
              <a:gd name="connsiteY1" fmla="*/ 286188 h 3714093"/>
              <a:gd name="connsiteX2" fmla="*/ 4006879 w 5586081"/>
              <a:gd name="connsiteY2" fmla="*/ 0 h 3714093"/>
              <a:gd name="connsiteX3" fmla="*/ 5586081 w 5586081"/>
              <a:gd name="connsiteY3" fmla="*/ 1591028 h 3714093"/>
              <a:gd name="connsiteX4" fmla="*/ 5448444 w 5586081"/>
              <a:gd name="connsiteY4" fmla="*/ 2609271 h 3714093"/>
              <a:gd name="connsiteX5" fmla="*/ 4006879 w 5586081"/>
              <a:gd name="connsiteY5" fmla="*/ 3714093 h 3714093"/>
              <a:gd name="connsiteX6" fmla="*/ 1657377 w 5586081"/>
              <a:gd name="connsiteY6" fmla="*/ 3714093 h 3714093"/>
              <a:gd name="connsiteX7" fmla="*/ 0 w 5586081"/>
              <a:gd name="connsiteY7" fmla="*/ 2056716 h 3714093"/>
              <a:gd name="connsiteX8" fmla="*/ 0 w 5586081"/>
              <a:gd name="connsiteY8" fmla="*/ 1657377 h 371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86081" h="3714093">
                <a:moveTo>
                  <a:pt x="0" y="1657377"/>
                </a:moveTo>
                <a:cubicBezTo>
                  <a:pt x="0" y="742033"/>
                  <a:pt x="748336" y="286188"/>
                  <a:pt x="1663680" y="286188"/>
                </a:cubicBezTo>
                <a:cubicBezTo>
                  <a:pt x="2446847" y="286188"/>
                  <a:pt x="3223712" y="0"/>
                  <a:pt x="4006879" y="0"/>
                </a:cubicBezTo>
                <a:cubicBezTo>
                  <a:pt x="4922223" y="0"/>
                  <a:pt x="5586081" y="675684"/>
                  <a:pt x="5586081" y="1591028"/>
                </a:cubicBezTo>
                <a:cubicBezTo>
                  <a:pt x="5551140" y="2116404"/>
                  <a:pt x="5493878" y="2290576"/>
                  <a:pt x="5448444" y="2609271"/>
                </a:cubicBezTo>
                <a:cubicBezTo>
                  <a:pt x="5448444" y="3524615"/>
                  <a:pt x="4922223" y="3714093"/>
                  <a:pt x="4006879" y="3714093"/>
                </a:cubicBezTo>
                <a:lnTo>
                  <a:pt x="1657377" y="3714093"/>
                </a:lnTo>
                <a:cubicBezTo>
                  <a:pt x="742033" y="3714093"/>
                  <a:pt x="0" y="2972060"/>
                  <a:pt x="0" y="2056716"/>
                </a:cubicBezTo>
                <a:lnTo>
                  <a:pt x="0" y="1657377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FED2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11589" y="416705"/>
            <a:ext cx="388045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tx1"/>
                  </a:solidFill>
                </a:ln>
                <a:solidFill>
                  <a:srgbClr val="FED24B"/>
                </a:solidFill>
              </a:rPr>
              <a:t>17 января</a:t>
            </a:r>
            <a:endParaRPr lang="ru-RU" sz="6000" b="1" dirty="0">
              <a:ln>
                <a:solidFill>
                  <a:schemeClr val="tx1"/>
                </a:solidFill>
              </a:ln>
              <a:solidFill>
                <a:srgbClr val="FED24B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056222" y="4891805"/>
            <a:ext cx="586538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День творчества </a:t>
            </a:r>
            <a:endParaRPr lang="ru-RU" sz="5400" b="1" dirty="0" smtClean="0">
              <a:ln>
                <a:solidFill>
                  <a:schemeClr val="tx1"/>
                </a:solidFill>
              </a:ln>
              <a:solidFill>
                <a:srgbClr val="FC81AA"/>
              </a:solidFill>
            </a:endParaRPr>
          </a:p>
          <a:p>
            <a:pPr algn="ctr"/>
            <a:r>
              <a:rPr lang="ru-RU" sz="5400" b="1" dirty="0" smtClean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и </a:t>
            </a:r>
            <a:r>
              <a:rPr lang="ru-RU" sz="5400" b="1" dirty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вдохновения</a:t>
            </a:r>
          </a:p>
        </p:txBody>
      </p:sp>
    </p:spTree>
    <p:extLst>
      <p:ext uri="{BB962C8B-B14F-4D97-AF65-F5344CB8AC3E}">
        <p14:creationId xmlns:p14="http://schemas.microsoft.com/office/powerpoint/2010/main" val="383647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5262"/>
            <a:ext cx="9144000" cy="6467475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251" y="5439739"/>
            <a:ext cx="1850396" cy="1179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5457" y="838530"/>
            <a:ext cx="89313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Как изначально называлась картина Васнецова «Алёнушка»?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8306" y="137695"/>
            <a:ext cx="8931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Вопрос 7.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C81AA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4906665" y="2679515"/>
            <a:ext cx="3611214" cy="785998"/>
            <a:chOff x="5331000" y="2547689"/>
            <a:chExt cx="3611214" cy="78599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FED2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530080" y="2653110"/>
              <a:ext cx="337497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1. «Дурочка Алёнушка»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869509" y="3680152"/>
            <a:ext cx="3611214" cy="785998"/>
            <a:chOff x="5331000" y="2547689"/>
            <a:chExt cx="3611214" cy="785998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47CB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2. «Сирота»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4869508" y="4676579"/>
            <a:ext cx="3648371" cy="785998"/>
            <a:chOff x="5331000" y="2547689"/>
            <a:chExt cx="3648371" cy="785998"/>
          </a:xfrm>
          <a:solidFill>
            <a:srgbClr val="A172C2"/>
          </a:solidFill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530080" y="2653110"/>
              <a:ext cx="344929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3. «Алёнушка на пруду»</a:t>
              </a:r>
            </a:p>
          </p:txBody>
        </p:sp>
      </p:grpSp>
      <p:pic>
        <p:nvPicPr>
          <p:cNvPr id="19" name="Рисунок 18" descr="https://kupidonia.ru/content/quiz/questions/175820_1.jpg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300" y="1362883"/>
            <a:ext cx="3532703" cy="5038927"/>
          </a:xfrm>
          <a:prstGeom prst="rect">
            <a:avLst/>
          </a:prstGeom>
          <a:noFill/>
          <a:ln w="57150">
            <a:solidFill>
              <a:srgbClr val="FC81AA"/>
            </a:solidFill>
          </a:ln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219" y="2775039"/>
            <a:ext cx="594950" cy="59495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29960">
            <a:off x="-271311" y="5196182"/>
            <a:ext cx="1668257" cy="89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88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5262"/>
            <a:ext cx="9144000" cy="6467475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251" y="5439739"/>
            <a:ext cx="1850396" cy="1179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5457" y="838530"/>
            <a:ext cx="89313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На этой картине Васнецов изобразил Ивана-царевича на сером волке. А как зовут девушку?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8306" y="137695"/>
            <a:ext cx="8931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Вопрос 8.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C81AA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4906666" y="2713045"/>
            <a:ext cx="3611214" cy="785998"/>
            <a:chOff x="5331000" y="2547689"/>
            <a:chExt cx="3611214" cy="78599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FED2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530080" y="2653110"/>
              <a:ext cx="337497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1. «Марья </a:t>
              </a:r>
              <a:r>
                <a:rPr lang="ru-RU" sz="2400" dirty="0" err="1" smtClean="0"/>
                <a:t>Моревна</a:t>
              </a:r>
              <a:r>
                <a:rPr lang="ru-RU" sz="2400" dirty="0" smtClean="0"/>
                <a:t>»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869510" y="3713682"/>
            <a:ext cx="3611214" cy="785998"/>
            <a:chOff x="5331000" y="2547689"/>
            <a:chExt cx="3611214" cy="785998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47CB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424014" y="2690840"/>
              <a:ext cx="351819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2. «Василиса Премудрая»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4869509" y="4710109"/>
            <a:ext cx="3648371" cy="785998"/>
            <a:chOff x="5331000" y="2547689"/>
            <a:chExt cx="3648371" cy="785998"/>
          </a:xfrm>
          <a:solidFill>
            <a:srgbClr val="A172C2"/>
          </a:solidFill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530080" y="2653110"/>
              <a:ext cx="344929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3. «Елена Прекрасная»</a:t>
              </a:r>
            </a:p>
          </p:txBody>
        </p:sp>
      </p:grpSp>
      <p:pic>
        <p:nvPicPr>
          <p:cNvPr id="17" name="Рисунок 16" descr="https://kupidonia.ru/content/quiz/questions/175822_1.jpg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26" y="1741343"/>
            <a:ext cx="3499277" cy="4726467"/>
          </a:xfrm>
          <a:prstGeom prst="rect">
            <a:avLst/>
          </a:prstGeom>
          <a:noFill/>
          <a:ln w="57150">
            <a:solidFill>
              <a:srgbClr val="FC81AA"/>
            </a:solidFill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154" y="4805633"/>
            <a:ext cx="594950" cy="59495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29960">
            <a:off x="-271311" y="5196182"/>
            <a:ext cx="1668257" cy="89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674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5262"/>
            <a:ext cx="9144000" cy="6467475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91542">
            <a:off x="6559284" y="3076203"/>
            <a:ext cx="4736791" cy="33090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15842">
            <a:off x="7267834" y="4476348"/>
            <a:ext cx="1850396" cy="1179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606" y="1039040"/>
            <a:ext cx="89313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Как по-другому называется гжельская роза?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8306" y="137695"/>
            <a:ext cx="8931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Вопрос 9.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C81AA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4145488" y="2150159"/>
            <a:ext cx="2806818" cy="785998"/>
            <a:chOff x="5331000" y="2547689"/>
            <a:chExt cx="3611214" cy="78599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FED2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1. Хлопушка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108332" y="3150796"/>
            <a:ext cx="2806818" cy="785998"/>
            <a:chOff x="5331000" y="2547689"/>
            <a:chExt cx="3611214" cy="785998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47CB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2. </a:t>
              </a:r>
              <a:r>
                <a:rPr lang="ru-RU" sz="2400" dirty="0" err="1" smtClean="0"/>
                <a:t>Агашка</a:t>
              </a:r>
              <a:endParaRPr lang="ru-RU" sz="2400" dirty="0" smtClean="0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4108331" y="4147223"/>
            <a:ext cx="2806818" cy="785998"/>
            <a:chOff x="5331000" y="2547689"/>
            <a:chExt cx="3611214" cy="785998"/>
          </a:xfrm>
          <a:solidFill>
            <a:srgbClr val="A172C2"/>
          </a:solidFill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3. Розочка</a:t>
              </a:r>
            </a:p>
          </p:txBody>
        </p:sp>
      </p:grpSp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29960">
            <a:off x="-271311" y="5196182"/>
            <a:ext cx="1668257" cy="893106"/>
          </a:xfrm>
          <a:prstGeom prst="rect">
            <a:avLst/>
          </a:prstGeom>
        </p:spPr>
      </p:pic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57" y="2206856"/>
            <a:ext cx="3193228" cy="2483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674" y="3260250"/>
            <a:ext cx="594950" cy="59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8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5262"/>
            <a:ext cx="9144000" cy="6467475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91542">
            <a:off x="6559284" y="3076203"/>
            <a:ext cx="4736791" cy="33090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15842">
            <a:off x="7267834" y="4476348"/>
            <a:ext cx="1850396" cy="1179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606" y="1039040"/>
            <a:ext cx="89313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Кто занимался мезенской росписью в старину?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8306" y="137695"/>
            <a:ext cx="8931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Вопрос 10.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C81AA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4051383" y="2330620"/>
            <a:ext cx="3221858" cy="785998"/>
            <a:chOff x="5331000" y="2547689"/>
            <a:chExt cx="3611214" cy="78599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FED2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1. Женщины и дети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014227" y="3331257"/>
            <a:ext cx="3221858" cy="785998"/>
            <a:chOff x="5331000" y="2547689"/>
            <a:chExt cx="3611214" cy="785998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47CB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2. Только женщины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4014226" y="4327684"/>
            <a:ext cx="3221858" cy="785998"/>
            <a:chOff x="5331000" y="2547689"/>
            <a:chExt cx="3611214" cy="785998"/>
          </a:xfrm>
          <a:solidFill>
            <a:srgbClr val="A172C2"/>
          </a:solidFill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3. Только мужчины</a:t>
              </a:r>
            </a:p>
          </p:txBody>
        </p:sp>
      </p:grpSp>
      <p:pic>
        <p:nvPicPr>
          <p:cNvPr id="4102" name="Picture 6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5241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410"/>
          <a:stretch/>
        </p:blipFill>
        <p:spPr bwMode="auto">
          <a:xfrm>
            <a:off x="277287" y="1942275"/>
            <a:ext cx="3461068" cy="389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3399" y="4395019"/>
            <a:ext cx="594950" cy="59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65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5262"/>
            <a:ext cx="9144000" cy="6467475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91542">
            <a:off x="6559284" y="3076203"/>
            <a:ext cx="4736791" cy="33090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15842">
            <a:off x="7267834" y="4476348"/>
            <a:ext cx="1850396" cy="1179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606" y="1039040"/>
            <a:ext cx="89313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Что написал на картине Илья Ефимович Репин, которому принесли не его работу, подписанную его именем?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8306" y="137695"/>
            <a:ext cx="8931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Вопрос 11.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C81AA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2766393" y="1947658"/>
            <a:ext cx="3000051" cy="785998"/>
            <a:chOff x="5331000" y="2547689"/>
            <a:chExt cx="3611214" cy="78599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FED2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1. Безобразие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2729237" y="2948295"/>
            <a:ext cx="3000051" cy="785998"/>
            <a:chOff x="5331000" y="2547689"/>
            <a:chExt cx="3611214" cy="785998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47CB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2. Это не Репин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2729236" y="3944722"/>
            <a:ext cx="3000051" cy="785998"/>
            <a:chOff x="5331000" y="2547689"/>
            <a:chExt cx="3611214" cy="785998"/>
          </a:xfrm>
          <a:solidFill>
            <a:srgbClr val="A172C2"/>
          </a:solidFill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3. Это не мое</a:t>
              </a: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50401" y="4193602"/>
            <a:ext cx="3900837" cy="28575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29960">
            <a:off x="-271311" y="5196182"/>
            <a:ext cx="1668257" cy="89310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823" y="3023514"/>
            <a:ext cx="594950" cy="59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05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5262"/>
            <a:ext cx="9144000" cy="6467475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251" y="5439739"/>
            <a:ext cx="1850396" cy="1179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5457" y="838530"/>
            <a:ext cx="89313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Какой художник написал мишек на знаменитом полотне Ивана Ивановича Шишкина «Утро в сосновом бору»?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8306" y="137695"/>
            <a:ext cx="8931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Вопрос 12.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C81AA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5349578" y="2776289"/>
            <a:ext cx="3337222" cy="785998"/>
            <a:chOff x="5331000" y="2547689"/>
            <a:chExt cx="3611214" cy="78599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FED2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530080" y="2653110"/>
              <a:ext cx="337497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1. В. А. Серов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5312422" y="3776926"/>
            <a:ext cx="3337222" cy="785998"/>
            <a:chOff x="5331000" y="2547689"/>
            <a:chExt cx="3611214" cy="785998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47CB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424014" y="2690840"/>
              <a:ext cx="351819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2. К. А. Савицкий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312422" y="4773353"/>
            <a:ext cx="3371560" cy="785998"/>
            <a:chOff x="5331000" y="2547689"/>
            <a:chExt cx="3648371" cy="785998"/>
          </a:xfrm>
          <a:solidFill>
            <a:srgbClr val="A172C2"/>
          </a:solidFill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530080" y="2653110"/>
              <a:ext cx="344929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3. В. И. Суриков</a:t>
              </a:r>
            </a:p>
          </p:txBody>
        </p:sp>
      </p:grpSp>
      <p:pic>
        <p:nvPicPr>
          <p:cNvPr id="13314" name="Picture 2" descr="https://muzei-mira.com/templates/museum/images/paint/utro-v-sosnovom-lesu-shishkin+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76" y="2429526"/>
            <a:ext cx="4916694" cy="3331060"/>
          </a:xfrm>
          <a:prstGeom prst="rect">
            <a:avLst/>
          </a:prstGeom>
          <a:noFill/>
          <a:ln w="57150">
            <a:solidFill>
              <a:srgbClr val="FC81A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507" y="3878137"/>
            <a:ext cx="594950" cy="59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13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5262"/>
            <a:ext cx="9144000" cy="6467475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91542">
            <a:off x="6559284" y="3076203"/>
            <a:ext cx="4736791" cy="33090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15842">
            <a:off x="7267834" y="4476348"/>
            <a:ext cx="1850396" cy="1179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606" y="1039040"/>
            <a:ext cx="89313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Какому весеннему месяцу посвящена картина Исаака Левитана?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8306" y="137695"/>
            <a:ext cx="8931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Вопрос 13.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C81AA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2766393" y="1947658"/>
            <a:ext cx="2985763" cy="785998"/>
            <a:chOff x="5331000" y="2547689"/>
            <a:chExt cx="3611214" cy="78599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FED2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1. Апрель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2729237" y="2948295"/>
            <a:ext cx="2985763" cy="785998"/>
            <a:chOff x="5331000" y="2547689"/>
            <a:chExt cx="3611214" cy="785998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47CB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2. Март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2729236" y="3944722"/>
            <a:ext cx="2985763" cy="785998"/>
            <a:chOff x="5331000" y="2547689"/>
            <a:chExt cx="3611214" cy="785998"/>
          </a:xfrm>
          <a:solidFill>
            <a:srgbClr val="A172C2"/>
          </a:solidFill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3. Май</a:t>
              </a:r>
            </a:p>
          </p:txBody>
        </p:sp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50401" y="4193602"/>
            <a:ext cx="3900837" cy="28575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29960">
            <a:off x="-271311" y="5196182"/>
            <a:ext cx="1668257" cy="89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6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5262"/>
            <a:ext cx="9144000" cy="6467475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10605" y="2529560"/>
            <a:ext cx="2504965" cy="17499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8482">
            <a:off x="662343" y="3102021"/>
            <a:ext cx="2095132" cy="24611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641" y="5670030"/>
            <a:ext cx="868292" cy="6360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487" y="3145382"/>
            <a:ext cx="1967122" cy="10531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7" y="1074907"/>
            <a:ext cx="1850396" cy="117917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8306" y="137695"/>
            <a:ext cx="8931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ED24B"/>
                </a:solidFill>
              </a:rPr>
              <a:t>Правильный ответ: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ED24B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616164" y="5646129"/>
            <a:ext cx="20820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2.</a:t>
            </a:r>
            <a:r>
              <a:rPr lang="ru-RU" sz="3600" b="1" dirty="0" smtClean="0">
                <a:solidFill>
                  <a:srgbClr val="A172C2"/>
                </a:solidFill>
              </a:rPr>
              <a:t> Март</a:t>
            </a:r>
            <a:endParaRPr lang="ru-RU" sz="3600" b="1" dirty="0">
              <a:solidFill>
                <a:srgbClr val="A172C2"/>
              </a:solidFill>
            </a:endParaRPr>
          </a:p>
        </p:txBody>
      </p:sp>
      <p:pic>
        <p:nvPicPr>
          <p:cNvPr id="16386" name="Picture 2" descr="https://muzei-mira.com/templates/museum/images/paint/levitan-mart+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96"/>
          <a:stretch/>
        </p:blipFill>
        <p:spPr bwMode="auto">
          <a:xfrm>
            <a:off x="1948703" y="1487109"/>
            <a:ext cx="4667461" cy="3834824"/>
          </a:xfrm>
          <a:prstGeom prst="rect">
            <a:avLst/>
          </a:prstGeom>
          <a:noFill/>
          <a:ln w="57150">
            <a:solidFill>
              <a:srgbClr val="FED24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34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5262"/>
            <a:ext cx="9144000" cy="6467475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91542">
            <a:off x="6559284" y="3076203"/>
            <a:ext cx="4736791" cy="33090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15842">
            <a:off x="7267834" y="4476348"/>
            <a:ext cx="1850396" cy="1179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606" y="1039040"/>
            <a:ext cx="89313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Как называется затейливый черный узор на золотом фоне?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8306" y="137695"/>
            <a:ext cx="8931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Вопрос 14.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C81AA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2766393" y="1947658"/>
            <a:ext cx="2700013" cy="785998"/>
            <a:chOff x="5331000" y="2547689"/>
            <a:chExt cx="3611214" cy="78599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FED2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1. Травина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2729237" y="2948295"/>
            <a:ext cx="2700013" cy="785998"/>
            <a:chOff x="5331000" y="2547689"/>
            <a:chExt cx="3611214" cy="785998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47CB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2. Чернота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2729236" y="3944722"/>
            <a:ext cx="2700013" cy="785998"/>
            <a:chOff x="5331000" y="2547689"/>
            <a:chExt cx="3611214" cy="785998"/>
          </a:xfrm>
          <a:solidFill>
            <a:srgbClr val="A172C2"/>
          </a:solidFill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3. Кудрина</a:t>
              </a:r>
            </a:p>
          </p:txBody>
        </p:sp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50401" y="4193602"/>
            <a:ext cx="3900837" cy="28575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29960">
            <a:off x="-271311" y="5196182"/>
            <a:ext cx="1668257" cy="89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1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5262"/>
            <a:ext cx="9144000" cy="6467475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10605" y="2529560"/>
            <a:ext cx="2504965" cy="17499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8482">
            <a:off x="662343" y="3102021"/>
            <a:ext cx="2095132" cy="24611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487" y="3145382"/>
            <a:ext cx="1967122" cy="10531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7" y="1074907"/>
            <a:ext cx="1850396" cy="1179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8306" y="5359689"/>
            <a:ext cx="89313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«Кудрина» в хохломской росписи — это разновидность «фоновой» росписи. Её отличает стилизованное изображение листьев, цветов, завитков. Не занятое ими пространство закрашивают краской, и золотые ветви эффектно смотрятся на ярко-красном или чёрном фоне.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8306" y="137695"/>
            <a:ext cx="8931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ED24B"/>
                </a:solidFill>
              </a:rPr>
              <a:t>Правильный ответ: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ED24B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584510" y="4714571"/>
            <a:ext cx="4337100" cy="646331"/>
            <a:chOff x="4269478" y="5016041"/>
            <a:chExt cx="4502341" cy="646331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9478" y="5016041"/>
              <a:ext cx="868292" cy="636054"/>
            </a:xfrm>
            <a:prstGeom prst="rect">
              <a:avLst/>
            </a:prstGeom>
          </p:spPr>
        </p:pic>
        <p:sp>
          <p:nvSpPr>
            <p:cNvPr id="16" name="Прямоугольник 15"/>
            <p:cNvSpPr/>
            <p:nvPr/>
          </p:nvSpPr>
          <p:spPr>
            <a:xfrm>
              <a:off x="4604838" y="5016041"/>
              <a:ext cx="416698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3600" b="1" dirty="0" smtClean="0">
                  <a:solidFill>
                    <a:schemeClr val="bg1"/>
                  </a:solidFill>
                </a:rPr>
                <a:t>3.  </a:t>
              </a:r>
              <a:r>
                <a:rPr lang="ru-RU" sz="3600" b="1" dirty="0" smtClean="0">
                  <a:solidFill>
                    <a:srgbClr val="A172C2"/>
                  </a:solidFill>
                </a:rPr>
                <a:t>Кудрина</a:t>
              </a:r>
              <a:endParaRPr lang="ru-RU" sz="3600" b="1" dirty="0">
                <a:solidFill>
                  <a:srgbClr val="A172C2"/>
                </a:solidFill>
              </a:endParaRPr>
            </a:p>
          </p:txBody>
        </p:sp>
      </p:grpSp>
      <p:pic>
        <p:nvPicPr>
          <p:cNvPr id="18434" name="Picture 2" descr="Picture background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"/>
          <a:stretch/>
        </p:blipFill>
        <p:spPr bwMode="auto">
          <a:xfrm rot="16200000" flipV="1">
            <a:off x="2348765" y="389641"/>
            <a:ext cx="3564713" cy="4842424"/>
          </a:xfrm>
          <a:prstGeom prst="rect">
            <a:avLst/>
          </a:prstGeom>
          <a:noFill/>
          <a:ln w="57150">
            <a:solidFill>
              <a:srgbClr val="FED24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618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469">
            <a:off x="6149509" y="-723041"/>
            <a:ext cx="3577077" cy="24988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610" y="758382"/>
            <a:ext cx="1819999" cy="14787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963" y="5547742"/>
            <a:ext cx="1967122" cy="105310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98" y="3740678"/>
            <a:ext cx="1850396" cy="117917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50401" y="4193602"/>
            <a:ext cx="3900837" cy="28575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96666">
            <a:off x="259597" y="4928568"/>
            <a:ext cx="1819999" cy="1478749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244398" y="326203"/>
            <a:ext cx="2162742" cy="2984753"/>
            <a:chOff x="244398" y="326203"/>
            <a:chExt cx="2162742" cy="2984753"/>
          </a:xfrm>
        </p:grpSpPr>
        <p:pic>
          <p:nvPicPr>
            <p:cNvPr id="1026" name="Picture 2" descr="https://muzei-mira.com/templates/museum/images/artist/renuar+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382" y="326203"/>
              <a:ext cx="1989784" cy="2600742"/>
            </a:xfrm>
            <a:prstGeom prst="rect">
              <a:avLst/>
            </a:prstGeom>
            <a:noFill/>
            <a:ln w="571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Прямоугольник 13"/>
            <p:cNvSpPr/>
            <p:nvPr/>
          </p:nvSpPr>
          <p:spPr>
            <a:xfrm>
              <a:off x="244398" y="2941624"/>
              <a:ext cx="216274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>
                  <a:solidFill>
                    <a:schemeClr val="bg1"/>
                  </a:solidFill>
                </a:rPr>
                <a:t>Пьер Огюст </a:t>
              </a:r>
              <a:r>
                <a:rPr lang="ru-RU" b="1" dirty="0" smtClean="0">
                  <a:solidFill>
                    <a:schemeClr val="bg1"/>
                  </a:solidFill>
                </a:rPr>
                <a:t>Ренуар</a:t>
              </a: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2674223" y="3644140"/>
            <a:ext cx="3580666" cy="3059393"/>
            <a:chOff x="3263371" y="758382"/>
            <a:chExt cx="2144102" cy="2008492"/>
          </a:xfrm>
        </p:grpSpPr>
        <p:pic>
          <p:nvPicPr>
            <p:cNvPr id="1028" name="Picture 4" descr="https://muzei-mira.com/templates/museum/images/paint/sobiranie-cvetov-renuar+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3371" y="758382"/>
              <a:ext cx="2144102" cy="1797747"/>
            </a:xfrm>
            <a:prstGeom prst="rect">
              <a:avLst/>
            </a:prstGeom>
            <a:noFill/>
            <a:ln w="571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3788024" y="2564818"/>
              <a:ext cx="1094799" cy="2020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1400" i="1" dirty="0" smtClean="0"/>
                <a:t>«Собирание цветов»</a:t>
              </a:r>
              <a:endParaRPr lang="ru-RU" sz="1400" i="1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2769014" y="600652"/>
            <a:ext cx="3488365" cy="2859185"/>
            <a:chOff x="2717156" y="758382"/>
            <a:chExt cx="3488365" cy="2859185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17156" y="758382"/>
              <a:ext cx="3488365" cy="2302597"/>
            </a:xfrm>
            <a:prstGeom prst="rect">
              <a:avLst/>
            </a:prstGeom>
            <a:ln w="57150">
              <a:solidFill>
                <a:schemeClr val="bg1"/>
              </a:solidFill>
            </a:ln>
          </p:spPr>
        </p:pic>
        <p:sp>
          <p:nvSpPr>
            <p:cNvPr id="15" name="Прямоугольник 14"/>
            <p:cNvSpPr/>
            <p:nvPr/>
          </p:nvSpPr>
          <p:spPr>
            <a:xfrm>
              <a:off x="3463063" y="3094347"/>
              <a:ext cx="212429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1400" i="1" dirty="0" smtClean="0"/>
                <a:t>усадьба </a:t>
              </a:r>
              <a:r>
                <a:rPr lang="ru-RU" sz="1400" i="1" dirty="0"/>
                <a:t>на юге Франции </a:t>
              </a:r>
              <a:endParaRPr lang="ru-RU" sz="1400" i="1" dirty="0" smtClean="0"/>
            </a:p>
            <a:p>
              <a:pPr algn="ctr"/>
              <a:r>
                <a:rPr lang="ru-RU" sz="1400" i="1" dirty="0" smtClean="0"/>
                <a:t>в </a:t>
              </a:r>
              <a:r>
                <a:rPr lang="ru-RU" sz="1400" i="1" dirty="0"/>
                <a:t>городе </a:t>
              </a:r>
              <a:r>
                <a:rPr lang="ru-RU" sz="1400" i="1" dirty="0" err="1"/>
                <a:t>Ле</a:t>
              </a:r>
              <a:r>
                <a:rPr lang="ru-RU" sz="1400" i="1" dirty="0"/>
                <a:t> Канне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6800344" y="2426514"/>
            <a:ext cx="2050430" cy="3191260"/>
            <a:chOff x="6468993" y="2357555"/>
            <a:chExt cx="2050430" cy="3191260"/>
          </a:xfrm>
        </p:grpSpPr>
        <p:pic>
          <p:nvPicPr>
            <p:cNvPr id="1032" name="Picture 8" descr="https://muzei-mira.com/templates/museum/images/paint/portret-aktrisy-zhanny-samari-lico-renuar+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8993" y="2357555"/>
              <a:ext cx="2050430" cy="2628756"/>
            </a:xfrm>
            <a:prstGeom prst="rect">
              <a:avLst/>
            </a:prstGeom>
            <a:noFill/>
            <a:ln w="571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Прямоугольник 16"/>
            <p:cNvSpPr/>
            <p:nvPr/>
          </p:nvSpPr>
          <p:spPr>
            <a:xfrm>
              <a:off x="6585946" y="5025595"/>
              <a:ext cx="181652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1400" i="1" dirty="0" smtClean="0"/>
                <a:t>«Портрет </a:t>
              </a:r>
              <a:r>
                <a:rPr lang="ru-RU" sz="1400" i="1" dirty="0"/>
                <a:t>актрисы </a:t>
              </a:r>
              <a:endParaRPr lang="ru-RU" sz="1400" i="1" dirty="0" smtClean="0"/>
            </a:p>
            <a:p>
              <a:pPr algn="ctr"/>
              <a:r>
                <a:rPr lang="ru-RU" sz="1400" i="1" dirty="0" smtClean="0"/>
                <a:t>Жанны </a:t>
              </a:r>
              <a:r>
                <a:rPr lang="ru-RU" sz="1400" i="1" dirty="0" err="1" smtClean="0"/>
                <a:t>Самари</a:t>
              </a:r>
              <a:r>
                <a:rPr lang="ru-RU" sz="1400" i="1" dirty="0" smtClean="0"/>
                <a:t>»</a:t>
              </a:r>
              <a:endParaRPr lang="ru-RU" sz="1400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41391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5262"/>
            <a:ext cx="9144000" cy="6467475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91542">
            <a:off x="6559284" y="3076203"/>
            <a:ext cx="4736791" cy="33090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15842">
            <a:off x="7267834" y="4476348"/>
            <a:ext cx="1850396" cy="1179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606" y="1039040"/>
            <a:ext cx="89313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Сколько картин Клод Моне создал в цикле «Кувшинки»?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8306" y="137695"/>
            <a:ext cx="8931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Вопрос 15.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C81AA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2766393" y="1947658"/>
            <a:ext cx="2785738" cy="785998"/>
            <a:chOff x="5331000" y="2547689"/>
            <a:chExt cx="3611214" cy="78599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FED2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1. 15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2729237" y="2948295"/>
            <a:ext cx="2785738" cy="785998"/>
            <a:chOff x="5331000" y="2547689"/>
            <a:chExt cx="3611214" cy="785998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solidFill>
              <a:srgbClr val="47CB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2. Около 50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2729236" y="3944722"/>
            <a:ext cx="2785738" cy="785998"/>
            <a:chOff x="5331000" y="2547689"/>
            <a:chExt cx="3611214" cy="785998"/>
          </a:xfrm>
          <a:solidFill>
            <a:srgbClr val="A172C2"/>
          </a:solidFill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5331000" y="2547689"/>
              <a:ext cx="3611214" cy="785998"/>
            </a:xfrm>
            <a:prstGeom prst="roundRect">
              <a:avLst>
                <a:gd name="adj" fmla="val 439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530080" y="2653110"/>
              <a:ext cx="3213053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3. Около 250</a:t>
              </a: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50401" y="4193602"/>
            <a:ext cx="3900837" cy="28575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29960">
            <a:off x="-271311" y="5196182"/>
            <a:ext cx="1668257" cy="89310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498" y="4023889"/>
            <a:ext cx="594950" cy="59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30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262"/>
            <a:ext cx="9144000" cy="646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93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469">
            <a:off x="6149509" y="-723041"/>
            <a:ext cx="3577077" cy="24988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610" y="758382"/>
            <a:ext cx="1819999" cy="1478749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2426677" y="2239745"/>
            <a:ext cx="4526939" cy="1940957"/>
          </a:xfrm>
          <a:prstGeom prst="roundRect">
            <a:avLst/>
          </a:prstGeom>
          <a:solidFill>
            <a:srgbClr val="FED24B"/>
          </a:solidFill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Спасибо за внимание!</a:t>
            </a:r>
            <a:endParaRPr lang="ru-RU" sz="5400" b="1" i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048" y="5354312"/>
            <a:ext cx="1967122" cy="105310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7" y="1074907"/>
            <a:ext cx="1850396" cy="117917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50401" y="4193602"/>
            <a:ext cx="3900837" cy="28575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96666">
            <a:off x="259597" y="4928568"/>
            <a:ext cx="1819999" cy="147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75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469">
            <a:off x="6149509" y="-723041"/>
            <a:ext cx="3577077" cy="24988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610" y="758382"/>
            <a:ext cx="1819999" cy="14787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487" y="5742764"/>
            <a:ext cx="1967122" cy="105310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98" y="3740678"/>
            <a:ext cx="1850396" cy="117917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50401" y="4193602"/>
            <a:ext cx="3900837" cy="28575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96666">
            <a:off x="259597" y="4928568"/>
            <a:ext cx="1819999" cy="1478749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244398" y="326203"/>
            <a:ext cx="2162742" cy="2984753"/>
            <a:chOff x="244398" y="326203"/>
            <a:chExt cx="2162742" cy="298475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38234" y="326203"/>
              <a:ext cx="1680079" cy="2600742"/>
            </a:xfrm>
            <a:prstGeom prst="rect">
              <a:avLst/>
            </a:prstGeom>
            <a:noFill/>
            <a:ln w="571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Прямоугольник 13"/>
            <p:cNvSpPr/>
            <p:nvPr/>
          </p:nvSpPr>
          <p:spPr>
            <a:xfrm>
              <a:off x="244398" y="2941624"/>
              <a:ext cx="216274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>
                  <a:solidFill>
                    <a:schemeClr val="bg1"/>
                  </a:solidFill>
                </a:rPr>
                <a:t>Михаил </a:t>
              </a:r>
              <a:r>
                <a:rPr lang="ru-RU" b="1" dirty="0" smtClean="0">
                  <a:solidFill>
                    <a:schemeClr val="bg1"/>
                  </a:solidFill>
                </a:rPr>
                <a:t>Врубель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5933569" y="2075972"/>
            <a:ext cx="2367835" cy="3956302"/>
            <a:chOff x="2867662" y="1137565"/>
            <a:chExt cx="3047189" cy="5091402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867662" y="1137565"/>
              <a:ext cx="3047189" cy="4636456"/>
            </a:xfrm>
            <a:prstGeom prst="rect">
              <a:avLst/>
            </a:prstGeom>
            <a:ln w="57150">
              <a:solidFill>
                <a:schemeClr val="bg1"/>
              </a:solidFill>
            </a:ln>
          </p:spPr>
        </p:pic>
        <p:sp>
          <p:nvSpPr>
            <p:cNvPr id="7" name="Прямоугольник 6"/>
            <p:cNvSpPr/>
            <p:nvPr/>
          </p:nvSpPr>
          <p:spPr>
            <a:xfrm>
              <a:off x="3439218" y="5832886"/>
              <a:ext cx="2102693" cy="3960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i="1" dirty="0" smtClean="0"/>
                <a:t>«Царевна-Лебедь»</a:t>
              </a:r>
              <a:endParaRPr lang="ru-RU" sz="1400" i="1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068928" y="526399"/>
            <a:ext cx="4196556" cy="6167171"/>
            <a:chOff x="2068928" y="526399"/>
            <a:chExt cx="4196556" cy="6167171"/>
          </a:xfrm>
        </p:grpSpPr>
        <p:pic>
          <p:nvPicPr>
            <p:cNvPr id="23" name="Рисунок 22"/>
            <p:cNvPicPr/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7581" y="526399"/>
              <a:ext cx="1961468" cy="5778721"/>
            </a:xfrm>
            <a:prstGeom prst="rect">
              <a:avLst/>
            </a:prstGeom>
            <a:ln w="57150">
              <a:solidFill>
                <a:schemeClr val="bg1"/>
              </a:solidFill>
            </a:ln>
          </p:spPr>
        </p:pic>
        <p:sp>
          <p:nvSpPr>
            <p:cNvPr id="20" name="Прямоугольник 19"/>
            <p:cNvSpPr/>
            <p:nvPr/>
          </p:nvSpPr>
          <p:spPr>
            <a:xfrm>
              <a:off x="2068928" y="6385793"/>
              <a:ext cx="41965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i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«</a:t>
              </a:r>
              <a:r>
                <a:rPr lang="ru-RU" sz="1400" i="1" dirty="0" smtClean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Испания»</a:t>
              </a:r>
              <a:endParaRPr lang="ru-RU" sz="1400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67309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469">
            <a:off x="6149509" y="-723041"/>
            <a:ext cx="3577077" cy="24988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610" y="758382"/>
            <a:ext cx="1819999" cy="14787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487" y="5742764"/>
            <a:ext cx="1967122" cy="105310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98" y="3740678"/>
            <a:ext cx="1850396" cy="117917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50401" y="4193602"/>
            <a:ext cx="3900837" cy="28575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96666">
            <a:off x="259597" y="4928568"/>
            <a:ext cx="1819999" cy="1478749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323369" y="432762"/>
            <a:ext cx="2162742" cy="2720556"/>
            <a:chOff x="323369" y="432762"/>
            <a:chExt cx="2162742" cy="272055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70287" y="432762"/>
              <a:ext cx="1868906" cy="2323436"/>
            </a:xfrm>
            <a:prstGeom prst="rect">
              <a:avLst/>
            </a:prstGeom>
            <a:noFill/>
            <a:ln w="571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Прямоугольник 13"/>
            <p:cNvSpPr/>
            <p:nvPr/>
          </p:nvSpPr>
          <p:spPr>
            <a:xfrm>
              <a:off x="323369" y="2783986"/>
              <a:ext cx="216274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>
                  <a:solidFill>
                    <a:schemeClr val="bg1"/>
                  </a:solidFill>
                </a:rPr>
                <a:t>Сальвадор Дали</a:t>
              </a:r>
              <a:endParaRPr lang="ru-RU" b="1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2694237" y="1091242"/>
            <a:ext cx="2436482" cy="3543264"/>
            <a:chOff x="3095946" y="953990"/>
            <a:chExt cx="2125454" cy="3090950"/>
          </a:xfrm>
        </p:grpSpPr>
        <p:pic>
          <p:nvPicPr>
            <p:cNvPr id="2050" name="Picture 2" descr="https://muzei-mira.com/templates/museum/images/paint/zhenskaya-figura-u-okna+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1899" y="953990"/>
              <a:ext cx="1843501" cy="2786688"/>
            </a:xfrm>
            <a:prstGeom prst="rect">
              <a:avLst/>
            </a:prstGeom>
            <a:noFill/>
            <a:ln w="571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3095946" y="3737163"/>
              <a:ext cx="212545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i="1" dirty="0" smtClean="0"/>
                <a:t>«Женская </a:t>
              </a:r>
              <a:r>
                <a:rPr lang="ru-RU" sz="1400" i="1" dirty="0"/>
                <a:t>фигура у </a:t>
              </a:r>
              <a:r>
                <a:rPr lang="ru-RU" sz="1400" i="1" dirty="0" smtClean="0"/>
                <a:t>окна»</a:t>
              </a:r>
              <a:endParaRPr lang="ru-RU" sz="1400" i="1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097874" y="2862874"/>
            <a:ext cx="3570554" cy="2296576"/>
            <a:chOff x="5316333" y="2931052"/>
            <a:chExt cx="3570554" cy="2296576"/>
          </a:xfrm>
        </p:grpSpPr>
        <p:pic>
          <p:nvPicPr>
            <p:cNvPr id="2052" name="Picture 4" descr="https://muzei-mira.com/templates/museum/images/paint/postojanstvo-pamiati-dali+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6333" y="2931052"/>
              <a:ext cx="3570554" cy="1988799"/>
            </a:xfrm>
            <a:prstGeom prst="rect">
              <a:avLst/>
            </a:prstGeom>
            <a:noFill/>
            <a:ln w="571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Прямоугольник 8"/>
            <p:cNvSpPr/>
            <p:nvPr/>
          </p:nvSpPr>
          <p:spPr>
            <a:xfrm>
              <a:off x="6125072" y="4919851"/>
              <a:ext cx="21242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i="1" dirty="0"/>
                <a:t>«Постоянство памяти»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806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469">
            <a:off x="6149509" y="-723041"/>
            <a:ext cx="3577077" cy="24988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610" y="758382"/>
            <a:ext cx="1819999" cy="14787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487" y="5742764"/>
            <a:ext cx="1967122" cy="105310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98" y="3740678"/>
            <a:ext cx="1850396" cy="117917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50401" y="4193602"/>
            <a:ext cx="3900837" cy="28575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96666">
            <a:off x="259597" y="4928568"/>
            <a:ext cx="1819999" cy="1478749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272391" y="322658"/>
            <a:ext cx="2145126" cy="3284565"/>
            <a:chOff x="272391" y="322658"/>
            <a:chExt cx="2145126" cy="3284565"/>
          </a:xfrm>
        </p:grpSpPr>
        <p:pic>
          <p:nvPicPr>
            <p:cNvPr id="5122" name="Picture 2" descr="https://muzei-mira.com/templates/museum/images/artist/v-m-vasnecov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391" y="322658"/>
              <a:ext cx="2145126" cy="2915233"/>
            </a:xfrm>
            <a:prstGeom prst="rect">
              <a:avLst/>
            </a:prstGeom>
            <a:noFill/>
            <a:ln w="571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418258" y="3237891"/>
              <a:ext cx="189090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</a:rPr>
                <a:t>Виктор Васнецов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857437" y="2156029"/>
            <a:ext cx="2657459" cy="3511509"/>
            <a:chOff x="5857437" y="2156029"/>
            <a:chExt cx="2657459" cy="3511509"/>
          </a:xfrm>
        </p:grpSpPr>
        <p:pic>
          <p:nvPicPr>
            <p:cNvPr id="5128" name="Picture 8" descr="https://muzei-mira.com/templates/museum/images/paint/vasnecov-ivancarevich-i-volk+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4561" y="2156029"/>
              <a:ext cx="2348450" cy="3169298"/>
            </a:xfrm>
            <a:prstGeom prst="rect">
              <a:avLst/>
            </a:prstGeom>
            <a:noFill/>
            <a:ln w="571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5857437" y="5359761"/>
              <a:ext cx="265745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i="1" dirty="0"/>
                <a:t>"Иван-царевич на Сером Волке"</a:t>
              </a: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2971329" y="1251157"/>
            <a:ext cx="2440922" cy="3976471"/>
            <a:chOff x="2971329" y="1251157"/>
            <a:chExt cx="2440922" cy="3976471"/>
          </a:xfrm>
        </p:grpSpPr>
        <p:pic>
          <p:nvPicPr>
            <p:cNvPr id="5126" name="Picture 6" descr="https://muzei-mira.com/templates/museum/images/paint/snegurochka-vasnecov+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329" y="1251157"/>
              <a:ext cx="2440922" cy="3668694"/>
            </a:xfrm>
            <a:prstGeom prst="rect">
              <a:avLst/>
            </a:prstGeom>
            <a:noFill/>
            <a:ln w="571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Прямоугольник 24"/>
            <p:cNvSpPr/>
            <p:nvPr/>
          </p:nvSpPr>
          <p:spPr>
            <a:xfrm>
              <a:off x="3562254" y="4919851"/>
              <a:ext cx="121924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i="1" dirty="0" smtClean="0"/>
                <a:t>«Снегурочка"</a:t>
              </a:r>
              <a:endParaRPr lang="ru-RU" sz="1400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3442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0" y="177677"/>
            <a:ext cx="9144000" cy="6479931"/>
          </a:xfrm>
          <a:prstGeom prst="rect">
            <a:avLst/>
          </a:prstGeom>
          <a:solidFill>
            <a:srgbClr val="47CB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8482">
            <a:off x="158259" y="4055066"/>
            <a:ext cx="2095132" cy="24611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469">
            <a:off x="6149509" y="-723041"/>
            <a:ext cx="3577077" cy="24988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610" y="758382"/>
            <a:ext cx="1819999" cy="14787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718" y="4180349"/>
            <a:ext cx="1967122" cy="105310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87" y="3814492"/>
            <a:ext cx="1850396" cy="117917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96666">
            <a:off x="371186" y="5002382"/>
            <a:ext cx="1819999" cy="1478749"/>
          </a:xfrm>
          <a:prstGeom prst="rect">
            <a:avLst/>
          </a:prstGeom>
        </p:spPr>
      </p:pic>
      <p:sp>
        <p:nvSpPr>
          <p:cNvPr id="20" name="Скругленный прямоугольник 19"/>
          <p:cNvSpPr/>
          <p:nvPr/>
        </p:nvSpPr>
        <p:spPr>
          <a:xfrm rot="21038515">
            <a:off x="1470616" y="1166052"/>
            <a:ext cx="5586081" cy="3714093"/>
          </a:xfrm>
          <a:custGeom>
            <a:avLst/>
            <a:gdLst>
              <a:gd name="connsiteX0" fmla="*/ 0 w 5664256"/>
              <a:gd name="connsiteY0" fmla="*/ 1657377 h 3714093"/>
              <a:gd name="connsiteX1" fmla="*/ 1657377 w 5664256"/>
              <a:gd name="connsiteY1" fmla="*/ 0 h 3714093"/>
              <a:gd name="connsiteX2" fmla="*/ 4006879 w 5664256"/>
              <a:gd name="connsiteY2" fmla="*/ 0 h 3714093"/>
              <a:gd name="connsiteX3" fmla="*/ 5664256 w 5664256"/>
              <a:gd name="connsiteY3" fmla="*/ 1657377 h 3714093"/>
              <a:gd name="connsiteX4" fmla="*/ 5664256 w 5664256"/>
              <a:gd name="connsiteY4" fmla="*/ 2056716 h 3714093"/>
              <a:gd name="connsiteX5" fmla="*/ 4006879 w 5664256"/>
              <a:gd name="connsiteY5" fmla="*/ 3714093 h 3714093"/>
              <a:gd name="connsiteX6" fmla="*/ 1657377 w 5664256"/>
              <a:gd name="connsiteY6" fmla="*/ 3714093 h 3714093"/>
              <a:gd name="connsiteX7" fmla="*/ 0 w 5664256"/>
              <a:gd name="connsiteY7" fmla="*/ 2056716 h 3714093"/>
              <a:gd name="connsiteX8" fmla="*/ 0 w 5664256"/>
              <a:gd name="connsiteY8" fmla="*/ 1657377 h 3714093"/>
              <a:gd name="connsiteX0" fmla="*/ 0 w 5664256"/>
              <a:gd name="connsiteY0" fmla="*/ 1657377 h 3714093"/>
              <a:gd name="connsiteX1" fmla="*/ 1663680 w 5664256"/>
              <a:gd name="connsiteY1" fmla="*/ 286188 h 3714093"/>
              <a:gd name="connsiteX2" fmla="*/ 4006879 w 5664256"/>
              <a:gd name="connsiteY2" fmla="*/ 0 h 3714093"/>
              <a:gd name="connsiteX3" fmla="*/ 5664256 w 5664256"/>
              <a:gd name="connsiteY3" fmla="*/ 1657377 h 3714093"/>
              <a:gd name="connsiteX4" fmla="*/ 5664256 w 5664256"/>
              <a:gd name="connsiteY4" fmla="*/ 2056716 h 3714093"/>
              <a:gd name="connsiteX5" fmla="*/ 4006879 w 5664256"/>
              <a:gd name="connsiteY5" fmla="*/ 3714093 h 3714093"/>
              <a:gd name="connsiteX6" fmla="*/ 1657377 w 5664256"/>
              <a:gd name="connsiteY6" fmla="*/ 3714093 h 3714093"/>
              <a:gd name="connsiteX7" fmla="*/ 0 w 5664256"/>
              <a:gd name="connsiteY7" fmla="*/ 2056716 h 3714093"/>
              <a:gd name="connsiteX8" fmla="*/ 0 w 5664256"/>
              <a:gd name="connsiteY8" fmla="*/ 1657377 h 3714093"/>
              <a:gd name="connsiteX0" fmla="*/ 0 w 5664256"/>
              <a:gd name="connsiteY0" fmla="*/ 1657377 h 3714093"/>
              <a:gd name="connsiteX1" fmla="*/ 1663680 w 5664256"/>
              <a:gd name="connsiteY1" fmla="*/ 286188 h 3714093"/>
              <a:gd name="connsiteX2" fmla="*/ 4006879 w 5664256"/>
              <a:gd name="connsiteY2" fmla="*/ 0 h 3714093"/>
              <a:gd name="connsiteX3" fmla="*/ 5664256 w 5664256"/>
              <a:gd name="connsiteY3" fmla="*/ 1657377 h 3714093"/>
              <a:gd name="connsiteX4" fmla="*/ 5445000 w 5664256"/>
              <a:gd name="connsiteY4" fmla="*/ 2305733 h 3714093"/>
              <a:gd name="connsiteX5" fmla="*/ 4006879 w 5664256"/>
              <a:gd name="connsiteY5" fmla="*/ 3714093 h 3714093"/>
              <a:gd name="connsiteX6" fmla="*/ 1657377 w 5664256"/>
              <a:gd name="connsiteY6" fmla="*/ 3714093 h 3714093"/>
              <a:gd name="connsiteX7" fmla="*/ 0 w 5664256"/>
              <a:gd name="connsiteY7" fmla="*/ 2056716 h 3714093"/>
              <a:gd name="connsiteX8" fmla="*/ 0 w 5664256"/>
              <a:gd name="connsiteY8" fmla="*/ 1657377 h 3714093"/>
              <a:gd name="connsiteX0" fmla="*/ 0 w 5664256"/>
              <a:gd name="connsiteY0" fmla="*/ 1657377 h 3714093"/>
              <a:gd name="connsiteX1" fmla="*/ 1663680 w 5664256"/>
              <a:gd name="connsiteY1" fmla="*/ 286188 h 3714093"/>
              <a:gd name="connsiteX2" fmla="*/ 4006879 w 5664256"/>
              <a:gd name="connsiteY2" fmla="*/ 0 h 3714093"/>
              <a:gd name="connsiteX3" fmla="*/ 5664256 w 5664256"/>
              <a:gd name="connsiteY3" fmla="*/ 1657377 h 3714093"/>
              <a:gd name="connsiteX4" fmla="*/ 5445000 w 5664256"/>
              <a:gd name="connsiteY4" fmla="*/ 2305733 h 3714093"/>
              <a:gd name="connsiteX5" fmla="*/ 4006879 w 5664256"/>
              <a:gd name="connsiteY5" fmla="*/ 3714093 h 3714093"/>
              <a:gd name="connsiteX6" fmla="*/ 1657377 w 5664256"/>
              <a:gd name="connsiteY6" fmla="*/ 3714093 h 3714093"/>
              <a:gd name="connsiteX7" fmla="*/ 0 w 5664256"/>
              <a:gd name="connsiteY7" fmla="*/ 2056716 h 3714093"/>
              <a:gd name="connsiteX8" fmla="*/ 0 w 5664256"/>
              <a:gd name="connsiteY8" fmla="*/ 1657377 h 3714093"/>
              <a:gd name="connsiteX0" fmla="*/ 0 w 5586081"/>
              <a:gd name="connsiteY0" fmla="*/ 1657377 h 3714093"/>
              <a:gd name="connsiteX1" fmla="*/ 1663680 w 5586081"/>
              <a:gd name="connsiteY1" fmla="*/ 286188 h 3714093"/>
              <a:gd name="connsiteX2" fmla="*/ 4006879 w 5586081"/>
              <a:gd name="connsiteY2" fmla="*/ 0 h 3714093"/>
              <a:gd name="connsiteX3" fmla="*/ 5586081 w 5586081"/>
              <a:gd name="connsiteY3" fmla="*/ 1591028 h 3714093"/>
              <a:gd name="connsiteX4" fmla="*/ 5445000 w 5586081"/>
              <a:gd name="connsiteY4" fmla="*/ 2305733 h 3714093"/>
              <a:gd name="connsiteX5" fmla="*/ 4006879 w 5586081"/>
              <a:gd name="connsiteY5" fmla="*/ 3714093 h 3714093"/>
              <a:gd name="connsiteX6" fmla="*/ 1657377 w 5586081"/>
              <a:gd name="connsiteY6" fmla="*/ 3714093 h 3714093"/>
              <a:gd name="connsiteX7" fmla="*/ 0 w 5586081"/>
              <a:gd name="connsiteY7" fmla="*/ 2056716 h 3714093"/>
              <a:gd name="connsiteX8" fmla="*/ 0 w 5586081"/>
              <a:gd name="connsiteY8" fmla="*/ 1657377 h 3714093"/>
              <a:gd name="connsiteX0" fmla="*/ 0 w 5586081"/>
              <a:gd name="connsiteY0" fmla="*/ 1657377 h 3714093"/>
              <a:gd name="connsiteX1" fmla="*/ 1663680 w 5586081"/>
              <a:gd name="connsiteY1" fmla="*/ 286188 h 3714093"/>
              <a:gd name="connsiteX2" fmla="*/ 4006879 w 5586081"/>
              <a:gd name="connsiteY2" fmla="*/ 0 h 3714093"/>
              <a:gd name="connsiteX3" fmla="*/ 5586081 w 5586081"/>
              <a:gd name="connsiteY3" fmla="*/ 1591028 h 3714093"/>
              <a:gd name="connsiteX4" fmla="*/ 5445000 w 5586081"/>
              <a:gd name="connsiteY4" fmla="*/ 2305733 h 3714093"/>
              <a:gd name="connsiteX5" fmla="*/ 4006879 w 5586081"/>
              <a:gd name="connsiteY5" fmla="*/ 3714093 h 3714093"/>
              <a:gd name="connsiteX6" fmla="*/ 1657377 w 5586081"/>
              <a:gd name="connsiteY6" fmla="*/ 3714093 h 3714093"/>
              <a:gd name="connsiteX7" fmla="*/ 0 w 5586081"/>
              <a:gd name="connsiteY7" fmla="*/ 2056716 h 3714093"/>
              <a:gd name="connsiteX8" fmla="*/ 0 w 5586081"/>
              <a:gd name="connsiteY8" fmla="*/ 1657377 h 3714093"/>
              <a:gd name="connsiteX0" fmla="*/ 0 w 5586081"/>
              <a:gd name="connsiteY0" fmla="*/ 1657377 h 3714093"/>
              <a:gd name="connsiteX1" fmla="*/ 1663680 w 5586081"/>
              <a:gd name="connsiteY1" fmla="*/ 286188 h 3714093"/>
              <a:gd name="connsiteX2" fmla="*/ 4006879 w 5586081"/>
              <a:gd name="connsiteY2" fmla="*/ 0 h 3714093"/>
              <a:gd name="connsiteX3" fmla="*/ 5586081 w 5586081"/>
              <a:gd name="connsiteY3" fmla="*/ 1591028 h 3714093"/>
              <a:gd name="connsiteX4" fmla="*/ 5448444 w 5586081"/>
              <a:gd name="connsiteY4" fmla="*/ 2609271 h 3714093"/>
              <a:gd name="connsiteX5" fmla="*/ 4006879 w 5586081"/>
              <a:gd name="connsiteY5" fmla="*/ 3714093 h 3714093"/>
              <a:gd name="connsiteX6" fmla="*/ 1657377 w 5586081"/>
              <a:gd name="connsiteY6" fmla="*/ 3714093 h 3714093"/>
              <a:gd name="connsiteX7" fmla="*/ 0 w 5586081"/>
              <a:gd name="connsiteY7" fmla="*/ 2056716 h 3714093"/>
              <a:gd name="connsiteX8" fmla="*/ 0 w 5586081"/>
              <a:gd name="connsiteY8" fmla="*/ 1657377 h 371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86081" h="3714093">
                <a:moveTo>
                  <a:pt x="0" y="1657377"/>
                </a:moveTo>
                <a:cubicBezTo>
                  <a:pt x="0" y="742033"/>
                  <a:pt x="748336" y="286188"/>
                  <a:pt x="1663680" y="286188"/>
                </a:cubicBezTo>
                <a:cubicBezTo>
                  <a:pt x="2446847" y="286188"/>
                  <a:pt x="3223712" y="0"/>
                  <a:pt x="4006879" y="0"/>
                </a:cubicBezTo>
                <a:cubicBezTo>
                  <a:pt x="4922223" y="0"/>
                  <a:pt x="5586081" y="675684"/>
                  <a:pt x="5586081" y="1591028"/>
                </a:cubicBezTo>
                <a:cubicBezTo>
                  <a:pt x="5551140" y="2116404"/>
                  <a:pt x="5493878" y="2290576"/>
                  <a:pt x="5448444" y="2609271"/>
                </a:cubicBezTo>
                <a:cubicBezTo>
                  <a:pt x="5448444" y="3524615"/>
                  <a:pt x="4922223" y="3714093"/>
                  <a:pt x="4006879" y="3714093"/>
                </a:cubicBezTo>
                <a:lnTo>
                  <a:pt x="1657377" y="3714093"/>
                </a:lnTo>
                <a:cubicBezTo>
                  <a:pt x="742033" y="3714093"/>
                  <a:pt x="0" y="2972060"/>
                  <a:pt x="0" y="2056716"/>
                </a:cubicBezTo>
                <a:lnTo>
                  <a:pt x="0" y="1657377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FED2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11589" y="416705"/>
            <a:ext cx="388045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tx1"/>
                  </a:solidFill>
                </a:ln>
                <a:solidFill>
                  <a:srgbClr val="FED24B"/>
                </a:solidFill>
              </a:rPr>
              <a:t>17 января</a:t>
            </a:r>
            <a:endParaRPr lang="ru-RU" sz="6000" b="1" dirty="0">
              <a:ln>
                <a:solidFill>
                  <a:schemeClr val="tx1"/>
                </a:solidFill>
              </a:ln>
              <a:solidFill>
                <a:srgbClr val="FED24B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056222" y="4891805"/>
            <a:ext cx="586538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День творчества </a:t>
            </a:r>
            <a:endParaRPr lang="ru-RU" sz="5400" b="1" dirty="0" smtClean="0">
              <a:ln>
                <a:solidFill>
                  <a:schemeClr val="tx1"/>
                </a:solidFill>
              </a:ln>
              <a:solidFill>
                <a:srgbClr val="FC81AA"/>
              </a:solidFill>
            </a:endParaRPr>
          </a:p>
          <a:p>
            <a:pPr algn="ctr"/>
            <a:r>
              <a:rPr lang="ru-RU" sz="5400" b="1" dirty="0" smtClean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и </a:t>
            </a:r>
            <a:r>
              <a:rPr lang="ru-RU" sz="5400" b="1" dirty="0">
                <a:ln>
                  <a:solidFill>
                    <a:schemeClr val="tx1"/>
                  </a:solidFill>
                </a:ln>
                <a:solidFill>
                  <a:srgbClr val="FC81AA"/>
                </a:solidFill>
              </a:rPr>
              <a:t>вдохновения</a:t>
            </a:r>
          </a:p>
        </p:txBody>
      </p:sp>
    </p:spTree>
    <p:extLst>
      <p:ext uri="{BB962C8B-B14F-4D97-AF65-F5344CB8AC3E}">
        <p14:creationId xmlns:p14="http://schemas.microsoft.com/office/powerpoint/2010/main" val="104635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262"/>
            <a:ext cx="9144000" cy="646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94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77677"/>
            <a:ext cx="9144000" cy="6479931"/>
          </a:xfrm>
          <a:prstGeom prst="rect">
            <a:avLst/>
          </a:prstGeom>
          <a:solidFill>
            <a:srgbClr val="FC8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64110" flipV="1">
            <a:off x="7578939" y="433918"/>
            <a:ext cx="2095132" cy="24611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048" y="5354312"/>
            <a:ext cx="1967122" cy="10531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7" y="1074907"/>
            <a:ext cx="1850396" cy="11791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50401" y="4193602"/>
            <a:ext cx="3900837" cy="28575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96666">
            <a:off x="259597" y="4928568"/>
            <a:ext cx="1819999" cy="1478749"/>
          </a:xfrm>
          <a:prstGeom prst="rect">
            <a:avLst/>
          </a:prstGeom>
        </p:spPr>
      </p:pic>
      <p:grpSp>
        <p:nvGrpSpPr>
          <p:cNvPr id="20" name="Группа 19"/>
          <p:cNvGrpSpPr/>
          <p:nvPr/>
        </p:nvGrpSpPr>
        <p:grpSpPr>
          <a:xfrm>
            <a:off x="359929" y="471050"/>
            <a:ext cx="8468363" cy="5313972"/>
            <a:chOff x="359929" y="471050"/>
            <a:chExt cx="8468363" cy="5313972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438930" y="471050"/>
              <a:ext cx="8266140" cy="4966498"/>
              <a:chOff x="325415" y="516447"/>
              <a:chExt cx="8266140" cy="4966498"/>
            </a:xfrm>
          </p:grpSpPr>
          <p:sp>
            <p:nvSpPr>
              <p:cNvPr id="12" name="Скругленный прямоугольник 11"/>
              <p:cNvSpPr/>
              <p:nvPr/>
            </p:nvSpPr>
            <p:spPr>
              <a:xfrm>
                <a:off x="836053" y="516447"/>
                <a:ext cx="6931051" cy="605919"/>
              </a:xfrm>
              <a:prstGeom prst="roundRect">
                <a:avLst>
                  <a:gd name="adj" fmla="val 43933"/>
                </a:avLst>
              </a:prstGeom>
              <a:solidFill>
                <a:srgbClr val="FED2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4" name="Скругленный прямоугольник 13"/>
              <p:cNvSpPr/>
              <p:nvPr/>
            </p:nvSpPr>
            <p:spPr>
              <a:xfrm>
                <a:off x="686030" y="1648106"/>
                <a:ext cx="7589132" cy="605919"/>
              </a:xfrm>
              <a:prstGeom prst="roundRect">
                <a:avLst>
                  <a:gd name="adj" fmla="val 43933"/>
                </a:avLst>
              </a:prstGeom>
              <a:solidFill>
                <a:srgbClr val="FED2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1023505" y="2743010"/>
                <a:ext cx="6743600" cy="605919"/>
              </a:xfrm>
              <a:prstGeom prst="roundRect">
                <a:avLst>
                  <a:gd name="adj" fmla="val 43933"/>
                </a:avLst>
              </a:prstGeom>
              <a:solidFill>
                <a:srgbClr val="FED2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>
                <a:off x="325415" y="3795836"/>
                <a:ext cx="8266140" cy="605919"/>
              </a:xfrm>
              <a:prstGeom prst="roundRect">
                <a:avLst>
                  <a:gd name="adj" fmla="val 43933"/>
                </a:avLst>
              </a:prstGeom>
              <a:solidFill>
                <a:srgbClr val="FED2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7" name="Скругленный прямоугольник 16"/>
              <p:cNvSpPr/>
              <p:nvPr/>
            </p:nvSpPr>
            <p:spPr>
              <a:xfrm>
                <a:off x="1857562" y="4877026"/>
                <a:ext cx="6717223" cy="605919"/>
              </a:xfrm>
              <a:prstGeom prst="roundRect">
                <a:avLst>
                  <a:gd name="adj" fmla="val 43933"/>
                </a:avLst>
              </a:prstGeom>
              <a:solidFill>
                <a:srgbClr val="FED2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18" name="Прямоугольник 17"/>
            <p:cNvSpPr/>
            <p:nvPr/>
          </p:nvSpPr>
          <p:spPr>
            <a:xfrm>
              <a:off x="359929" y="522043"/>
              <a:ext cx="8468363" cy="52629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dirty="0"/>
                <a:t>Боритесь с ленью и откладыванием на потом.</a:t>
              </a:r>
            </a:p>
            <a:p>
              <a:pPr algn="ctr"/>
              <a:endParaRPr lang="ru-RU" sz="2400" dirty="0" smtClean="0"/>
            </a:p>
            <a:p>
              <a:pPr algn="ctr"/>
              <a:endParaRPr lang="ru-RU" sz="2400" dirty="0" smtClean="0"/>
            </a:p>
            <a:p>
              <a:pPr algn="ctr"/>
              <a:r>
                <a:rPr lang="ru-RU" sz="2400" dirty="0" smtClean="0"/>
                <a:t>Поддерживайте </a:t>
              </a:r>
              <a:r>
                <a:rPr lang="ru-RU" sz="2400" dirty="0"/>
                <a:t>стабильное эмоциональное состояние.</a:t>
              </a:r>
            </a:p>
            <a:p>
              <a:pPr algn="ctr"/>
              <a:endParaRPr lang="ru-RU" sz="2400" dirty="0" smtClean="0"/>
            </a:p>
            <a:p>
              <a:pPr algn="ctr"/>
              <a:endParaRPr lang="ru-RU" sz="2400" dirty="0"/>
            </a:p>
            <a:p>
              <a:pPr algn="ctr"/>
              <a:r>
                <a:rPr lang="ru-RU" sz="2400" dirty="0" smtClean="0"/>
                <a:t>Стремитесь </a:t>
              </a:r>
              <a:r>
                <a:rPr lang="ru-RU" sz="2400" dirty="0"/>
                <a:t>к гармонии во всех аспектах жизни.</a:t>
              </a:r>
            </a:p>
            <a:p>
              <a:pPr algn="ctr"/>
              <a:endParaRPr lang="ru-RU" sz="2400" dirty="0" smtClean="0"/>
            </a:p>
            <a:p>
              <a:pPr algn="ctr"/>
              <a:endParaRPr lang="ru-RU" sz="2400" dirty="0"/>
            </a:p>
            <a:p>
              <a:pPr algn="ctr"/>
              <a:r>
                <a:rPr lang="ru-RU" sz="2400" dirty="0"/>
                <a:t>Получайте новую информацию из разнообразных источников.</a:t>
              </a:r>
            </a:p>
            <a:p>
              <a:pPr algn="ctr"/>
              <a:endParaRPr lang="ru-RU" sz="2400" dirty="0" smtClean="0"/>
            </a:p>
            <a:p>
              <a:pPr algn="ctr"/>
              <a:endParaRPr lang="ru-RU" sz="2400" dirty="0"/>
            </a:p>
            <a:p>
              <a:pPr algn="ctr"/>
              <a:r>
                <a:rPr lang="ru-RU" sz="2400" dirty="0" smtClean="0"/>
                <a:t>                    Организуйте </a:t>
              </a:r>
              <a:r>
                <a:rPr lang="ru-RU" sz="2400" dirty="0"/>
                <a:t>свое пространство для вдохновения</a:t>
              </a:r>
            </a:p>
            <a:p>
              <a:pPr algn="ctr"/>
              <a:endParaRPr lang="ru-RU" sz="2400" dirty="0" smtClean="0"/>
            </a:p>
          </p:txBody>
        </p:sp>
      </p:grpSp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313" y="2254080"/>
            <a:ext cx="1819999" cy="147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46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491</TotalTime>
  <Words>680</Words>
  <Application>Microsoft Office PowerPoint</Application>
  <PresentationFormat>Экран (4:3)</PresentationFormat>
  <Paragraphs>129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Пользователь</cp:lastModifiedBy>
  <cp:revision>50</cp:revision>
  <dcterms:created xsi:type="dcterms:W3CDTF">2025-01-13T13:35:59Z</dcterms:created>
  <dcterms:modified xsi:type="dcterms:W3CDTF">2025-02-19T05:02:17Z</dcterms:modified>
</cp:coreProperties>
</file>