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20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howGuides="1">
      <p:cViewPr varScale="1">
        <p:scale>
          <a:sx n="85" d="100"/>
          <a:sy n="85" d="100"/>
        </p:scale>
        <p:origin x="-72" y="-360"/>
      </p:cViewPr>
      <p:guideLst>
        <p:guide pos="2160" orient="horz"/>
        <p:guide pos="2880"/>
      </p:guideLst>
    </p:cSldViewPr>
  </p:slideViewPr>
  <p:gridSpacing cx="73736200" cy="73736200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presProps" Target="presProps.xml" /><Relationship Id="rId24" Type="http://schemas.openxmlformats.org/officeDocument/2006/relationships/tableStyles" Target="tableStyles.xml" /><Relationship Id="rId25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itle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685800" y="2130427"/>
            <a:ext cx="7772400" cy="1470025"/>
          </a:xfrm>
        </p:spPr>
        <p:txBody>
          <a:bodyPr/>
          <a:lstStyle/>
          <a:p>
            <a:pPr>
              <a:defRPr/>
            </a:pPr>
            <a:r>
              <a:rPr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371600" y="3886200"/>
            <a:ext cx="6400800" cy="17525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/>
              <a:t>Образец подзаголовка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328A2AD-CA6C-4CEE-80DD-5B3591997DB0}" type="datetimeFigureOut">
              <a:rPr/>
              <a:t/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F5014F7-E485-415F-A69C-6237A648DEF6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vertTx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/>
              <a:t>Образец текста</a:t>
            </a:r>
            <a:endParaRPr/>
          </a:p>
          <a:p>
            <a:pPr lvl="1">
              <a:defRPr/>
            </a:pPr>
            <a:r>
              <a:rPr/>
              <a:t>Второй уровень</a:t>
            </a:r>
            <a:endParaRPr/>
          </a:p>
          <a:p>
            <a:pPr lvl="2">
              <a:defRPr/>
            </a:pPr>
            <a:r>
              <a:rPr/>
              <a:t>Третий уровень</a:t>
            </a:r>
            <a:endParaRPr/>
          </a:p>
          <a:p>
            <a:pPr lvl="3">
              <a:defRPr/>
            </a:pPr>
            <a:r>
              <a:rPr/>
              <a:t>Четвертый уровень</a:t>
            </a:r>
            <a:endParaRPr/>
          </a:p>
          <a:p>
            <a:pPr lvl="4">
              <a:defRPr/>
            </a:pPr>
            <a:r>
              <a:rPr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328A2AD-CA6C-4CEE-80DD-5B3591997DB0}" type="datetimeFigureOut">
              <a:rPr/>
              <a:t/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F5014F7-E485-415F-A69C-6237A648DEF6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vertTitleAndTx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9"/>
            <a:ext cx="2057400" cy="5851525"/>
          </a:xfrm>
        </p:spPr>
        <p:txBody>
          <a:bodyPr vert="eaVert"/>
          <a:lstStyle>
            <a:lvl1pPr algn="l">
              <a:defRPr/>
            </a:lvl1pPr>
          </a:lstStyle>
          <a:p>
            <a:pPr>
              <a:defRPr/>
            </a:pPr>
            <a:r>
              <a:rPr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9"/>
            <a:ext cx="6019799" cy="5851525"/>
          </a:xfrm>
        </p:spPr>
        <p:txBody>
          <a:bodyPr vert="eaVert"/>
          <a:lstStyle/>
          <a:p>
            <a:pPr lvl="0">
              <a:defRPr/>
            </a:pPr>
            <a:r>
              <a:rPr/>
              <a:t>Образец текста</a:t>
            </a:r>
            <a:endParaRPr/>
          </a:p>
          <a:p>
            <a:pPr lvl="1">
              <a:defRPr/>
            </a:pPr>
            <a:r>
              <a:rPr/>
              <a:t>Второй уровень</a:t>
            </a:r>
            <a:endParaRPr/>
          </a:p>
          <a:p>
            <a:pPr lvl="2">
              <a:defRPr/>
            </a:pPr>
            <a:r>
              <a:rPr/>
              <a:t>Третий уровень</a:t>
            </a:r>
            <a:endParaRPr/>
          </a:p>
          <a:p>
            <a:pPr lvl="3">
              <a:defRPr/>
            </a:pPr>
            <a:r>
              <a:rPr/>
              <a:t>Четвертый уровень</a:t>
            </a:r>
            <a:endParaRPr/>
          </a:p>
          <a:p>
            <a:pPr lvl="4">
              <a:defRPr/>
            </a:pPr>
            <a:r>
              <a:rPr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328A2AD-CA6C-4CEE-80DD-5B3591997DB0}" type="datetimeFigureOut">
              <a:rPr/>
              <a:t/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F5014F7-E485-415F-A69C-6237A648DEF6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obj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Образец текста</a:t>
            </a:r>
            <a:endParaRPr/>
          </a:p>
          <a:p>
            <a:pPr lvl="1">
              <a:defRPr/>
            </a:pPr>
            <a:r>
              <a:rPr/>
              <a:t>Второй уровень</a:t>
            </a:r>
            <a:endParaRPr/>
          </a:p>
          <a:p>
            <a:pPr lvl="2">
              <a:defRPr/>
            </a:pPr>
            <a:r>
              <a:rPr/>
              <a:t>Третий уровень</a:t>
            </a:r>
            <a:endParaRPr/>
          </a:p>
          <a:p>
            <a:pPr lvl="3">
              <a:defRPr/>
            </a:pPr>
            <a:r>
              <a:rPr/>
              <a:t>Четвертый уровень</a:t>
            </a:r>
            <a:endParaRPr/>
          </a:p>
          <a:p>
            <a:pPr lvl="4">
              <a:defRPr/>
            </a:pPr>
            <a:r>
              <a:rPr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328A2AD-CA6C-4CEE-80DD-5B3591997DB0}" type="datetimeFigureOut">
              <a:rPr/>
              <a:t/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F5014F7-E485-415F-A69C-6237A648DEF6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secHead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13" y="4406901"/>
            <a:ext cx="7772400" cy="136207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2906713"/>
            <a:ext cx="7772400" cy="150018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328A2AD-CA6C-4CEE-80DD-5B3591997DB0}" type="datetimeFigureOut">
              <a:rPr/>
              <a:t/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F5014F7-E485-415F-A69C-6237A648DEF6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woObj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457200" y="1600201"/>
            <a:ext cx="4038599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/>
              <a:t>Образец текста</a:t>
            </a:r>
            <a:endParaRPr/>
          </a:p>
          <a:p>
            <a:pPr lvl="1">
              <a:defRPr/>
            </a:pPr>
            <a:r>
              <a:rPr/>
              <a:t>Второй уровень</a:t>
            </a:r>
            <a:endParaRPr/>
          </a:p>
          <a:p>
            <a:pPr lvl="2">
              <a:defRPr/>
            </a:pPr>
            <a:r>
              <a:rPr/>
              <a:t>Третий уровень</a:t>
            </a:r>
            <a:endParaRPr/>
          </a:p>
          <a:p>
            <a:pPr lvl="3">
              <a:defRPr/>
            </a:pPr>
            <a:r>
              <a:rPr/>
              <a:t>Четвертый уровень</a:t>
            </a:r>
            <a:endParaRPr/>
          </a:p>
          <a:p>
            <a:pPr lvl="4">
              <a:defRPr/>
            </a:pPr>
            <a:r>
              <a:rPr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648199" y="1600201"/>
            <a:ext cx="4038599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/>
              <a:t>Образец текста</a:t>
            </a:r>
            <a:endParaRPr/>
          </a:p>
          <a:p>
            <a:pPr lvl="1">
              <a:defRPr/>
            </a:pPr>
            <a:r>
              <a:rPr/>
              <a:t>Второй уровень</a:t>
            </a:r>
            <a:endParaRPr/>
          </a:p>
          <a:p>
            <a:pPr lvl="2">
              <a:defRPr/>
            </a:pPr>
            <a:r>
              <a:rPr/>
              <a:t>Третий уровень</a:t>
            </a:r>
            <a:endParaRPr/>
          </a:p>
          <a:p>
            <a:pPr lvl="3">
              <a:defRPr/>
            </a:pPr>
            <a:r>
              <a:rPr/>
              <a:t>Четвертый уровень</a:t>
            </a:r>
            <a:endParaRPr/>
          </a:p>
          <a:p>
            <a:pPr lvl="4">
              <a:defRPr/>
            </a:pPr>
            <a:r>
              <a:rPr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328A2AD-CA6C-4CEE-80DD-5B3591997DB0}" type="datetimeFigureOut">
              <a:rPr/>
              <a:t/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F5014F7-E485-415F-A69C-6237A648DEF6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woTxTwoObj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404018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57200" y="2174874"/>
            <a:ext cx="404018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/>
              <a:t>Образец текста</a:t>
            </a:r>
            <a:endParaRPr/>
          </a:p>
          <a:p>
            <a:pPr lvl="1">
              <a:defRPr/>
            </a:pPr>
            <a:r>
              <a:rPr/>
              <a:t>Второй уровень</a:t>
            </a:r>
            <a:endParaRPr/>
          </a:p>
          <a:p>
            <a:pPr lvl="2">
              <a:defRPr/>
            </a:pPr>
            <a:r>
              <a:rPr/>
              <a:t>Третий уровень</a:t>
            </a:r>
            <a:endParaRPr/>
          </a:p>
          <a:p>
            <a:pPr lvl="3">
              <a:defRPr/>
            </a:pPr>
            <a:r>
              <a:rPr/>
              <a:t>Четвертый уровень</a:t>
            </a:r>
            <a:endParaRPr/>
          </a:p>
          <a:p>
            <a:pPr lvl="4">
              <a:defRPr/>
            </a:pPr>
            <a:r>
              <a:rPr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45029" y="1535113"/>
            <a:ext cx="404177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4645029" y="2174874"/>
            <a:ext cx="404177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/>
              <a:t>Образец текста</a:t>
            </a:r>
            <a:endParaRPr/>
          </a:p>
          <a:p>
            <a:pPr lvl="1">
              <a:defRPr/>
            </a:pPr>
            <a:r>
              <a:rPr/>
              <a:t>Второй уровень</a:t>
            </a:r>
            <a:endParaRPr/>
          </a:p>
          <a:p>
            <a:pPr lvl="2">
              <a:defRPr/>
            </a:pPr>
            <a:r>
              <a:rPr/>
              <a:t>Третий уровень</a:t>
            </a:r>
            <a:endParaRPr/>
          </a:p>
          <a:p>
            <a:pPr lvl="3">
              <a:defRPr/>
            </a:pPr>
            <a:r>
              <a:rPr/>
              <a:t>Четвертый уровень</a:t>
            </a:r>
            <a:endParaRPr/>
          </a:p>
          <a:p>
            <a:pPr lvl="4">
              <a:defRPr/>
            </a:pPr>
            <a:r>
              <a:rPr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328A2AD-CA6C-4CEE-80DD-5B3591997DB0}" type="datetimeFigureOut">
              <a:rPr/>
              <a:t/>
            </a:fld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F5014F7-E485-415F-A69C-6237A648DEF6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328A2AD-CA6C-4CEE-80DD-5B3591997DB0}" type="datetimeFigureOut">
              <a:rPr/>
              <a:t/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F5014F7-E485-415F-A69C-6237A648DEF6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328A2AD-CA6C-4CEE-80DD-5B3591997DB0}" type="datetimeFigureOut">
              <a:rPr/>
              <a:t/>
            </a:fld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F5014F7-E485-415F-A69C-6237A648DEF6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objTx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4" y="273049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3575049" y="273053"/>
            <a:ext cx="511174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/>
              <a:t>Образец текста</a:t>
            </a:r>
            <a:endParaRPr/>
          </a:p>
          <a:p>
            <a:pPr lvl="1">
              <a:defRPr/>
            </a:pPr>
            <a:r>
              <a:rPr/>
              <a:t>Второй уровень</a:t>
            </a:r>
            <a:endParaRPr/>
          </a:p>
          <a:p>
            <a:pPr lvl="2">
              <a:defRPr/>
            </a:pPr>
            <a:r>
              <a:rPr/>
              <a:t>Третий уровень</a:t>
            </a:r>
            <a:endParaRPr/>
          </a:p>
          <a:p>
            <a:pPr lvl="3">
              <a:defRPr/>
            </a:pPr>
            <a:r>
              <a:rPr/>
              <a:t>Четвертый уровень</a:t>
            </a:r>
            <a:endParaRPr/>
          </a:p>
          <a:p>
            <a:pPr lvl="4">
              <a:defRPr/>
            </a:pPr>
            <a:r>
              <a:rPr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57204" y="1435103"/>
            <a:ext cx="3008313" cy="46910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328A2AD-CA6C-4CEE-80DD-5B3591997DB0}" type="datetimeFigureOut">
              <a:rPr/>
              <a:t/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F5014F7-E485-415F-A69C-6237A648DEF6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picTx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792287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/>
              <a:t>Образец заголовка</a:t>
            </a:r>
            <a:endParaRPr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1792287" y="612774"/>
            <a:ext cx="5486400" cy="41147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792287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328A2AD-CA6C-4CEE-80DD-5B3591997DB0}" type="datetimeFigureOut">
              <a:rPr/>
              <a:t/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F5014F7-E485-415F-A69C-6237A648DEF6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hape 1058"/>
          <p:cNvSpPr>
            <a:spLocks noChangeArrowheads="1" noGrp="1"/>
          </p:cNvSpPr>
          <p:nvPr userDrawn="1"/>
        </p:nvSpPr>
        <p:spPr bwMode="auto">
          <a:xfrm>
            <a:off x="0" y="2"/>
            <a:ext cx="9144000" cy="683895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0" y="30392"/>
                </a:moveTo>
                <a:lnTo>
                  <a:pt x="0" y="30392"/>
                </a:lnTo>
                <a:cubicBezTo>
                  <a:pt x="0" y="30392"/>
                  <a:pt x="30246" y="52055"/>
                  <a:pt x="43200" y="35131"/>
                </a:cubicBezTo>
                <a:lnTo>
                  <a:pt x="43200" y="0"/>
                </a:lnTo>
                <a:lnTo>
                  <a:pt x="0" y="0"/>
                </a:lnTo>
                <a:lnTo>
                  <a:pt x="0" y="30392"/>
                </a:lnTo>
                <a:close/>
              </a:path>
            </a:pathLst>
          </a:custGeom>
          <a:solidFill>
            <a:schemeClr val="accent1"/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" name="Shape 1059"/>
          <p:cNvSpPr>
            <a:spLocks noChangeArrowheads="1" noGrp="1"/>
          </p:cNvSpPr>
          <p:nvPr userDrawn="1"/>
        </p:nvSpPr>
        <p:spPr bwMode="auto">
          <a:xfrm>
            <a:off x="0" y="2"/>
            <a:ext cx="9144000" cy="6838950"/>
          </a:xfrm>
          <a:custGeom>
            <a:avLst/>
            <a:gdLst/>
            <a:ahLst/>
            <a:cxnLst/>
            <a:rect l="l" t="t" r="r" b="b"/>
            <a:pathLst>
              <a:path w="43200" h="43200" fill="none" stroke="1" extrusionOk="0">
                <a:moveTo>
                  <a:pt x="-22" y="30392"/>
                </a:moveTo>
                <a:lnTo>
                  <a:pt x="-22" y="30392"/>
                </a:lnTo>
                <a:cubicBezTo>
                  <a:pt x="-22" y="30392"/>
                  <a:pt x="30330" y="52055"/>
                  <a:pt x="43245" y="35131"/>
                </a:cubicBezTo>
              </a:path>
            </a:pathLst>
          </a:custGeom>
          <a:solidFill>
            <a:srgbClr val="FFFFFF"/>
          </a:solidFill>
          <a:ln w="7560">
            <a:solidFill>
              <a:srgbClr val="FFFFFF"/>
            </a:solidFill>
            <a:round/>
            <a:headEnd/>
            <a:tailEnd/>
          </a:ln>
        </p:spPr>
      </p:sp>
      <p:sp>
        <p:nvSpPr>
          <p:cNvPr id="9" name="Shape 1060"/>
          <p:cNvSpPr>
            <a:spLocks noChangeArrowheads="1" noGrp="1"/>
          </p:cNvSpPr>
          <p:nvPr userDrawn="1"/>
        </p:nvSpPr>
        <p:spPr bwMode="auto">
          <a:xfrm>
            <a:off x="0" y="2"/>
            <a:ext cx="9144000" cy="6838950"/>
          </a:xfrm>
          <a:custGeom>
            <a:avLst/>
            <a:gdLst/>
            <a:ahLst/>
            <a:cxnLst/>
            <a:rect l="l" t="t" r="r" b="b"/>
            <a:pathLst>
              <a:path w="43200" h="43200" fill="none" stroke="1" extrusionOk="0">
                <a:moveTo>
                  <a:pt x="-22" y="29977"/>
                </a:moveTo>
                <a:lnTo>
                  <a:pt x="-22" y="29977"/>
                </a:lnTo>
                <a:cubicBezTo>
                  <a:pt x="-22" y="29977"/>
                  <a:pt x="29238" y="51595"/>
                  <a:pt x="43239" y="32973"/>
                </a:cubicBezTo>
              </a:path>
            </a:pathLst>
          </a:custGeom>
          <a:solidFill>
            <a:srgbClr val="FFFFFF"/>
          </a:solidFill>
          <a:ln w="6930">
            <a:solidFill>
              <a:srgbClr val="FFFFFF">
                <a:alpha val="0"/>
              </a:srgbClr>
            </a:solidFill>
            <a:round/>
            <a:headEnd/>
            <a:tailEnd/>
          </a:ln>
        </p:spPr>
      </p:sp>
      <p:sp>
        <p:nvSpPr>
          <p:cNvPr id="10" name="Shape 1061"/>
          <p:cNvSpPr>
            <a:spLocks noChangeArrowheads="1" noGrp="1"/>
          </p:cNvSpPr>
          <p:nvPr userDrawn="1"/>
        </p:nvSpPr>
        <p:spPr bwMode="auto">
          <a:xfrm>
            <a:off x="0" y="2"/>
            <a:ext cx="9144000" cy="6838950"/>
          </a:xfrm>
          <a:custGeom>
            <a:avLst/>
            <a:gdLst/>
            <a:ahLst/>
            <a:cxnLst/>
            <a:rect l="l" t="t" r="r" b="b"/>
            <a:pathLst>
              <a:path w="43200" h="43200" fill="none" stroke="1" extrusionOk="0">
                <a:moveTo>
                  <a:pt x="-22" y="29562"/>
                </a:moveTo>
                <a:lnTo>
                  <a:pt x="-22" y="29562"/>
                </a:lnTo>
                <a:cubicBezTo>
                  <a:pt x="-22" y="29562"/>
                  <a:pt x="28147" y="51135"/>
                  <a:pt x="43233" y="30816"/>
                </a:cubicBezTo>
              </a:path>
            </a:pathLst>
          </a:custGeom>
          <a:solidFill>
            <a:srgbClr val="FFFFFF"/>
          </a:solidFill>
          <a:ln w="6300">
            <a:solidFill>
              <a:srgbClr val="FFFFFF">
                <a:alpha val="77254"/>
              </a:srgbClr>
            </a:solidFill>
            <a:round/>
            <a:headEnd/>
            <a:tailEnd/>
          </a:ln>
        </p:spPr>
      </p:sp>
      <p:sp>
        <p:nvSpPr>
          <p:cNvPr id="11" name="Shape 1062"/>
          <p:cNvSpPr>
            <a:spLocks noChangeArrowheads="1" noGrp="1"/>
          </p:cNvSpPr>
          <p:nvPr userDrawn="1"/>
        </p:nvSpPr>
        <p:spPr bwMode="auto">
          <a:xfrm>
            <a:off x="0" y="2"/>
            <a:ext cx="9144000" cy="6838950"/>
          </a:xfrm>
          <a:custGeom>
            <a:avLst/>
            <a:gdLst/>
            <a:ahLst/>
            <a:cxnLst/>
            <a:rect l="l" t="t" r="r" b="b"/>
            <a:pathLst>
              <a:path w="43200" h="43200" fill="none" stroke="1" extrusionOk="0">
                <a:moveTo>
                  <a:pt x="-22" y="29147"/>
                </a:moveTo>
                <a:lnTo>
                  <a:pt x="-22" y="29147"/>
                </a:lnTo>
                <a:cubicBezTo>
                  <a:pt x="-22" y="29147"/>
                  <a:pt x="27056" y="50675"/>
                  <a:pt x="43228" y="28658"/>
                </a:cubicBezTo>
              </a:path>
            </a:pathLst>
          </a:custGeom>
          <a:solidFill>
            <a:srgbClr val="FFFFFF"/>
          </a:solidFill>
          <a:ln w="5670">
            <a:solidFill>
              <a:srgbClr val="FFFFFF">
                <a:alpha val="65882"/>
              </a:srgbClr>
            </a:solidFill>
            <a:round/>
            <a:headEnd/>
            <a:tailEnd/>
          </a:ln>
        </p:spPr>
      </p:sp>
      <p:sp>
        <p:nvSpPr>
          <p:cNvPr id="12" name="Shape 1063"/>
          <p:cNvSpPr>
            <a:spLocks noChangeArrowheads="1" noGrp="1"/>
          </p:cNvSpPr>
          <p:nvPr userDrawn="1"/>
        </p:nvSpPr>
        <p:spPr bwMode="auto">
          <a:xfrm>
            <a:off x="0" y="2"/>
            <a:ext cx="9144000" cy="6838950"/>
          </a:xfrm>
          <a:custGeom>
            <a:avLst/>
            <a:gdLst/>
            <a:ahLst/>
            <a:cxnLst/>
            <a:rect l="l" t="t" r="r" b="b"/>
            <a:pathLst>
              <a:path w="43200" h="43200" fill="none" stroke="1" extrusionOk="0">
                <a:moveTo>
                  <a:pt x="-22" y="28733"/>
                </a:moveTo>
                <a:lnTo>
                  <a:pt x="-22" y="28733"/>
                </a:lnTo>
                <a:cubicBezTo>
                  <a:pt x="-22" y="28733"/>
                  <a:pt x="25965" y="50214"/>
                  <a:pt x="43222" y="26500"/>
                </a:cubicBezTo>
              </a:path>
            </a:pathLst>
          </a:custGeom>
          <a:solidFill>
            <a:srgbClr val="FFFFFF"/>
          </a:solidFill>
          <a:ln w="5040">
            <a:solidFill>
              <a:srgbClr val="FFFFFF">
                <a:alpha val="54900"/>
              </a:srgbClr>
            </a:solidFill>
            <a:round/>
            <a:headEnd/>
            <a:tailEnd/>
          </a:ln>
        </p:spPr>
      </p:sp>
      <p:sp>
        <p:nvSpPr>
          <p:cNvPr id="13" name="Shape 1064"/>
          <p:cNvSpPr>
            <a:spLocks noChangeArrowheads="1" noGrp="1"/>
          </p:cNvSpPr>
          <p:nvPr userDrawn="1"/>
        </p:nvSpPr>
        <p:spPr bwMode="auto">
          <a:xfrm>
            <a:off x="0" y="2"/>
            <a:ext cx="9144000" cy="6838950"/>
          </a:xfrm>
          <a:custGeom>
            <a:avLst/>
            <a:gdLst/>
            <a:ahLst/>
            <a:cxnLst/>
            <a:rect l="l" t="t" r="r" b="b"/>
            <a:pathLst>
              <a:path w="43200" h="43200" fill="none" stroke="1" extrusionOk="0">
                <a:moveTo>
                  <a:pt x="-22" y="28319"/>
                </a:moveTo>
                <a:lnTo>
                  <a:pt x="-22" y="28319"/>
                </a:lnTo>
                <a:cubicBezTo>
                  <a:pt x="-22" y="28319"/>
                  <a:pt x="24873" y="49754"/>
                  <a:pt x="43216" y="24342"/>
                </a:cubicBezTo>
              </a:path>
            </a:pathLst>
          </a:custGeom>
          <a:solidFill>
            <a:srgbClr val="FFFFFF"/>
          </a:solidFill>
          <a:ln w="4410">
            <a:solidFill>
              <a:srgbClr val="FFFFFF">
                <a:alpha val="43529"/>
              </a:srgbClr>
            </a:solidFill>
            <a:round/>
            <a:headEnd/>
            <a:tailEnd/>
          </a:ln>
        </p:spPr>
      </p:sp>
      <p:sp>
        <p:nvSpPr>
          <p:cNvPr id="14" name="Shape 1065"/>
          <p:cNvSpPr>
            <a:spLocks noChangeArrowheads="1" noGrp="1"/>
          </p:cNvSpPr>
          <p:nvPr userDrawn="1"/>
        </p:nvSpPr>
        <p:spPr bwMode="auto">
          <a:xfrm>
            <a:off x="0" y="2"/>
            <a:ext cx="9144000" cy="6838950"/>
          </a:xfrm>
          <a:custGeom>
            <a:avLst/>
            <a:gdLst/>
            <a:ahLst/>
            <a:cxnLst/>
            <a:rect l="l" t="t" r="r" b="b"/>
            <a:pathLst>
              <a:path w="43200" h="43200" fill="none" stroke="1" extrusionOk="0">
                <a:moveTo>
                  <a:pt x="-22" y="27904"/>
                </a:moveTo>
                <a:lnTo>
                  <a:pt x="-22" y="27904"/>
                </a:lnTo>
                <a:cubicBezTo>
                  <a:pt x="-22" y="27904"/>
                  <a:pt x="23782" y="49294"/>
                  <a:pt x="43211" y="22185"/>
                </a:cubicBezTo>
              </a:path>
            </a:pathLst>
          </a:custGeom>
          <a:solidFill>
            <a:srgbClr val="FFFFFF"/>
          </a:solidFill>
          <a:ln w="3780">
            <a:solidFill>
              <a:srgbClr val="FFFFFF">
                <a:alpha val="32156"/>
              </a:srgbClr>
            </a:solidFill>
            <a:round/>
            <a:headEnd/>
            <a:tailEnd/>
          </a:ln>
        </p:spPr>
      </p:sp>
      <p:sp>
        <p:nvSpPr>
          <p:cNvPr id="15" name="Shape 1066"/>
          <p:cNvSpPr>
            <a:spLocks noChangeArrowheads="1" noGrp="1"/>
          </p:cNvSpPr>
          <p:nvPr userDrawn="1"/>
        </p:nvSpPr>
        <p:spPr bwMode="auto">
          <a:xfrm>
            <a:off x="0" y="2"/>
            <a:ext cx="9144000" cy="6838950"/>
          </a:xfrm>
          <a:custGeom>
            <a:avLst/>
            <a:gdLst/>
            <a:ahLst/>
            <a:cxnLst/>
            <a:rect l="l" t="t" r="r" b="b"/>
            <a:pathLst>
              <a:path w="43200" h="43200" fill="none" stroke="1" extrusionOk="0">
                <a:moveTo>
                  <a:pt x="-22" y="27489"/>
                </a:moveTo>
                <a:lnTo>
                  <a:pt x="-22" y="27489"/>
                </a:lnTo>
                <a:cubicBezTo>
                  <a:pt x="-22" y="27489"/>
                  <a:pt x="22691" y="48834"/>
                  <a:pt x="43205" y="20027"/>
                </a:cubicBezTo>
              </a:path>
            </a:pathLst>
          </a:custGeom>
          <a:solidFill>
            <a:srgbClr val="FFFFFF"/>
          </a:solidFill>
          <a:ln w="3150">
            <a:solidFill>
              <a:srgbClr val="FFFFFF">
                <a:alpha val="21176"/>
              </a:srgbClr>
            </a:solidFill>
            <a:round/>
            <a:headEnd/>
            <a:tailEnd/>
          </a:ln>
        </p:spPr>
      </p:sp>
      <p:sp>
        <p:nvSpPr>
          <p:cNvPr id="16" name="Shape 1067"/>
          <p:cNvSpPr>
            <a:spLocks noChangeArrowheads="1" noGrp="1"/>
          </p:cNvSpPr>
          <p:nvPr userDrawn="1"/>
        </p:nvSpPr>
        <p:spPr bwMode="auto">
          <a:xfrm>
            <a:off x="0" y="2"/>
            <a:ext cx="9144000" cy="6838950"/>
          </a:xfrm>
          <a:custGeom>
            <a:avLst/>
            <a:gdLst/>
            <a:ahLst/>
            <a:cxnLst/>
            <a:rect l="l" t="t" r="r" b="b"/>
            <a:pathLst>
              <a:path w="43200" h="43200" fill="none" stroke="1" extrusionOk="0">
                <a:moveTo>
                  <a:pt x="-22" y="27075"/>
                </a:moveTo>
                <a:lnTo>
                  <a:pt x="-22" y="27075"/>
                </a:lnTo>
                <a:cubicBezTo>
                  <a:pt x="-22" y="27075"/>
                  <a:pt x="21600" y="48374"/>
                  <a:pt x="43200" y="17869"/>
                </a:cubicBezTo>
              </a:path>
            </a:pathLst>
          </a:custGeom>
          <a:solidFill>
            <a:srgbClr val="FFFFFF"/>
          </a:solidFill>
          <a:ln w="2520">
            <a:solidFill>
              <a:srgbClr val="FFFFFF">
                <a:alpha val="9803"/>
              </a:srgbClr>
            </a:solidFill>
            <a:round/>
            <a:headEnd/>
            <a:tailEnd/>
          </a:ln>
        </p:spPr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/>
              <a:t>Образец текста</a:t>
            </a:r>
            <a:endParaRPr/>
          </a:p>
          <a:p>
            <a:pPr lvl="1">
              <a:defRPr/>
            </a:pPr>
            <a:r>
              <a:rPr/>
              <a:t>Второй уровень</a:t>
            </a:r>
            <a:endParaRPr/>
          </a:p>
          <a:p>
            <a:pPr lvl="2">
              <a:defRPr/>
            </a:pPr>
            <a:r>
              <a:rPr/>
              <a:t>Третий уровень</a:t>
            </a:r>
            <a:endParaRPr/>
          </a:p>
          <a:p>
            <a:pPr lvl="3">
              <a:defRPr/>
            </a:pPr>
            <a:r>
              <a:rPr/>
              <a:t>Четвертый уровень</a:t>
            </a:r>
            <a:endParaRPr/>
          </a:p>
          <a:p>
            <a:pPr lvl="4">
              <a:defRPr/>
            </a:pPr>
            <a:r>
              <a:rPr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1"/>
            <a:ext cx="21335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328A2AD-CA6C-4CEE-80DD-5B3591997DB0}" type="datetimeFigureOut">
              <a:rPr/>
              <a:t/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3124199" y="6356351"/>
            <a:ext cx="28955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6553199" y="6356351"/>
            <a:ext cx="21335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F5014F7-E485-415F-A69C-6237A648DEF6}" type="slidenum">
              <a:rPr/>
              <a:t/>
            </a:fld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/>
              <a:t>Образец заголовка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lvl1pPr algn="ctr" defTabSz="914400">
        <a:spcBef>
          <a:spcPts val="0"/>
        </a:spcBef>
        <a:buNone/>
        <a:defRPr sz="44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599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jpg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Правила дорожные знать каждому положено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/>
              <a:t>интерактивная игра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5" name="TextBox 4"/>
          <p:cNvSpPr txBox="1"/>
          <p:nvPr/>
        </p:nvSpPr>
        <p:spPr bwMode="auto">
          <a:xfrm>
            <a:off x="1285851" y="142851"/>
            <a:ext cx="6717893" cy="1189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/>
              <a:t>Муниципальное казенное общеобразовательное учреждение </a:t>
            </a:r>
            <a:endParaRPr lang="ru-RU"/>
          </a:p>
          <a:p>
            <a:pPr algn="ctr">
              <a:defRPr/>
            </a:pPr>
            <a:r>
              <a:rPr lang="ru-RU"/>
              <a:t>Павловская основная общеобразовательная школа имени Героя Советского Союза А.А.Портянко </a:t>
            </a:r>
            <a:endParaRPr lang="ru-RU"/>
          </a:p>
        </p:txBody>
      </p:sp>
      <p:sp>
        <p:nvSpPr>
          <p:cNvPr id="6" name="TextBox 5"/>
          <p:cNvSpPr txBox="1"/>
          <p:nvPr/>
        </p:nvSpPr>
        <p:spPr bwMode="auto">
          <a:xfrm>
            <a:off x="821504" y="5857891"/>
            <a:ext cx="7534469" cy="3661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/>
              <a:t>Автор: учитель начальных классов Шодик С.С.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/>
              <a:t>Верите </a:t>
            </a:r>
            <a:r>
              <a:rPr lang="ru-RU"/>
              <a:t>ли Вы</a:t>
            </a:r>
            <a:r>
              <a:rPr lang="ru-RU"/>
              <a:t>?</a:t>
            </a:r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 sz="2800">
                <a:solidFill>
                  <a:srgbClr val="0066FF"/>
                </a:solidFill>
                <a:latin typeface="Comic Sans MS"/>
              </a:rPr>
              <a:t>Конкурс капитанов</a:t>
            </a:r>
            <a:endParaRPr lang="ru-RU" sz="2800">
              <a:solidFill>
                <a:srgbClr val="0066FF"/>
              </a:solidFill>
              <a:latin typeface="Comic Sans MS"/>
            </a:endParaRPr>
          </a:p>
        </p:txBody>
      </p:sp>
      <p:pic>
        <p:nvPicPr>
          <p:cNvPr id="5" name="Picture 169" descr="ученики_1"/>
          <p:cNvPicPr>
            <a:picLocks noChangeAspect="1" noChangeArrowheads="1" noCrop="1"/>
          </p:cNvPicPr>
          <p:nvPr/>
        </p:nvPicPr>
        <p:blipFill>
          <a:blip r:embed="rId2"/>
          <a:stretch/>
        </p:blipFill>
        <p:spPr bwMode="auto">
          <a:xfrm>
            <a:off x="3276600" y="1785926"/>
            <a:ext cx="2629948" cy="1547824"/>
          </a:xfrm>
          <a:prstGeom prst="rect">
            <a:avLst/>
          </a:prstGeom>
          <a:noFill/>
        </p:spPr>
      </p:pic>
      <p:pic>
        <p:nvPicPr>
          <p:cNvPr id="6" name="Picture 170" descr="ученик_1"/>
          <p:cNvPicPr>
            <a:picLocks noChangeAspect="1" noChangeArrowheads="1" noCrop="1"/>
          </p:cNvPicPr>
          <p:nvPr/>
        </p:nvPicPr>
        <p:blipFill>
          <a:blip r:embed="rId3"/>
          <a:stretch/>
        </p:blipFill>
        <p:spPr bwMode="auto">
          <a:xfrm>
            <a:off x="5999179" y="1558397"/>
            <a:ext cx="1073151" cy="179916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6686568" cy="4525963"/>
          </a:xfrm>
        </p:spPr>
        <p:txBody>
          <a:bodyPr/>
          <a:lstStyle/>
          <a:p>
            <a:pPr>
              <a:defRPr/>
            </a:pPr>
            <a:r>
              <a:rPr lang="ru-RU"/>
              <a:t>Верите ли вы, что впервые  стали строить дороги в Древнем  Риме?</a:t>
            </a:r>
            <a:endParaRPr/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6965006" y="2485725"/>
            <a:ext cx="1929193" cy="3943671"/>
          </a:xfrm>
          <a:prstGeom prst="roundRect">
            <a:avLst>
              <a:gd name="adj" fmla="val 16667"/>
            </a:avLst>
          </a:prstGeom>
          <a:solidFill>
            <a:srgbClr val="A5A5A5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7333414" y="2630106"/>
            <a:ext cx="1192376" cy="1171551"/>
          </a:xfrm>
          <a:prstGeom prst="ellipse">
            <a:avLst/>
          </a:prstGeom>
          <a:solidFill>
            <a:srgbClr val="FF0000"/>
          </a:solidFill>
          <a:ln w="28575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7333414" y="3875910"/>
            <a:ext cx="1192376" cy="1171551"/>
          </a:xfrm>
          <a:prstGeom prst="ellipse">
            <a:avLst/>
          </a:prstGeom>
          <a:solidFill>
            <a:srgbClr val="FFC000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>
            <a:off x="7333414" y="5142340"/>
            <a:ext cx="1192376" cy="1171551"/>
          </a:xfrm>
          <a:prstGeom prst="ellipse">
            <a:avLst/>
          </a:prstGeom>
          <a:solidFill>
            <a:srgbClr val="008000"/>
          </a:solidFill>
          <a:ln w="38100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6858048" y="1928826"/>
            <a:ext cx="2143108" cy="639402"/>
          </a:xfrm>
          <a:prstGeom prst="triangle">
            <a:avLst>
              <a:gd name="adj" fmla="val 50000"/>
            </a:avLst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Верите ли вы, что  пешеходный двухколёсный экипаж, прообраз велосипеда, назывался «тандем»?</a:t>
            </a:r>
            <a:endParaRPr/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6965006" y="2414262"/>
            <a:ext cx="1929193" cy="3943671"/>
          </a:xfrm>
          <a:prstGeom prst="roundRect">
            <a:avLst>
              <a:gd name="adj" fmla="val 16667"/>
            </a:avLst>
          </a:prstGeom>
          <a:solidFill>
            <a:srgbClr val="A5A5A5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7333414" y="2558644"/>
            <a:ext cx="1192376" cy="1171551"/>
          </a:xfrm>
          <a:prstGeom prst="ellipse">
            <a:avLst/>
          </a:prstGeom>
          <a:solidFill>
            <a:srgbClr val="FF0000"/>
          </a:solidFill>
          <a:ln w="28575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7333414" y="3804448"/>
            <a:ext cx="1192376" cy="1171551"/>
          </a:xfrm>
          <a:prstGeom prst="ellipse">
            <a:avLst/>
          </a:prstGeom>
          <a:solidFill>
            <a:srgbClr val="FFC000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>
            <a:off x="7333414" y="5043531"/>
            <a:ext cx="1192376" cy="1171551"/>
          </a:xfrm>
          <a:prstGeom prst="ellipse">
            <a:avLst/>
          </a:prstGeom>
          <a:solidFill>
            <a:srgbClr val="008000"/>
          </a:solidFill>
          <a:ln w="38100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6858048" y="1857364"/>
            <a:ext cx="2143108" cy="639402"/>
          </a:xfrm>
          <a:prstGeom prst="triangle">
            <a:avLst>
              <a:gd name="adj" fmla="val 50000"/>
            </a:avLst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6543692" cy="4525963"/>
          </a:xfrm>
        </p:spPr>
        <p:txBody>
          <a:bodyPr/>
          <a:lstStyle/>
          <a:p>
            <a:pPr>
              <a:defRPr/>
            </a:pPr>
            <a:r>
              <a:rPr lang="ru-RU"/>
              <a:t>Верите ли вы, что  в 1878 году в Англии вышел закон, который ограничивал скорость передвижения автомобилей до скорости  пешехода?</a:t>
            </a:r>
            <a:endParaRPr/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6893536" y="2414262"/>
            <a:ext cx="1929193" cy="3943671"/>
          </a:xfrm>
          <a:prstGeom prst="roundRect">
            <a:avLst>
              <a:gd name="adj" fmla="val 16667"/>
            </a:avLst>
          </a:prstGeom>
          <a:solidFill>
            <a:srgbClr val="A5A5A5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7261944" y="2558644"/>
            <a:ext cx="1192376" cy="1171551"/>
          </a:xfrm>
          <a:prstGeom prst="ellipse">
            <a:avLst/>
          </a:prstGeom>
          <a:solidFill>
            <a:srgbClr val="FF0000"/>
          </a:solidFill>
          <a:ln w="28575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7261944" y="3804448"/>
            <a:ext cx="1192376" cy="1171551"/>
          </a:xfrm>
          <a:prstGeom prst="ellipse">
            <a:avLst/>
          </a:prstGeom>
          <a:solidFill>
            <a:srgbClr val="FFC000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>
            <a:off x="7261944" y="5070878"/>
            <a:ext cx="1192376" cy="1171551"/>
          </a:xfrm>
          <a:prstGeom prst="ellipse">
            <a:avLst/>
          </a:prstGeom>
          <a:solidFill>
            <a:srgbClr val="008000"/>
          </a:solidFill>
          <a:ln w="38100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6786578" y="1857364"/>
            <a:ext cx="2143108" cy="639402"/>
          </a:xfrm>
          <a:prstGeom prst="triangle">
            <a:avLst>
              <a:gd name="adj" fmla="val 50000"/>
            </a:avLst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6400816" cy="4525963"/>
          </a:xfrm>
        </p:spPr>
        <p:txBody>
          <a:bodyPr/>
          <a:lstStyle/>
          <a:p>
            <a:pPr>
              <a:defRPr/>
            </a:pPr>
            <a:r>
              <a:rPr lang="ru-RU"/>
              <a:t>Верите ли вы, что  Правила дорожного движения разрешают перевозить  детей  до 12  лет на заднем сиденье  мотоцикла?</a:t>
            </a:r>
            <a:endParaRPr/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6965006" y="2414262"/>
            <a:ext cx="1929193" cy="3943671"/>
          </a:xfrm>
          <a:prstGeom prst="roundRect">
            <a:avLst>
              <a:gd name="adj" fmla="val 16667"/>
            </a:avLst>
          </a:prstGeom>
          <a:solidFill>
            <a:srgbClr val="A5A5A5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7333414" y="2558644"/>
            <a:ext cx="1192376" cy="1171551"/>
          </a:xfrm>
          <a:prstGeom prst="ellipse">
            <a:avLst/>
          </a:prstGeom>
          <a:solidFill>
            <a:srgbClr val="FF0000"/>
          </a:solidFill>
          <a:ln w="28575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7333414" y="3804448"/>
            <a:ext cx="1192376" cy="1171551"/>
          </a:xfrm>
          <a:prstGeom prst="ellipse">
            <a:avLst/>
          </a:prstGeom>
          <a:solidFill>
            <a:srgbClr val="FFC000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>
            <a:off x="7333414" y="5043531"/>
            <a:ext cx="1192376" cy="1171551"/>
          </a:xfrm>
          <a:prstGeom prst="ellipse">
            <a:avLst/>
          </a:prstGeom>
          <a:solidFill>
            <a:srgbClr val="008000"/>
          </a:solidFill>
          <a:ln w="38100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6858048" y="1857364"/>
            <a:ext cx="2143108" cy="639402"/>
          </a:xfrm>
          <a:prstGeom prst="triangle">
            <a:avLst>
              <a:gd name="adj" fmla="val 50000"/>
            </a:avLst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6400816" cy="4525963"/>
          </a:xfrm>
        </p:spPr>
        <p:txBody>
          <a:bodyPr/>
          <a:lstStyle/>
          <a:p>
            <a:pPr>
              <a:defRPr/>
            </a:pPr>
            <a:r>
              <a:rPr lang="ru-RU"/>
              <a:t>Верите ли вы, что разрешается управлять мотоциклом с 14  лет?</a:t>
            </a:r>
            <a:endParaRPr/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6965006" y="2414262"/>
            <a:ext cx="1929193" cy="3943671"/>
          </a:xfrm>
          <a:prstGeom prst="roundRect">
            <a:avLst>
              <a:gd name="adj" fmla="val 16667"/>
            </a:avLst>
          </a:prstGeom>
          <a:solidFill>
            <a:srgbClr val="A5A5A5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7333414" y="2558644"/>
            <a:ext cx="1192376" cy="1171551"/>
          </a:xfrm>
          <a:prstGeom prst="ellipse">
            <a:avLst/>
          </a:prstGeom>
          <a:solidFill>
            <a:srgbClr val="FF0000"/>
          </a:solidFill>
          <a:ln w="28575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7333414" y="3804448"/>
            <a:ext cx="1192376" cy="1171551"/>
          </a:xfrm>
          <a:prstGeom prst="ellipse">
            <a:avLst/>
          </a:prstGeom>
          <a:solidFill>
            <a:srgbClr val="FFC000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>
            <a:off x="7333414" y="5043531"/>
            <a:ext cx="1192376" cy="1171551"/>
          </a:xfrm>
          <a:prstGeom prst="ellipse">
            <a:avLst/>
          </a:prstGeom>
          <a:solidFill>
            <a:srgbClr val="008000"/>
          </a:solidFill>
          <a:ln w="38100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6858048" y="1857364"/>
            <a:ext cx="2143108" cy="639402"/>
          </a:xfrm>
          <a:prstGeom prst="triangle">
            <a:avLst>
              <a:gd name="adj" fmla="val 50000"/>
            </a:avLst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6829444" cy="4525963"/>
          </a:xfrm>
        </p:spPr>
        <p:txBody>
          <a:bodyPr/>
          <a:lstStyle/>
          <a:p>
            <a:pPr>
              <a:defRPr/>
            </a:pPr>
            <a:r>
              <a:rPr lang="ru-RU"/>
              <a:t>Верите ли вы, что в России установлено  левостороннее  движение транспортных  средств?</a:t>
            </a:r>
            <a:endParaRPr/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6965006" y="2414262"/>
            <a:ext cx="1929193" cy="3943671"/>
          </a:xfrm>
          <a:prstGeom prst="roundRect">
            <a:avLst>
              <a:gd name="adj" fmla="val 16667"/>
            </a:avLst>
          </a:prstGeom>
          <a:solidFill>
            <a:srgbClr val="A5A5A5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7333414" y="2558644"/>
            <a:ext cx="1192376" cy="1171551"/>
          </a:xfrm>
          <a:prstGeom prst="ellipse">
            <a:avLst/>
          </a:prstGeom>
          <a:solidFill>
            <a:srgbClr val="FF0000"/>
          </a:solidFill>
          <a:ln w="28575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7333414" y="3804448"/>
            <a:ext cx="1192376" cy="1171551"/>
          </a:xfrm>
          <a:prstGeom prst="ellipse">
            <a:avLst/>
          </a:prstGeom>
          <a:solidFill>
            <a:srgbClr val="FFC000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>
            <a:off x="7333414" y="5043531"/>
            <a:ext cx="1192376" cy="1171551"/>
          </a:xfrm>
          <a:prstGeom prst="ellipse">
            <a:avLst/>
          </a:prstGeom>
          <a:solidFill>
            <a:srgbClr val="008000"/>
          </a:solidFill>
          <a:ln w="38100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6858048" y="1857364"/>
            <a:ext cx="2143108" cy="639402"/>
          </a:xfrm>
          <a:prstGeom prst="triangle">
            <a:avLst>
              <a:gd name="adj" fmla="val 50000"/>
            </a:avLst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Разгадай кроссворд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 bwMode="auto"/>
        <p:txBody>
          <a:bodyPr>
            <a:normAutofit fontScale="77500" lnSpcReduction="20000"/>
          </a:bodyPr>
          <a:lstStyle/>
          <a:p>
            <a:pPr marL="514350" lvl="0" indent="-514350">
              <a:buFont typeface="+mj-lt"/>
              <a:buAutoNum type="arabicPeriod"/>
              <a:defRPr/>
            </a:pPr>
            <a:r>
              <a:rPr lang="ru-RU"/>
              <a:t>На дороге нас поджидают…</a:t>
            </a:r>
            <a:endParaRPr/>
          </a:p>
          <a:p>
            <a:pPr marL="514350" lvl="0" indent="-514350">
              <a:buFont typeface="+mj-lt"/>
              <a:buAutoNum type="arabicPeriod"/>
              <a:defRPr/>
            </a:pPr>
            <a:r>
              <a:rPr lang="ru-RU"/>
              <a:t>Двустороннее ……</a:t>
            </a:r>
            <a:endParaRPr/>
          </a:p>
          <a:p>
            <a:pPr marL="514350" lvl="0" indent="-514350">
              <a:buFont typeface="+mj-lt"/>
              <a:buAutoNum type="arabicPeriod"/>
              <a:defRPr/>
            </a:pPr>
            <a:r>
              <a:rPr lang="ru-RU"/>
              <a:t>Место…..</a:t>
            </a:r>
            <a:endParaRPr/>
          </a:p>
          <a:p>
            <a:pPr marL="514350" lvl="0" indent="-514350">
              <a:buFont typeface="+mj-lt"/>
              <a:buAutoNum type="arabicPeriod"/>
              <a:defRPr/>
            </a:pPr>
            <a:r>
              <a:rPr lang="ru-RU"/>
              <a:t>Дорожные….</a:t>
            </a:r>
            <a:endParaRPr/>
          </a:p>
          <a:p>
            <a:pPr marL="514350" lvl="0" indent="-514350">
              <a:buFont typeface="+mj-lt"/>
              <a:buAutoNum type="arabicPeriod"/>
              <a:defRPr/>
            </a:pPr>
            <a:r>
              <a:rPr lang="ru-RU"/>
              <a:t>Транспортное средство, лёгкая рессорная, не грузовая коляска?</a:t>
            </a:r>
            <a:endParaRPr/>
          </a:p>
          <a:p>
            <a:pPr marL="514350" lvl="0" indent="-514350">
              <a:buFont typeface="+mj-lt"/>
              <a:buAutoNum type="arabicPeriod"/>
              <a:defRPr/>
            </a:pPr>
            <a:r>
              <a:rPr lang="ru-RU"/>
              <a:t>Пешеходный….</a:t>
            </a:r>
            <a:endParaRPr/>
          </a:p>
          <a:p>
            <a:pPr marL="514350" lvl="0" indent="-514350">
              <a:buFont typeface="+mj-lt"/>
              <a:buAutoNum type="arabicPeriod"/>
              <a:defRPr/>
            </a:pPr>
            <a:r>
              <a:rPr lang="ru-RU"/>
              <a:t>Крутой….</a:t>
            </a:r>
            <a:endParaRPr/>
          </a:p>
          <a:p>
            <a:pPr marL="514350" lvl="0" indent="-514350">
              <a:buFont typeface="+mj-lt"/>
              <a:buAutoNum type="arabicPeriod"/>
              <a:defRPr/>
            </a:pPr>
            <a:r>
              <a:rPr lang="ru-RU"/>
              <a:t>Крутой….</a:t>
            </a:r>
            <a:endParaRPr/>
          </a:p>
          <a:p>
            <a:pPr marL="514350" lvl="0" indent="-514350">
              <a:buFont typeface="+mj-lt"/>
              <a:buAutoNum type="arabicPeriod"/>
              <a:defRPr/>
            </a:pPr>
            <a:r>
              <a:rPr lang="ru-RU"/>
              <a:t>Пересечение с трамвайной...</a:t>
            </a:r>
            <a:endParaRPr/>
          </a:p>
          <a:p>
            <a:pPr marL="514350" indent="-514350">
              <a:buFont typeface="+mj-lt"/>
              <a:buAutoNum type="arabicPeriod"/>
              <a:defRPr/>
            </a:pPr>
            <a:r>
              <a:rPr lang="ru-RU"/>
              <a:t>Перегон ….</a:t>
            </a:r>
            <a:endParaRPr lang="ru-RU"/>
          </a:p>
        </p:txBody>
      </p:sp>
      <p:graphicFrame>
        <p:nvGraphicFramePr>
          <p:cNvPr id="4" name="Таблица 3"/>
          <p:cNvGraphicFramePr>
            <a:graphicFrameLocks xmlns:a="http://schemas.openxmlformats.org/drawingml/2006/main" noGrp="1"/>
          </p:cNvGraphicFramePr>
          <p:nvPr/>
        </p:nvGraphicFramePr>
        <p:xfrm>
          <a:off x="214282" y="1857364"/>
          <a:ext cx="4357720" cy="3730590"/>
        </p:xfrm>
        <a:graphic>
          <a:graphicData uri="http://schemas.openxmlformats.org/drawingml/2006/table">
            <a:tbl>
              <a:tblPr firstRow="0" firstCol="0" lastRow="0" lastCol="0" bandRow="0" bandCol="0"/>
              <a:tblGrid>
                <a:gridCol w="406628"/>
                <a:gridCol w="406628"/>
                <a:gridCol w="406628"/>
                <a:gridCol w="406628"/>
                <a:gridCol w="406628"/>
                <a:gridCol w="406628"/>
                <a:gridCol w="348830"/>
                <a:gridCol w="407037"/>
                <a:gridCol w="407037"/>
                <a:gridCol w="406628"/>
                <a:gridCol w="348420"/>
              </a:tblGrid>
              <a:tr h="373059"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</a:tr>
              <a:tr h="373059"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</a:tr>
              <a:tr h="373059">
                <a:tc gridSpan="3"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 rowSpan="2"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noFill/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</a:tcPr>
                </a:tc>
              </a:tr>
              <a:tr h="373059">
                <a:tc rowSpan="6"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 gridSpan="3"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noFill/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vMerge="1"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</a:tr>
              <a:tr h="373059">
                <a:tc vMerge="1"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>
                  <a:txBody>
                    <a:bodyPr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э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</a:tr>
              <a:tr h="373059">
                <a:tc vMerge="1"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noFill/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</a:tr>
              <a:tr h="373059">
                <a:tc vMerge="1"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noFill/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 rowSpan="2"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 rowSpan="3"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 rowSpan="3"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</a:tr>
              <a:tr h="373059">
                <a:tc vMerge="1"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</a:tr>
              <a:tr h="373059">
                <a:tc vMerge="1"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</a:tr>
              <a:tr h="373059"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noFill/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</a:tcPr>
                </a:tc>
                <a:tc gridSpan="2"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Разгадай кроссворд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 bwMode="auto"/>
        <p:txBody>
          <a:bodyPr>
            <a:normAutofit fontScale="77500" lnSpcReduction="20000"/>
          </a:bodyPr>
          <a:lstStyle/>
          <a:p>
            <a:pPr marL="514350" lvl="0" indent="-514350">
              <a:buFont typeface="+mj-lt"/>
              <a:buAutoNum type="arabicPeriod"/>
              <a:defRPr/>
            </a:pPr>
            <a:r>
              <a:rPr lang="ru-RU"/>
              <a:t>На дороге нас поджидают…</a:t>
            </a:r>
            <a:endParaRPr/>
          </a:p>
          <a:p>
            <a:pPr marL="514350" lvl="0" indent="-514350">
              <a:buFont typeface="+mj-lt"/>
              <a:buAutoNum type="arabicPeriod"/>
              <a:defRPr/>
            </a:pPr>
            <a:r>
              <a:rPr lang="ru-RU"/>
              <a:t>Двустороннее ……</a:t>
            </a:r>
            <a:endParaRPr/>
          </a:p>
          <a:p>
            <a:pPr marL="514350" lvl="0" indent="-514350">
              <a:buFont typeface="+mj-lt"/>
              <a:buAutoNum type="arabicPeriod"/>
              <a:defRPr/>
            </a:pPr>
            <a:r>
              <a:rPr lang="ru-RU"/>
              <a:t>Место…..</a:t>
            </a:r>
            <a:endParaRPr/>
          </a:p>
          <a:p>
            <a:pPr marL="514350" lvl="0" indent="-514350">
              <a:buFont typeface="+mj-lt"/>
              <a:buAutoNum type="arabicPeriod"/>
              <a:defRPr/>
            </a:pPr>
            <a:r>
              <a:rPr lang="ru-RU"/>
              <a:t>Дорожные….</a:t>
            </a:r>
            <a:endParaRPr/>
          </a:p>
          <a:p>
            <a:pPr marL="514350" lvl="0" indent="-514350">
              <a:buFont typeface="+mj-lt"/>
              <a:buAutoNum type="arabicPeriod"/>
              <a:defRPr/>
            </a:pPr>
            <a:r>
              <a:rPr lang="ru-RU"/>
              <a:t>Транспортное средство, лёгкая рессорная, не грузовая коляска?</a:t>
            </a:r>
            <a:endParaRPr/>
          </a:p>
          <a:p>
            <a:pPr marL="514350" lvl="0" indent="-514350">
              <a:buFont typeface="+mj-lt"/>
              <a:buAutoNum type="arabicPeriod"/>
              <a:defRPr/>
            </a:pPr>
            <a:r>
              <a:rPr lang="ru-RU"/>
              <a:t>Пешеходный….</a:t>
            </a:r>
            <a:endParaRPr/>
          </a:p>
          <a:p>
            <a:pPr marL="514350" lvl="0" indent="-514350">
              <a:buFont typeface="+mj-lt"/>
              <a:buAutoNum type="arabicPeriod"/>
              <a:defRPr/>
            </a:pPr>
            <a:r>
              <a:rPr lang="ru-RU"/>
              <a:t>Крутой….</a:t>
            </a:r>
            <a:endParaRPr/>
          </a:p>
          <a:p>
            <a:pPr marL="514350" lvl="0" indent="-514350">
              <a:buFont typeface="+mj-lt"/>
              <a:buAutoNum type="arabicPeriod"/>
              <a:defRPr/>
            </a:pPr>
            <a:r>
              <a:rPr lang="ru-RU"/>
              <a:t>Крутой….</a:t>
            </a:r>
            <a:endParaRPr/>
          </a:p>
          <a:p>
            <a:pPr marL="514350" lvl="0" indent="-514350">
              <a:buFont typeface="+mj-lt"/>
              <a:buAutoNum type="arabicPeriod"/>
              <a:defRPr/>
            </a:pPr>
            <a:r>
              <a:rPr lang="ru-RU"/>
              <a:t>Пересечение с трамвайной...</a:t>
            </a:r>
            <a:endParaRPr/>
          </a:p>
          <a:p>
            <a:pPr marL="514350" indent="-514350">
              <a:buFont typeface="+mj-lt"/>
              <a:buAutoNum type="arabicPeriod"/>
              <a:defRPr/>
            </a:pPr>
            <a:r>
              <a:rPr lang="ru-RU"/>
              <a:t>Перегон ….</a:t>
            </a:r>
            <a:endParaRPr lang="ru-RU"/>
          </a:p>
        </p:txBody>
      </p:sp>
      <p:graphicFrame>
        <p:nvGraphicFramePr>
          <p:cNvPr id="4" name="Таблица 3"/>
          <p:cNvGraphicFramePr>
            <a:graphicFrameLocks xmlns:a="http://schemas.openxmlformats.org/drawingml/2006/main" noGrp="1"/>
          </p:cNvGraphicFramePr>
          <p:nvPr/>
        </p:nvGraphicFramePr>
        <p:xfrm>
          <a:off x="214282" y="1857364"/>
          <a:ext cx="4357720" cy="3730590"/>
        </p:xfrm>
        <a:graphic>
          <a:graphicData uri="http://schemas.openxmlformats.org/drawingml/2006/table">
            <a:tbl>
              <a:tblPr firstRow="0" firstCol="0" lastRow="0" lastCol="0" bandRow="0" bandCol="0"/>
              <a:tblGrid>
                <a:gridCol w="406628"/>
                <a:gridCol w="406628"/>
                <a:gridCol w="406628"/>
                <a:gridCol w="406628"/>
                <a:gridCol w="406628"/>
                <a:gridCol w="406628"/>
                <a:gridCol w="348830"/>
                <a:gridCol w="407037"/>
                <a:gridCol w="407037"/>
                <a:gridCol w="406628"/>
                <a:gridCol w="348420"/>
              </a:tblGrid>
              <a:tr h="373059"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 b="1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</a:tr>
              <a:tr h="373059"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2000" b="1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</a:tr>
              <a:tr h="373059">
                <a:tc gridSpan="3"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000" b="1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 rowSpan="2"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noFill/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</a:tcPr>
                </a:tc>
              </a:tr>
              <a:tr h="373059">
                <a:tc rowSpan="6"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000" b="1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 gridSpan="3"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noFill/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vMerge="1"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</a:tr>
              <a:tr h="373059">
                <a:tc vMerge="1"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>
                  <a:txBody>
                    <a:bodyPr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</a:t>
                      </a:r>
                      <a:endParaRPr lang="ru-RU" sz="2000" b="1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</a:tr>
              <a:tr h="373059">
                <a:tc vMerge="1"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000" b="1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noFill/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</a:tr>
              <a:tr h="373059">
                <a:tc vMerge="1"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000" b="1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noFill/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 rowSpan="2"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 rowSpan="3"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 rowSpan="3"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</a:tr>
              <a:tr h="373059">
                <a:tc vMerge="1"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2000" b="1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ъ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ё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</a:tr>
              <a:tr h="373059">
                <a:tc vMerge="1"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000" b="1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</a:tr>
              <a:tr h="373059"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000" b="1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noFill/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</a:tcPr>
                </a:tc>
                <a:tc gridSpan="2">
                  <a:txBody>
                    <a:bodyPr/>
                    <a:p>
                      <a:pPr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54" marR="66354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928662" y="274638"/>
            <a:ext cx="8215338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/>
              <a:t>«Красный, жёлтый, зелёный»</a:t>
            </a:r>
            <a:endParaRPr lang="ru-RU"/>
          </a:p>
        </p:txBody>
      </p:sp>
      <p:grpSp>
        <p:nvGrpSpPr>
          <p:cNvPr id="9218" name="Group 2"/>
          <p:cNvGrpSpPr/>
          <p:nvPr/>
        </p:nvGrpSpPr>
        <p:grpSpPr bwMode="auto">
          <a:xfrm>
            <a:off x="1285852" y="1357298"/>
            <a:ext cx="7064386" cy="4692656"/>
            <a:chOff x="812" y="1442"/>
            <a:chExt cx="15150" cy="10110"/>
          </a:xfrm>
        </p:grpSpPr>
        <p:sp>
          <p:nvSpPr>
            <p:cNvPr id="9219" name="Oval 3"/>
            <p:cNvSpPr>
              <a:spLocks noChangeArrowheads="1"/>
            </p:cNvSpPr>
            <p:nvPr/>
          </p:nvSpPr>
          <p:spPr bwMode="auto">
            <a:xfrm>
              <a:off x="1007" y="1652"/>
              <a:ext cx="1440" cy="144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5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rgbClr val="17365D"/>
                  </a:solidFill>
                  <a:latin typeface="Cambria"/>
                </a:rPr>
                <a:t>  П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20" name="Oval 4"/>
            <p:cNvSpPr>
              <a:spLocks noChangeArrowheads="1"/>
            </p:cNvSpPr>
            <p:nvPr/>
          </p:nvSpPr>
          <p:spPr bwMode="auto">
            <a:xfrm>
              <a:off x="932" y="3602"/>
              <a:ext cx="1440" cy="144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И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21" name="Oval 5"/>
            <p:cNvSpPr>
              <a:spLocks noChangeArrowheads="1"/>
            </p:cNvSpPr>
            <p:nvPr/>
          </p:nvSpPr>
          <p:spPr bwMode="auto">
            <a:xfrm>
              <a:off x="2837" y="1652"/>
              <a:ext cx="1440" cy="1440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 К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22" name="Oval 6"/>
            <p:cNvSpPr>
              <a:spLocks noChangeArrowheads="1"/>
            </p:cNvSpPr>
            <p:nvPr/>
          </p:nvSpPr>
          <p:spPr bwMode="auto">
            <a:xfrm>
              <a:off x="812" y="8042"/>
              <a:ext cx="1440" cy="1440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Е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23" name="Oval 7"/>
            <p:cNvSpPr>
              <a:spLocks noChangeArrowheads="1"/>
            </p:cNvSpPr>
            <p:nvPr/>
          </p:nvSpPr>
          <p:spPr bwMode="auto">
            <a:xfrm>
              <a:off x="932" y="5807"/>
              <a:ext cx="1440" cy="1440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В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24" name="Oval 8"/>
            <p:cNvSpPr>
              <a:spLocks noChangeArrowheads="1"/>
            </p:cNvSpPr>
            <p:nvPr/>
          </p:nvSpPr>
          <p:spPr bwMode="auto">
            <a:xfrm>
              <a:off x="8642" y="3467"/>
              <a:ext cx="1440" cy="144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Б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25" name="Oval 9"/>
            <p:cNvSpPr>
              <a:spLocks noChangeArrowheads="1"/>
            </p:cNvSpPr>
            <p:nvPr/>
          </p:nvSpPr>
          <p:spPr bwMode="auto">
            <a:xfrm>
              <a:off x="4742" y="3467"/>
              <a:ext cx="1440" cy="1440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Л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26" name="Oval 10"/>
            <p:cNvSpPr>
              <a:spLocks noChangeArrowheads="1"/>
            </p:cNvSpPr>
            <p:nvPr/>
          </p:nvSpPr>
          <p:spPr bwMode="auto">
            <a:xfrm>
              <a:off x="2792" y="3602"/>
              <a:ext cx="1440" cy="144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А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27" name="Oval 11"/>
            <p:cNvSpPr>
              <a:spLocks noChangeArrowheads="1"/>
            </p:cNvSpPr>
            <p:nvPr/>
          </p:nvSpPr>
          <p:spPr bwMode="auto">
            <a:xfrm>
              <a:off x="4877" y="5807"/>
              <a:ext cx="1440" cy="144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И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28" name="Oval 12"/>
            <p:cNvSpPr>
              <a:spLocks noChangeArrowheads="1"/>
            </p:cNvSpPr>
            <p:nvPr/>
          </p:nvSpPr>
          <p:spPr bwMode="auto">
            <a:xfrm>
              <a:off x="4877" y="7952"/>
              <a:ext cx="1440" cy="144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Ж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29" name="Oval 13"/>
            <p:cNvSpPr>
              <a:spLocks noChangeArrowheads="1"/>
            </p:cNvSpPr>
            <p:nvPr/>
          </p:nvSpPr>
          <p:spPr bwMode="auto">
            <a:xfrm>
              <a:off x="4967" y="10036"/>
              <a:ext cx="1440" cy="1440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Н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30" name="Oval 14"/>
            <p:cNvSpPr>
              <a:spLocks noChangeArrowheads="1"/>
            </p:cNvSpPr>
            <p:nvPr/>
          </p:nvSpPr>
          <p:spPr bwMode="auto">
            <a:xfrm>
              <a:off x="2942" y="5807"/>
              <a:ext cx="1440" cy="144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Ц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31" name="Oval 15"/>
            <p:cNvSpPr>
              <a:spLocks noChangeArrowheads="1"/>
            </p:cNvSpPr>
            <p:nvPr/>
          </p:nvSpPr>
          <p:spPr bwMode="auto">
            <a:xfrm>
              <a:off x="812" y="10036"/>
              <a:ext cx="1440" cy="144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Е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32" name="Oval 16"/>
            <p:cNvSpPr>
              <a:spLocks noChangeArrowheads="1"/>
            </p:cNvSpPr>
            <p:nvPr/>
          </p:nvSpPr>
          <p:spPr bwMode="auto">
            <a:xfrm>
              <a:off x="2837" y="8042"/>
              <a:ext cx="1440" cy="144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Ж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33" name="Oval 17"/>
            <p:cNvSpPr>
              <a:spLocks noChangeArrowheads="1"/>
            </p:cNvSpPr>
            <p:nvPr/>
          </p:nvSpPr>
          <p:spPr bwMode="auto">
            <a:xfrm>
              <a:off x="4682" y="1532"/>
              <a:ext cx="1440" cy="144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О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34" name="Oval 18"/>
            <p:cNvSpPr>
              <a:spLocks noChangeArrowheads="1"/>
            </p:cNvSpPr>
            <p:nvPr/>
          </p:nvSpPr>
          <p:spPr bwMode="auto">
            <a:xfrm>
              <a:off x="6662" y="1532"/>
              <a:ext cx="1440" cy="144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А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35" name="Oval 19"/>
            <p:cNvSpPr>
              <a:spLocks noChangeArrowheads="1"/>
            </p:cNvSpPr>
            <p:nvPr/>
          </p:nvSpPr>
          <p:spPr bwMode="auto">
            <a:xfrm>
              <a:off x="8642" y="1532"/>
              <a:ext cx="1440" cy="1440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М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36" name="Oval 20"/>
            <p:cNvSpPr>
              <a:spLocks noChangeArrowheads="1"/>
            </p:cNvSpPr>
            <p:nvPr/>
          </p:nvSpPr>
          <p:spPr bwMode="auto">
            <a:xfrm>
              <a:off x="10412" y="1442"/>
              <a:ext cx="1440" cy="144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К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37" name="Oval 21"/>
            <p:cNvSpPr>
              <a:spLocks noChangeArrowheads="1"/>
            </p:cNvSpPr>
            <p:nvPr/>
          </p:nvSpPr>
          <p:spPr bwMode="auto">
            <a:xfrm>
              <a:off x="12272" y="1532"/>
              <a:ext cx="1440" cy="144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Н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38" name="Oval 22"/>
            <p:cNvSpPr>
              <a:spLocks noChangeArrowheads="1"/>
            </p:cNvSpPr>
            <p:nvPr/>
          </p:nvSpPr>
          <p:spPr bwMode="auto">
            <a:xfrm>
              <a:off x="2942" y="10036"/>
              <a:ext cx="1440" cy="144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Н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39" name="Oval 23"/>
            <p:cNvSpPr>
              <a:spLocks noChangeArrowheads="1"/>
            </p:cNvSpPr>
            <p:nvPr/>
          </p:nvSpPr>
          <p:spPr bwMode="auto">
            <a:xfrm>
              <a:off x="12392" y="3467"/>
              <a:ext cx="1440" cy="144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А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40" name="Oval 24"/>
            <p:cNvSpPr>
              <a:spLocks noChangeArrowheads="1"/>
            </p:cNvSpPr>
            <p:nvPr/>
          </p:nvSpPr>
          <p:spPr bwMode="auto">
            <a:xfrm>
              <a:off x="10547" y="3467"/>
              <a:ext cx="1440" cy="1440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П</a:t>
              </a:r>
              <a:endParaRPr/>
            </a:p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41" name="Oval 25"/>
            <p:cNvSpPr>
              <a:spLocks noChangeArrowheads="1"/>
            </p:cNvSpPr>
            <p:nvPr/>
          </p:nvSpPr>
          <p:spPr bwMode="auto">
            <a:xfrm>
              <a:off x="14417" y="5717"/>
              <a:ext cx="1440" cy="144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М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42" name="Oval 26"/>
            <p:cNvSpPr>
              <a:spLocks noChangeArrowheads="1"/>
            </p:cNvSpPr>
            <p:nvPr/>
          </p:nvSpPr>
          <p:spPr bwMode="auto">
            <a:xfrm>
              <a:off x="12647" y="5717"/>
              <a:ext cx="1440" cy="1440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А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43" name="Oval 27"/>
            <p:cNvSpPr>
              <a:spLocks noChangeArrowheads="1"/>
            </p:cNvSpPr>
            <p:nvPr/>
          </p:nvSpPr>
          <p:spPr bwMode="auto">
            <a:xfrm>
              <a:off x="10682" y="5807"/>
              <a:ext cx="1440" cy="144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У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44" name="Oval 28"/>
            <p:cNvSpPr>
              <a:spLocks noChangeArrowheads="1"/>
            </p:cNvSpPr>
            <p:nvPr/>
          </p:nvSpPr>
          <p:spPr bwMode="auto">
            <a:xfrm>
              <a:off x="8837" y="5912"/>
              <a:ext cx="1440" cy="144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Л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45" name="Oval 29"/>
            <p:cNvSpPr>
              <a:spLocks noChangeArrowheads="1"/>
            </p:cNvSpPr>
            <p:nvPr/>
          </p:nvSpPr>
          <p:spPr bwMode="auto">
            <a:xfrm>
              <a:off x="14222" y="1532"/>
              <a:ext cx="1440" cy="1440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Т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46" name="Oval 30"/>
            <p:cNvSpPr>
              <a:spLocks noChangeArrowheads="1"/>
            </p:cNvSpPr>
            <p:nvPr/>
          </p:nvSpPr>
          <p:spPr bwMode="auto">
            <a:xfrm>
              <a:off x="12782" y="7952"/>
              <a:ext cx="1440" cy="1440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Н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47" name="Oval 31"/>
            <p:cNvSpPr>
              <a:spLocks noChangeArrowheads="1"/>
            </p:cNvSpPr>
            <p:nvPr/>
          </p:nvSpPr>
          <p:spPr bwMode="auto">
            <a:xfrm>
              <a:off x="14522" y="7832"/>
              <a:ext cx="1440" cy="144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Д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48" name="Oval 32"/>
            <p:cNvSpPr>
              <a:spLocks noChangeArrowheads="1"/>
            </p:cNvSpPr>
            <p:nvPr/>
          </p:nvSpPr>
          <p:spPr bwMode="auto">
            <a:xfrm>
              <a:off x="6962" y="7952"/>
              <a:ext cx="1440" cy="1440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И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49" name="Oval 33"/>
            <p:cNvSpPr>
              <a:spLocks noChangeArrowheads="1"/>
            </p:cNvSpPr>
            <p:nvPr/>
          </p:nvSpPr>
          <p:spPr bwMode="auto">
            <a:xfrm>
              <a:off x="14297" y="3467"/>
              <a:ext cx="1440" cy="144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И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50" name="Oval 34"/>
            <p:cNvSpPr>
              <a:spLocks noChangeArrowheads="1"/>
            </p:cNvSpPr>
            <p:nvPr/>
          </p:nvSpPr>
          <p:spPr bwMode="auto">
            <a:xfrm>
              <a:off x="10952" y="7952"/>
              <a:ext cx="1440" cy="144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В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51" name="Oval 35"/>
            <p:cNvSpPr>
              <a:spLocks noChangeArrowheads="1"/>
            </p:cNvSpPr>
            <p:nvPr/>
          </p:nvSpPr>
          <p:spPr bwMode="auto">
            <a:xfrm>
              <a:off x="6632" y="3467"/>
              <a:ext cx="1440" cy="144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Р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52" name="Oval 36"/>
            <p:cNvSpPr>
              <a:spLocks noChangeArrowheads="1"/>
            </p:cNvSpPr>
            <p:nvPr/>
          </p:nvSpPr>
          <p:spPr bwMode="auto">
            <a:xfrm>
              <a:off x="6827" y="5912"/>
              <a:ext cx="1440" cy="1440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У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53" name="Oval 37"/>
            <p:cNvSpPr>
              <a:spLocks noChangeArrowheads="1"/>
            </p:cNvSpPr>
            <p:nvPr/>
          </p:nvSpPr>
          <p:spPr bwMode="auto">
            <a:xfrm>
              <a:off x="9107" y="7952"/>
              <a:ext cx="1440" cy="144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О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54" name="Oval 38"/>
            <p:cNvSpPr>
              <a:spLocks noChangeArrowheads="1"/>
            </p:cNvSpPr>
            <p:nvPr/>
          </p:nvSpPr>
          <p:spPr bwMode="auto">
            <a:xfrm>
              <a:off x="8972" y="10112"/>
              <a:ext cx="1440" cy="144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И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55" name="Oval 39"/>
            <p:cNvSpPr>
              <a:spLocks noChangeArrowheads="1"/>
            </p:cNvSpPr>
            <p:nvPr/>
          </p:nvSpPr>
          <p:spPr bwMode="auto">
            <a:xfrm>
              <a:off x="6962" y="10036"/>
              <a:ext cx="1440" cy="144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И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56" name="Oval 40"/>
            <p:cNvSpPr>
              <a:spLocks noChangeArrowheads="1"/>
            </p:cNvSpPr>
            <p:nvPr/>
          </p:nvSpPr>
          <p:spPr bwMode="auto">
            <a:xfrm>
              <a:off x="10952" y="10036"/>
              <a:ext cx="1440" cy="1440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Я!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57" name="Oval 41"/>
            <p:cNvSpPr>
              <a:spLocks noChangeArrowheads="1"/>
            </p:cNvSpPr>
            <p:nvPr/>
          </p:nvSpPr>
          <p:spPr bwMode="auto">
            <a:xfrm>
              <a:off x="12857" y="10036"/>
              <a:ext cx="1440" cy="144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Я</a:t>
              </a:r>
              <a:endParaRPr lang="ru-RU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9258" name="AutoShape 42"/>
            <p:cNvSpPr>
              <a:spLocks noChangeArrowheads="1"/>
            </p:cNvSpPr>
            <p:nvPr/>
          </p:nvSpPr>
          <p:spPr bwMode="auto">
            <a:xfrm>
              <a:off x="2372" y="2010"/>
              <a:ext cx="645" cy="765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59" name="AutoShape 43"/>
            <p:cNvSpPr>
              <a:spLocks noChangeArrowheads="1"/>
            </p:cNvSpPr>
            <p:nvPr/>
          </p:nvSpPr>
          <p:spPr bwMode="auto">
            <a:xfrm>
              <a:off x="9902" y="1875"/>
              <a:ext cx="645" cy="765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60" name="AutoShape 44"/>
            <p:cNvSpPr>
              <a:spLocks noChangeArrowheads="1"/>
            </p:cNvSpPr>
            <p:nvPr/>
          </p:nvSpPr>
          <p:spPr bwMode="auto">
            <a:xfrm>
              <a:off x="4232" y="2010"/>
              <a:ext cx="645" cy="765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61" name="AutoShape 45"/>
            <p:cNvSpPr>
              <a:spLocks noChangeArrowheads="1"/>
            </p:cNvSpPr>
            <p:nvPr/>
          </p:nvSpPr>
          <p:spPr bwMode="auto">
            <a:xfrm>
              <a:off x="6182" y="1875"/>
              <a:ext cx="645" cy="765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62" name="AutoShape 46"/>
            <p:cNvSpPr>
              <a:spLocks noChangeArrowheads="1"/>
            </p:cNvSpPr>
            <p:nvPr/>
          </p:nvSpPr>
          <p:spPr bwMode="auto">
            <a:xfrm>
              <a:off x="8072" y="1875"/>
              <a:ext cx="645" cy="765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63" name="AutoShape 47"/>
            <p:cNvSpPr>
              <a:spLocks noChangeArrowheads="1"/>
            </p:cNvSpPr>
            <p:nvPr/>
          </p:nvSpPr>
          <p:spPr bwMode="auto">
            <a:xfrm>
              <a:off x="11747" y="1875"/>
              <a:ext cx="645" cy="765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64" name="AutoShape 48"/>
            <p:cNvSpPr>
              <a:spLocks noChangeArrowheads="1"/>
            </p:cNvSpPr>
            <p:nvPr/>
          </p:nvSpPr>
          <p:spPr bwMode="auto">
            <a:xfrm>
              <a:off x="12002" y="6120"/>
              <a:ext cx="645" cy="765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65" name="AutoShape 49"/>
            <p:cNvSpPr>
              <a:spLocks noChangeArrowheads="1"/>
            </p:cNvSpPr>
            <p:nvPr/>
          </p:nvSpPr>
          <p:spPr bwMode="auto">
            <a:xfrm>
              <a:off x="13967" y="6043"/>
              <a:ext cx="645" cy="765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66" name="AutoShape 50"/>
            <p:cNvSpPr>
              <a:spLocks noChangeArrowheads="1"/>
            </p:cNvSpPr>
            <p:nvPr/>
          </p:nvSpPr>
          <p:spPr bwMode="auto">
            <a:xfrm>
              <a:off x="13577" y="1875"/>
              <a:ext cx="645" cy="765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67" name="AutoShape 51"/>
            <p:cNvSpPr>
              <a:spLocks noChangeArrowheads="1"/>
            </p:cNvSpPr>
            <p:nvPr/>
          </p:nvSpPr>
          <p:spPr bwMode="auto">
            <a:xfrm>
              <a:off x="2297" y="6120"/>
              <a:ext cx="645" cy="765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68" name="AutoShape 52"/>
            <p:cNvSpPr>
              <a:spLocks noChangeArrowheads="1"/>
            </p:cNvSpPr>
            <p:nvPr/>
          </p:nvSpPr>
          <p:spPr bwMode="auto">
            <a:xfrm>
              <a:off x="4382" y="6195"/>
              <a:ext cx="645" cy="765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69" name="AutoShape 53"/>
            <p:cNvSpPr>
              <a:spLocks noChangeArrowheads="1"/>
            </p:cNvSpPr>
            <p:nvPr/>
          </p:nvSpPr>
          <p:spPr bwMode="auto">
            <a:xfrm>
              <a:off x="6317" y="6195"/>
              <a:ext cx="645" cy="765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70" name="AutoShape 54"/>
            <p:cNvSpPr>
              <a:spLocks noChangeArrowheads="1"/>
            </p:cNvSpPr>
            <p:nvPr/>
          </p:nvSpPr>
          <p:spPr bwMode="auto">
            <a:xfrm>
              <a:off x="8192" y="6195"/>
              <a:ext cx="645" cy="765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71" name="AutoShape 55"/>
            <p:cNvSpPr>
              <a:spLocks noChangeArrowheads="1"/>
            </p:cNvSpPr>
            <p:nvPr/>
          </p:nvSpPr>
          <p:spPr bwMode="auto">
            <a:xfrm>
              <a:off x="10217" y="6195"/>
              <a:ext cx="645" cy="765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72" name="AutoShape 56"/>
            <p:cNvSpPr>
              <a:spLocks noChangeArrowheads="1"/>
            </p:cNvSpPr>
            <p:nvPr/>
          </p:nvSpPr>
          <p:spPr bwMode="auto">
            <a:xfrm>
              <a:off x="2252" y="10380"/>
              <a:ext cx="645" cy="765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73" name="AutoShape 57"/>
            <p:cNvSpPr>
              <a:spLocks noChangeArrowheads="1"/>
            </p:cNvSpPr>
            <p:nvPr/>
          </p:nvSpPr>
          <p:spPr bwMode="auto">
            <a:xfrm>
              <a:off x="14612" y="2882"/>
              <a:ext cx="765" cy="765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74" name="AutoShape 58"/>
            <p:cNvSpPr>
              <a:spLocks noChangeArrowheads="1"/>
            </p:cNvSpPr>
            <p:nvPr/>
          </p:nvSpPr>
          <p:spPr bwMode="auto">
            <a:xfrm>
              <a:off x="1112" y="9272"/>
              <a:ext cx="765" cy="765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75" name="AutoShape 59"/>
            <p:cNvSpPr>
              <a:spLocks noChangeArrowheads="1"/>
            </p:cNvSpPr>
            <p:nvPr/>
          </p:nvSpPr>
          <p:spPr bwMode="auto">
            <a:xfrm>
              <a:off x="14777" y="7067"/>
              <a:ext cx="765" cy="765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76" name="AutoShape 60"/>
            <p:cNvSpPr>
              <a:spLocks noChangeArrowheads="1"/>
            </p:cNvSpPr>
            <p:nvPr/>
          </p:nvSpPr>
          <p:spPr bwMode="auto">
            <a:xfrm>
              <a:off x="1247" y="5042"/>
              <a:ext cx="765" cy="765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77" name="AutoShape 61"/>
            <p:cNvSpPr>
              <a:spLocks noChangeArrowheads="1"/>
            </p:cNvSpPr>
            <p:nvPr/>
          </p:nvSpPr>
          <p:spPr bwMode="auto">
            <a:xfrm>
              <a:off x="6407" y="10380"/>
              <a:ext cx="645" cy="765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78" name="AutoShape 62"/>
            <p:cNvSpPr>
              <a:spLocks noChangeArrowheads="1"/>
            </p:cNvSpPr>
            <p:nvPr/>
          </p:nvSpPr>
          <p:spPr bwMode="auto">
            <a:xfrm>
              <a:off x="8402" y="10380"/>
              <a:ext cx="645" cy="765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79" name="AutoShape 63"/>
            <p:cNvSpPr>
              <a:spLocks noChangeArrowheads="1"/>
            </p:cNvSpPr>
            <p:nvPr/>
          </p:nvSpPr>
          <p:spPr bwMode="auto">
            <a:xfrm>
              <a:off x="10412" y="10468"/>
              <a:ext cx="645" cy="765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80" name="AutoShape 64"/>
            <p:cNvSpPr>
              <a:spLocks noChangeArrowheads="1"/>
            </p:cNvSpPr>
            <p:nvPr/>
          </p:nvSpPr>
          <p:spPr bwMode="auto">
            <a:xfrm>
              <a:off x="12272" y="10380"/>
              <a:ext cx="645" cy="765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81" name="AutoShape 65"/>
            <p:cNvSpPr>
              <a:spLocks noChangeArrowheads="1"/>
            </p:cNvSpPr>
            <p:nvPr/>
          </p:nvSpPr>
          <p:spPr bwMode="auto">
            <a:xfrm>
              <a:off x="4382" y="10380"/>
              <a:ext cx="645" cy="765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82" name="AutoShape 66"/>
            <p:cNvSpPr>
              <a:spLocks noChangeArrowheads="1"/>
            </p:cNvSpPr>
            <p:nvPr/>
          </p:nvSpPr>
          <p:spPr bwMode="auto">
            <a:xfrm>
              <a:off x="2229" y="3975"/>
              <a:ext cx="668" cy="765"/>
            </a:xfrm>
            <a:prstGeom prst="lef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83" name="AutoShape 67"/>
            <p:cNvSpPr>
              <a:spLocks noChangeArrowheads="1"/>
            </p:cNvSpPr>
            <p:nvPr/>
          </p:nvSpPr>
          <p:spPr bwMode="auto">
            <a:xfrm>
              <a:off x="8379" y="8293"/>
              <a:ext cx="668" cy="765"/>
            </a:xfrm>
            <a:prstGeom prst="lef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84" name="AutoShape 68"/>
            <p:cNvSpPr>
              <a:spLocks noChangeArrowheads="1"/>
            </p:cNvSpPr>
            <p:nvPr/>
          </p:nvSpPr>
          <p:spPr bwMode="auto">
            <a:xfrm>
              <a:off x="10412" y="8293"/>
              <a:ext cx="668" cy="765"/>
            </a:xfrm>
            <a:prstGeom prst="lef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85" name="AutoShape 69"/>
            <p:cNvSpPr>
              <a:spLocks noChangeArrowheads="1"/>
            </p:cNvSpPr>
            <p:nvPr/>
          </p:nvSpPr>
          <p:spPr bwMode="auto">
            <a:xfrm>
              <a:off x="12249" y="8293"/>
              <a:ext cx="668" cy="765"/>
            </a:xfrm>
            <a:prstGeom prst="lef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86" name="AutoShape 70"/>
            <p:cNvSpPr>
              <a:spLocks noChangeArrowheads="1"/>
            </p:cNvSpPr>
            <p:nvPr/>
          </p:nvSpPr>
          <p:spPr bwMode="auto">
            <a:xfrm>
              <a:off x="14087" y="8205"/>
              <a:ext cx="668" cy="765"/>
            </a:xfrm>
            <a:prstGeom prst="lef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87" name="AutoShape 71"/>
            <p:cNvSpPr>
              <a:spLocks noChangeArrowheads="1"/>
            </p:cNvSpPr>
            <p:nvPr/>
          </p:nvSpPr>
          <p:spPr bwMode="auto">
            <a:xfrm>
              <a:off x="2169" y="8370"/>
              <a:ext cx="668" cy="765"/>
            </a:xfrm>
            <a:prstGeom prst="lef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88" name="AutoShape 72"/>
            <p:cNvSpPr>
              <a:spLocks noChangeArrowheads="1"/>
            </p:cNvSpPr>
            <p:nvPr/>
          </p:nvSpPr>
          <p:spPr bwMode="auto">
            <a:xfrm>
              <a:off x="4097" y="3930"/>
              <a:ext cx="668" cy="765"/>
            </a:xfrm>
            <a:prstGeom prst="lef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89" name="AutoShape 73"/>
            <p:cNvSpPr>
              <a:spLocks noChangeArrowheads="1"/>
            </p:cNvSpPr>
            <p:nvPr/>
          </p:nvSpPr>
          <p:spPr bwMode="auto">
            <a:xfrm>
              <a:off x="6122" y="3793"/>
              <a:ext cx="668" cy="765"/>
            </a:xfrm>
            <a:prstGeom prst="lef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90" name="AutoShape 74"/>
            <p:cNvSpPr>
              <a:spLocks noChangeArrowheads="1"/>
            </p:cNvSpPr>
            <p:nvPr/>
          </p:nvSpPr>
          <p:spPr bwMode="auto">
            <a:xfrm>
              <a:off x="7974" y="3793"/>
              <a:ext cx="668" cy="765"/>
            </a:xfrm>
            <a:prstGeom prst="lef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91" name="AutoShape 75"/>
            <p:cNvSpPr>
              <a:spLocks noChangeArrowheads="1"/>
            </p:cNvSpPr>
            <p:nvPr/>
          </p:nvSpPr>
          <p:spPr bwMode="auto">
            <a:xfrm>
              <a:off x="9902" y="3793"/>
              <a:ext cx="668" cy="765"/>
            </a:xfrm>
            <a:prstGeom prst="lef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92" name="AutoShape 76"/>
            <p:cNvSpPr>
              <a:spLocks noChangeArrowheads="1"/>
            </p:cNvSpPr>
            <p:nvPr/>
          </p:nvSpPr>
          <p:spPr bwMode="auto">
            <a:xfrm>
              <a:off x="11852" y="3793"/>
              <a:ext cx="668" cy="765"/>
            </a:xfrm>
            <a:prstGeom prst="lef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93" name="AutoShape 77"/>
            <p:cNvSpPr>
              <a:spLocks noChangeArrowheads="1"/>
            </p:cNvSpPr>
            <p:nvPr/>
          </p:nvSpPr>
          <p:spPr bwMode="auto">
            <a:xfrm>
              <a:off x="13749" y="3793"/>
              <a:ext cx="668" cy="765"/>
            </a:xfrm>
            <a:prstGeom prst="lef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94" name="AutoShape 78"/>
            <p:cNvSpPr>
              <a:spLocks noChangeArrowheads="1"/>
            </p:cNvSpPr>
            <p:nvPr/>
          </p:nvSpPr>
          <p:spPr bwMode="auto">
            <a:xfrm>
              <a:off x="6294" y="8293"/>
              <a:ext cx="668" cy="765"/>
            </a:xfrm>
            <a:prstGeom prst="lef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  <p:sp>
          <p:nvSpPr>
            <p:cNvPr id="9295" name="AutoShape 79"/>
            <p:cNvSpPr>
              <a:spLocks noChangeArrowheads="1"/>
            </p:cNvSpPr>
            <p:nvPr/>
          </p:nvSpPr>
          <p:spPr bwMode="auto">
            <a:xfrm>
              <a:off x="4232" y="8370"/>
              <a:ext cx="668" cy="765"/>
            </a:xfrm>
            <a:prstGeom prst="lef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b="1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 bwMode="auto">
          <a:xfrm>
            <a:off x="1142975" y="1857363"/>
            <a:ext cx="2406620" cy="1076324"/>
            <a:chOff x="0" y="0"/>
            <a:chExt cx="2406620" cy="1076324"/>
          </a:xfrm>
        </p:grpSpPr>
        <p:pic>
          <p:nvPicPr>
            <p:cNvPr id="2050" name="Picture 2" descr="C:\Documents and Settings\Учитель\Рабочий стол\светофор\i[20].jpg"/>
            <p:cNvPicPr>
              <a:picLocks noChangeAspect="1" noChangeArrowheads="1"/>
            </p:cNvPicPr>
            <p:nvPr/>
          </p:nvPicPr>
          <p:blipFill>
            <a:blip r:embed="rId2"/>
            <a:stretch/>
          </p:blipFill>
          <p:spPr bwMode="auto">
            <a:xfrm>
              <a:off x="0" y="0"/>
              <a:ext cx="1343025" cy="1076325"/>
            </a:xfrm>
            <a:prstGeom prst="rect">
              <a:avLst/>
            </a:prstGeom>
            <a:noFill/>
          </p:spPr>
        </p:pic>
        <p:sp>
          <p:nvSpPr>
            <p:cNvPr id="2051" name="WordArt 3"/>
            <p:cNvSpPr>
              <a:spLocks noChangeArrowheads="1" noChangeShapeType="1" noTextEdit="1"/>
            </p:cNvSpPr>
            <p:nvPr/>
          </p:nvSpPr>
          <p:spPr bwMode="auto">
            <a:xfrm>
              <a:off x="1315215" y="357189"/>
              <a:ext cx="1091404" cy="713507"/>
            </a:xfrm>
            <a:prstGeom prst="rect">
              <a:avLst/>
            </a:prstGeom>
            <a:grpFill/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>
                <a:defRPr/>
              </a:pPr>
              <a:r>
                <a:rPr lang="ru-RU" sz="1800" spc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Black"/>
                </a:rPr>
                <a:t>"ЗЕБРА"</a:t>
              </a:r>
              <a:endParaRPr lang="ru-RU" sz="1800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 bwMode="auto">
          <a:xfrm>
            <a:off x="4775126" y="1785925"/>
            <a:ext cx="4485909" cy="1190624"/>
            <a:chOff x="0" y="0"/>
            <a:chExt cx="4485909" cy="1190624"/>
          </a:xfrm>
        </p:grpSpPr>
        <p:pic>
          <p:nvPicPr>
            <p:cNvPr id="5" name="Рисунок 4" descr="C:\Documents and Settings\Залецкая\Мои документы\КУЗЬМИНА\картинки\Картинки Кузьмина\светофор\светофор-мальчик.bmp"/>
            <p:cNvPicPr/>
            <p:nvPr/>
          </p:nvPicPr>
          <p:blipFill>
            <a:blip r:embed="rId3"/>
            <a:stretch/>
          </p:blipFill>
          <p:spPr bwMode="auto">
            <a:xfrm>
              <a:off x="296938" y="0"/>
              <a:ext cx="1052830" cy="1190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2" name="WordArt 4"/>
            <p:cNvSpPr>
              <a:spLocks noChangeArrowheads="1" noChangeShapeType="1" noTextEdit="1"/>
            </p:cNvSpPr>
            <p:nvPr/>
          </p:nvSpPr>
          <p:spPr bwMode="auto">
            <a:xfrm>
              <a:off x="0" y="452436"/>
              <a:ext cx="4485909" cy="681757"/>
            </a:xfrm>
            <a:prstGeom prst="rect">
              <a:avLst/>
            </a:prstGeom>
            <a:grpFill/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ru-RU" sz="4400" i="1" spc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Arial Black"/>
                </a:rPr>
                <a:t>"СВЕТОФОРИК"</a:t>
              </a:r>
              <a:endParaRPr lang="ru-RU" sz="4400" i="1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 bwMode="auto">
          <a:xfrm>
            <a:off x="2502905" y="4000503"/>
            <a:ext cx="3257859" cy="1592949"/>
            <a:chOff x="0" y="0"/>
            <a:chExt cx="3257859" cy="1592949"/>
          </a:xfrm>
        </p:grpSpPr>
        <p:pic>
          <p:nvPicPr>
            <p:cNvPr id="8" name="Рисунок 7" descr="C:\Documents and Settings\Залецкая\Мои документы\КУЗЬМИНА\картинки\Картинки Кузьмина\светофор\i[15].jpg"/>
            <p:cNvPicPr/>
            <p:nvPr/>
          </p:nvPicPr>
          <p:blipFill>
            <a:blip r:embed="rId4"/>
            <a:stretch/>
          </p:blipFill>
          <p:spPr bwMode="auto">
            <a:xfrm>
              <a:off x="218577" y="0"/>
              <a:ext cx="1129266" cy="11270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3" name="WordArt 5"/>
            <p:cNvSpPr>
              <a:spLocks noChangeArrowheads="1" noChangeShapeType="1" noTextEdit="1"/>
            </p:cNvSpPr>
            <p:nvPr/>
          </p:nvSpPr>
          <p:spPr bwMode="auto">
            <a:xfrm>
              <a:off x="0" y="1135029"/>
              <a:ext cx="3257859" cy="457920"/>
            </a:xfrm>
            <a:prstGeom prst="rect">
              <a:avLst/>
            </a:prstGeom>
            <a:grpFill/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ru-RU" sz="3600" i="1" spc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70C0"/>
                  </a:solidFill>
                  <a:latin typeface="Arial Black"/>
                </a:rPr>
                <a:t>"ПЕШЕХОДЫ"</a:t>
              </a:r>
              <a:endParaRPr lang="ru-RU" sz="3600" i="1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 Black"/>
              </a:endParaRPr>
            </a:p>
          </p:txBody>
        </p:sp>
      </p:grp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Наши команды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1" name="Содержимое 80"/>
          <p:cNvSpPr>
            <a:spLocks noGrp="1"/>
          </p:cNvSpPr>
          <p:nvPr>
            <p:ph idx="1"/>
          </p:nvPr>
        </p:nvSpPr>
        <p:spPr bwMode="auto"/>
        <p:txBody>
          <a:bodyPr>
            <a:normAutofit/>
          </a:bodyPr>
          <a:lstStyle/>
          <a:p>
            <a:pPr>
              <a:buNone/>
              <a:defRPr/>
            </a:pPr>
            <a:r>
              <a:rPr lang="ru-RU" sz="4800" b="1">
                <a:solidFill>
                  <a:srgbClr val="C00000"/>
                </a:solidFill>
              </a:rPr>
              <a:t>Помни правила движения как таблицу умножения!</a:t>
            </a:r>
            <a:endParaRPr lang="ru-RU" sz="4800" b="1">
              <a:solidFill>
                <a:srgbClr val="C00000"/>
              </a:solidFill>
            </a:endParaRPr>
          </a:p>
        </p:txBody>
      </p:sp>
      <p:pic>
        <p:nvPicPr>
          <p:cNvPr id="82" name="Picture 2" descr="C:\Documents and Settings\Учитель\Рабочий стол\светофор\mult41[1].gif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 flipH="1">
            <a:off x="5857883" y="2881435"/>
            <a:ext cx="3141607" cy="3976566"/>
          </a:xfrm>
          <a:prstGeom prst="rect">
            <a:avLst/>
          </a:prstGeom>
          <a:noFill/>
        </p:spPr>
      </p:pic>
      <p:sp>
        <p:nvSpPr>
          <p:cNvPr id="83" name="Заголовок 8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 b="1"/>
              <a:t>«Светофор»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>
            <a:normAutofit fontScale="70000" lnSpcReduction="20000"/>
          </a:bodyPr>
          <a:lstStyle/>
          <a:p>
            <a:pPr marL="2514600">
              <a:buNone/>
              <a:defRPr/>
            </a:pPr>
            <a:r>
              <a:rPr lang="ru-RU"/>
              <a:t>Стоп </a:t>
            </a:r>
            <a:r>
              <a:rPr lang="ru-RU"/>
              <a:t>машина, стоп мотор!</a:t>
            </a:r>
            <a:endParaRPr/>
          </a:p>
          <a:p>
            <a:pPr marL="2514600">
              <a:buNone/>
              <a:defRPr/>
            </a:pPr>
            <a:r>
              <a:rPr lang="ru-RU"/>
              <a:t>Тормози скорей шофёр!</a:t>
            </a:r>
            <a:endParaRPr/>
          </a:p>
          <a:p>
            <a:pPr marL="2514600">
              <a:buNone/>
              <a:defRPr/>
            </a:pPr>
            <a:r>
              <a:rPr lang="ru-RU"/>
              <a:t>Красный глаз глядит в упор-</a:t>
            </a:r>
            <a:endParaRPr/>
          </a:p>
          <a:p>
            <a:pPr marL="2514600">
              <a:buNone/>
              <a:defRPr/>
            </a:pPr>
            <a:r>
              <a:rPr lang="ru-RU"/>
              <a:t>Это строгий светофор.</a:t>
            </a:r>
            <a:endParaRPr/>
          </a:p>
          <a:p>
            <a:pPr marL="2514600">
              <a:buNone/>
              <a:defRPr/>
            </a:pPr>
            <a:r>
              <a:rPr lang="ru-RU"/>
              <a:t>Вид он грозный напускает,</a:t>
            </a:r>
            <a:endParaRPr/>
          </a:p>
          <a:p>
            <a:pPr marL="2514600">
              <a:buNone/>
              <a:defRPr/>
            </a:pPr>
            <a:r>
              <a:rPr lang="ru-RU"/>
              <a:t>дальше ехать не пускает…</a:t>
            </a:r>
            <a:endParaRPr/>
          </a:p>
          <a:p>
            <a:pPr marL="2514600">
              <a:buNone/>
              <a:defRPr/>
            </a:pPr>
            <a:r>
              <a:rPr lang="ru-RU"/>
              <a:t>Обождал шофёр немножко,</a:t>
            </a:r>
            <a:endParaRPr/>
          </a:p>
          <a:p>
            <a:pPr marL="2514600">
              <a:buNone/>
              <a:defRPr/>
            </a:pPr>
            <a:r>
              <a:rPr lang="ru-RU"/>
              <a:t>Снова выглянул в окошко,</a:t>
            </a:r>
            <a:endParaRPr/>
          </a:p>
          <a:p>
            <a:pPr marL="2514600">
              <a:buNone/>
              <a:defRPr/>
            </a:pPr>
            <a:r>
              <a:rPr lang="ru-RU"/>
              <a:t>Светофор на этот раз</a:t>
            </a:r>
            <a:endParaRPr/>
          </a:p>
          <a:p>
            <a:pPr marL="2514600">
              <a:buNone/>
              <a:defRPr/>
            </a:pPr>
            <a:r>
              <a:rPr lang="ru-RU"/>
              <a:t>Показал зелёный глаз.</a:t>
            </a:r>
            <a:endParaRPr/>
          </a:p>
          <a:p>
            <a:pPr marL="2514600">
              <a:buNone/>
              <a:defRPr/>
            </a:pPr>
            <a:r>
              <a:rPr lang="ru-RU"/>
              <a:t>Подмигнул и говорит:</a:t>
            </a:r>
            <a:endParaRPr/>
          </a:p>
          <a:p>
            <a:pPr marL="2514600">
              <a:buNone/>
              <a:defRPr/>
            </a:pPr>
            <a:r>
              <a:rPr lang="ru-RU"/>
              <a:t>«Ехать можно,</a:t>
            </a:r>
            <a:endParaRPr/>
          </a:p>
          <a:p>
            <a:pPr marL="2514600">
              <a:buNone/>
              <a:defRPr/>
            </a:pPr>
            <a:r>
              <a:rPr lang="ru-RU"/>
              <a:t>Путь открыт!»</a:t>
            </a:r>
            <a:endParaRPr/>
          </a:p>
          <a:p>
            <a:pPr>
              <a:buNone/>
              <a:defRPr/>
            </a:pPr>
            <a:endParaRPr lang="ru-RU"/>
          </a:p>
        </p:txBody>
      </p:sp>
      <p:sp>
        <p:nvSpPr>
          <p:cNvPr id="4" name="TextBox 3"/>
          <p:cNvSpPr txBox="1"/>
          <p:nvPr/>
        </p:nvSpPr>
        <p:spPr bwMode="auto">
          <a:xfrm>
            <a:off x="6072197" y="5643577"/>
            <a:ext cx="2358173" cy="3661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/>
              <a:t>А. </a:t>
            </a:r>
            <a:r>
              <a:rPr lang="ru-RU" b="1"/>
              <a:t>Пляцковский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 b="1"/>
              <a:t>«Светофо</a:t>
            </a:r>
            <a:r>
              <a:rPr lang="ru-RU" b="1">
                <a:solidFill>
                  <a:srgbClr val="C00000"/>
                </a:solidFill>
              </a:rPr>
              <a:t>р</a:t>
            </a:r>
            <a:r>
              <a:rPr lang="ru-RU" b="1"/>
              <a:t>»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>
            <a:normAutofit fontScale="70000" lnSpcReduction="20000"/>
          </a:bodyPr>
          <a:lstStyle/>
          <a:p>
            <a:pPr marL="2514600">
              <a:buNone/>
              <a:defRPr/>
            </a:pPr>
            <a:r>
              <a:rPr lang="ru-RU"/>
              <a:t>Стоп </a:t>
            </a:r>
            <a:r>
              <a:rPr lang="ru-RU"/>
              <a:t>машина, стоп мото</a:t>
            </a:r>
            <a:r>
              <a:rPr lang="ru-RU" b="1">
                <a:solidFill>
                  <a:srgbClr val="C00000"/>
                </a:solidFill>
              </a:rPr>
              <a:t>р</a:t>
            </a:r>
            <a:r>
              <a:rPr lang="ru-RU"/>
              <a:t>!</a:t>
            </a:r>
            <a:endParaRPr/>
          </a:p>
          <a:p>
            <a:pPr marL="2514600">
              <a:buNone/>
              <a:defRPr/>
            </a:pPr>
            <a:r>
              <a:rPr lang="ru-RU"/>
              <a:t>То</a:t>
            </a:r>
            <a:r>
              <a:rPr lang="ru-RU" b="1">
                <a:solidFill>
                  <a:srgbClr val="C00000"/>
                </a:solidFill>
              </a:rPr>
              <a:t>р</a:t>
            </a:r>
            <a:r>
              <a:rPr lang="ru-RU"/>
              <a:t>мози ско</a:t>
            </a:r>
            <a:r>
              <a:rPr lang="ru-RU" b="1">
                <a:solidFill>
                  <a:srgbClr val="C00000"/>
                </a:solidFill>
              </a:rPr>
              <a:t>р</a:t>
            </a:r>
            <a:r>
              <a:rPr lang="ru-RU"/>
              <a:t>ей шофё</a:t>
            </a:r>
            <a:r>
              <a:rPr lang="ru-RU" b="1">
                <a:solidFill>
                  <a:srgbClr val="C00000"/>
                </a:solidFill>
              </a:rPr>
              <a:t>р</a:t>
            </a:r>
            <a:r>
              <a:rPr lang="ru-RU"/>
              <a:t>!</a:t>
            </a:r>
            <a:endParaRPr/>
          </a:p>
          <a:p>
            <a:pPr marL="2514600">
              <a:buNone/>
              <a:defRPr/>
            </a:pPr>
            <a:r>
              <a:rPr lang="ru-RU"/>
              <a:t>К</a:t>
            </a:r>
            <a:r>
              <a:rPr lang="ru-RU" b="1">
                <a:solidFill>
                  <a:srgbClr val="C00000"/>
                </a:solidFill>
              </a:rPr>
              <a:t>р</a:t>
            </a:r>
            <a:r>
              <a:rPr lang="ru-RU"/>
              <a:t>асный глаз глядит в упо</a:t>
            </a:r>
            <a:r>
              <a:rPr lang="ru-RU" b="1">
                <a:solidFill>
                  <a:srgbClr val="C00000"/>
                </a:solidFill>
              </a:rPr>
              <a:t>р</a:t>
            </a:r>
            <a:r>
              <a:rPr lang="ru-RU"/>
              <a:t>-</a:t>
            </a:r>
            <a:endParaRPr/>
          </a:p>
          <a:p>
            <a:pPr marL="2514600">
              <a:buNone/>
              <a:defRPr/>
            </a:pPr>
            <a:r>
              <a:rPr lang="ru-RU"/>
              <a:t>Это ст</a:t>
            </a:r>
            <a:r>
              <a:rPr lang="ru-RU" b="1">
                <a:solidFill>
                  <a:srgbClr val="C00000"/>
                </a:solidFill>
              </a:rPr>
              <a:t>р</a:t>
            </a:r>
            <a:r>
              <a:rPr lang="ru-RU"/>
              <a:t>огий светофо</a:t>
            </a:r>
            <a:r>
              <a:rPr lang="ru-RU" b="1">
                <a:solidFill>
                  <a:srgbClr val="C00000"/>
                </a:solidFill>
              </a:rPr>
              <a:t>р</a:t>
            </a:r>
            <a:r>
              <a:rPr lang="ru-RU"/>
              <a:t>.</a:t>
            </a:r>
            <a:endParaRPr/>
          </a:p>
          <a:p>
            <a:pPr marL="2514600">
              <a:buNone/>
              <a:defRPr/>
            </a:pPr>
            <a:r>
              <a:rPr lang="ru-RU"/>
              <a:t>Вид он г</a:t>
            </a:r>
            <a:r>
              <a:rPr lang="ru-RU" b="1">
                <a:solidFill>
                  <a:srgbClr val="C00000"/>
                </a:solidFill>
              </a:rPr>
              <a:t>р</a:t>
            </a:r>
            <a:r>
              <a:rPr lang="ru-RU"/>
              <a:t>озный напускает,</a:t>
            </a:r>
            <a:endParaRPr/>
          </a:p>
          <a:p>
            <a:pPr marL="2514600">
              <a:buNone/>
              <a:defRPr/>
            </a:pPr>
            <a:r>
              <a:rPr lang="ru-RU"/>
              <a:t>дальше ехать не пускает…</a:t>
            </a:r>
            <a:endParaRPr/>
          </a:p>
          <a:p>
            <a:pPr marL="2514600">
              <a:buNone/>
              <a:defRPr/>
            </a:pPr>
            <a:r>
              <a:rPr lang="ru-RU"/>
              <a:t>Обождал шофё</a:t>
            </a:r>
            <a:r>
              <a:rPr lang="ru-RU" b="1">
                <a:solidFill>
                  <a:srgbClr val="C00000"/>
                </a:solidFill>
              </a:rPr>
              <a:t>р</a:t>
            </a:r>
            <a:r>
              <a:rPr lang="ru-RU" b="1"/>
              <a:t> </a:t>
            </a:r>
            <a:r>
              <a:rPr lang="ru-RU"/>
              <a:t>немножко,</a:t>
            </a:r>
            <a:endParaRPr/>
          </a:p>
          <a:p>
            <a:pPr marL="2514600">
              <a:buNone/>
              <a:defRPr/>
            </a:pPr>
            <a:r>
              <a:rPr lang="ru-RU"/>
              <a:t>Снова выглянул в окошко,</a:t>
            </a:r>
            <a:endParaRPr/>
          </a:p>
          <a:p>
            <a:pPr marL="2514600">
              <a:buNone/>
              <a:defRPr/>
            </a:pPr>
            <a:r>
              <a:rPr lang="ru-RU"/>
              <a:t>Светофо</a:t>
            </a:r>
            <a:r>
              <a:rPr lang="ru-RU" b="1">
                <a:solidFill>
                  <a:srgbClr val="C00000"/>
                </a:solidFill>
              </a:rPr>
              <a:t>р</a:t>
            </a:r>
            <a:r>
              <a:rPr lang="ru-RU" b="1"/>
              <a:t> </a:t>
            </a:r>
            <a:r>
              <a:rPr lang="ru-RU"/>
              <a:t>на этот </a:t>
            </a:r>
            <a:r>
              <a:rPr lang="ru-RU" b="1">
                <a:solidFill>
                  <a:srgbClr val="C00000"/>
                </a:solidFill>
              </a:rPr>
              <a:t>р</a:t>
            </a:r>
            <a:r>
              <a:rPr lang="ru-RU"/>
              <a:t>аз</a:t>
            </a:r>
            <a:endParaRPr/>
          </a:p>
          <a:p>
            <a:pPr marL="2514600">
              <a:buNone/>
              <a:defRPr/>
            </a:pPr>
            <a:r>
              <a:rPr lang="ru-RU"/>
              <a:t>Показал зелёный глаз.</a:t>
            </a:r>
            <a:endParaRPr/>
          </a:p>
          <a:p>
            <a:pPr marL="2514600">
              <a:buNone/>
              <a:defRPr/>
            </a:pPr>
            <a:r>
              <a:rPr lang="ru-RU"/>
              <a:t>Подмигнул и гово</a:t>
            </a:r>
            <a:r>
              <a:rPr lang="ru-RU" b="1">
                <a:solidFill>
                  <a:srgbClr val="C00000"/>
                </a:solidFill>
              </a:rPr>
              <a:t>р</a:t>
            </a:r>
            <a:r>
              <a:rPr lang="ru-RU"/>
              <a:t>ит:</a:t>
            </a:r>
            <a:endParaRPr/>
          </a:p>
          <a:p>
            <a:pPr marL="2514600">
              <a:buNone/>
              <a:defRPr/>
            </a:pPr>
            <a:r>
              <a:rPr lang="ru-RU"/>
              <a:t>«Ехать можно,</a:t>
            </a:r>
            <a:endParaRPr/>
          </a:p>
          <a:p>
            <a:pPr marL="2514600">
              <a:buNone/>
              <a:defRPr/>
            </a:pPr>
            <a:r>
              <a:rPr lang="ru-RU"/>
              <a:t>Путь отк</a:t>
            </a:r>
            <a:r>
              <a:rPr lang="ru-RU" b="1">
                <a:solidFill>
                  <a:srgbClr val="C00000"/>
                </a:solidFill>
              </a:rPr>
              <a:t>р</a:t>
            </a:r>
            <a:r>
              <a:rPr lang="ru-RU"/>
              <a:t>ыт!»</a:t>
            </a:r>
            <a:endParaRPr/>
          </a:p>
          <a:p>
            <a:pPr>
              <a:buNone/>
              <a:defRPr/>
            </a:pPr>
            <a:endParaRPr lang="ru-RU"/>
          </a:p>
        </p:txBody>
      </p:sp>
      <p:sp>
        <p:nvSpPr>
          <p:cNvPr id="4" name="TextBox 3"/>
          <p:cNvSpPr txBox="1"/>
          <p:nvPr/>
        </p:nvSpPr>
        <p:spPr bwMode="auto">
          <a:xfrm>
            <a:off x="6072197" y="5643577"/>
            <a:ext cx="2358173" cy="3661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/>
              <a:t>А. </a:t>
            </a:r>
            <a:r>
              <a:rPr lang="ru-RU" b="1"/>
              <a:t>Пляцковский</a:t>
            </a:r>
            <a:endParaRPr lang="ru-RU"/>
          </a:p>
        </p:txBody>
      </p:sp>
      <p:pic>
        <p:nvPicPr>
          <p:cNvPr id="3074" name="Picture 2" descr="C:\Documents and Settings\Учитель\Рабочий стол\светофор\p_1.pn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143000" y="0"/>
            <a:ext cx="6858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Прочти и запиши фразу</a:t>
            </a:r>
            <a:endParaRPr lang="ru-RU"/>
          </a:p>
        </p:txBody>
      </p:sp>
      <p:grpSp>
        <p:nvGrpSpPr>
          <p:cNvPr id="6146" name="Group 2"/>
          <p:cNvGrpSpPr/>
          <p:nvPr/>
        </p:nvGrpSpPr>
        <p:grpSpPr bwMode="auto">
          <a:xfrm>
            <a:off x="0" y="2928934"/>
            <a:ext cx="2914690" cy="3768704"/>
            <a:chOff x="585" y="1809"/>
            <a:chExt cx="10800" cy="14025"/>
          </a:xfrm>
        </p:grpSpPr>
        <p:sp>
          <p:nvSpPr>
            <p:cNvPr id="6147" name="Oval 3"/>
            <p:cNvSpPr>
              <a:spLocks noChangeArrowheads="1"/>
            </p:cNvSpPr>
            <p:nvPr/>
          </p:nvSpPr>
          <p:spPr bwMode="auto">
            <a:xfrm>
              <a:off x="4620" y="1809"/>
              <a:ext cx="2355" cy="2160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До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148" name="Oval 4"/>
            <p:cNvSpPr>
              <a:spLocks noChangeArrowheads="1"/>
            </p:cNvSpPr>
            <p:nvPr/>
          </p:nvSpPr>
          <p:spPr bwMode="auto">
            <a:xfrm>
              <a:off x="7260" y="13674"/>
              <a:ext cx="2355" cy="21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 sz="1200" b="1"/>
            </a:p>
          </p:txBody>
        </p:sp>
        <p:sp>
          <p:nvSpPr>
            <p:cNvPr id="6149" name="Oval 5"/>
            <p:cNvSpPr>
              <a:spLocks noChangeArrowheads="1"/>
            </p:cNvSpPr>
            <p:nvPr/>
          </p:nvSpPr>
          <p:spPr bwMode="auto">
            <a:xfrm>
              <a:off x="1515" y="2459"/>
              <a:ext cx="2355" cy="216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 от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150" name="Oval 6"/>
            <p:cNvSpPr>
              <a:spLocks noChangeArrowheads="1"/>
            </p:cNvSpPr>
            <p:nvPr/>
          </p:nvSpPr>
          <p:spPr bwMode="auto">
            <a:xfrm>
              <a:off x="7905" y="2459"/>
              <a:ext cx="2355" cy="216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ет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151" name="Oval 7"/>
            <p:cNvSpPr>
              <a:spLocks noChangeArrowheads="1"/>
            </p:cNvSpPr>
            <p:nvPr/>
          </p:nvSpPr>
          <p:spPr bwMode="auto">
            <a:xfrm>
              <a:off x="585" y="5559"/>
              <a:ext cx="2355" cy="216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тре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152" name="Oval 8"/>
            <p:cNvSpPr>
              <a:spLocks noChangeArrowheads="1"/>
            </p:cNvSpPr>
            <p:nvPr/>
          </p:nvSpPr>
          <p:spPr bwMode="auto">
            <a:xfrm>
              <a:off x="9030" y="5259"/>
              <a:ext cx="2355" cy="2160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ро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153" name="Oval 9"/>
            <p:cNvSpPr>
              <a:spLocks noChangeArrowheads="1"/>
            </p:cNvSpPr>
            <p:nvPr/>
          </p:nvSpPr>
          <p:spPr bwMode="auto">
            <a:xfrm>
              <a:off x="9030" y="8619"/>
              <a:ext cx="2355" cy="216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ст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154" name="Oval 10"/>
            <p:cNvSpPr>
              <a:spLocks noChangeArrowheads="1"/>
            </p:cNvSpPr>
            <p:nvPr/>
          </p:nvSpPr>
          <p:spPr bwMode="auto">
            <a:xfrm>
              <a:off x="690" y="8619"/>
              <a:ext cx="2355" cy="2160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вен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155" name="Oval 11"/>
            <p:cNvSpPr>
              <a:spLocks noChangeArrowheads="1"/>
            </p:cNvSpPr>
            <p:nvPr/>
          </p:nvSpPr>
          <p:spPr bwMode="auto">
            <a:xfrm>
              <a:off x="1620" y="11693"/>
              <a:ext cx="2355" cy="216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га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156" name="Oval 12"/>
            <p:cNvSpPr>
              <a:spLocks noChangeArrowheads="1"/>
            </p:cNvSpPr>
            <p:nvPr/>
          </p:nvSpPr>
          <p:spPr bwMode="auto">
            <a:xfrm>
              <a:off x="8415" y="11424"/>
              <a:ext cx="2355" cy="216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 бу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cxnSp>
          <p:nvCxnSpPr>
            <p:cNvPr id="6157" name="AutoShape 13"/>
            <p:cNvCxnSpPr>
              <a:cxnSpLocks noChangeShapeType="1"/>
            </p:cNvCxnSpPr>
            <p:nvPr/>
          </p:nvCxnSpPr>
          <p:spPr bwMode="auto">
            <a:xfrm>
              <a:off x="9030" y="6159"/>
              <a:ext cx="1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58" name="AutoShape 14"/>
            <p:cNvCxnSpPr>
              <a:cxnSpLocks noChangeShapeType="1"/>
            </p:cNvCxnSpPr>
            <p:nvPr/>
          </p:nvCxnSpPr>
          <p:spPr bwMode="auto">
            <a:xfrm flipH="1">
              <a:off x="3870" y="6159"/>
              <a:ext cx="5160" cy="610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59" name="AutoShape 15"/>
            <p:cNvCxnSpPr>
              <a:cxnSpLocks noChangeShapeType="1"/>
            </p:cNvCxnSpPr>
            <p:nvPr/>
          </p:nvCxnSpPr>
          <p:spPr bwMode="auto">
            <a:xfrm flipH="1" flipV="1">
              <a:off x="2565" y="7334"/>
              <a:ext cx="1155" cy="47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6160" name="Oval 16"/>
            <p:cNvSpPr>
              <a:spLocks noChangeArrowheads="1"/>
            </p:cNvSpPr>
            <p:nvPr/>
          </p:nvSpPr>
          <p:spPr bwMode="auto">
            <a:xfrm>
              <a:off x="7260" y="13674"/>
              <a:ext cx="2355" cy="2160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ти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161" name="Oval 17"/>
            <p:cNvSpPr>
              <a:spLocks noChangeArrowheads="1"/>
            </p:cNvSpPr>
            <p:nvPr/>
          </p:nvSpPr>
          <p:spPr bwMode="auto">
            <a:xfrm>
              <a:off x="4775" y="6663"/>
              <a:ext cx="2355" cy="216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нос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162" name="Oval 18"/>
            <p:cNvSpPr>
              <a:spLocks noChangeArrowheads="1"/>
            </p:cNvSpPr>
            <p:nvPr/>
          </p:nvSpPr>
          <p:spPr bwMode="auto">
            <a:xfrm>
              <a:off x="3870" y="13674"/>
              <a:ext cx="2355" cy="216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вет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cxnSp>
          <p:nvCxnSpPr>
            <p:cNvPr id="6163" name="AutoShape 19"/>
            <p:cNvCxnSpPr>
              <a:cxnSpLocks noChangeShapeType="1"/>
            </p:cNvCxnSpPr>
            <p:nvPr/>
          </p:nvCxnSpPr>
          <p:spPr bwMode="auto">
            <a:xfrm>
              <a:off x="2565" y="7419"/>
              <a:ext cx="5925" cy="46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64" name="AutoShape 20"/>
            <p:cNvCxnSpPr>
              <a:cxnSpLocks noChangeShapeType="1"/>
            </p:cNvCxnSpPr>
            <p:nvPr/>
          </p:nvCxnSpPr>
          <p:spPr bwMode="auto">
            <a:xfrm flipH="1" flipV="1">
              <a:off x="8175" y="4244"/>
              <a:ext cx="315" cy="78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65" name="AutoShape 21"/>
            <p:cNvCxnSpPr>
              <a:cxnSpLocks noChangeShapeType="1"/>
            </p:cNvCxnSpPr>
            <p:nvPr/>
          </p:nvCxnSpPr>
          <p:spPr bwMode="auto">
            <a:xfrm flipH="1">
              <a:off x="3299" y="4244"/>
              <a:ext cx="4875" cy="24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66" name="AutoShape 22"/>
            <p:cNvCxnSpPr>
              <a:cxnSpLocks noChangeShapeType="1"/>
            </p:cNvCxnSpPr>
            <p:nvPr/>
          </p:nvCxnSpPr>
          <p:spPr bwMode="auto">
            <a:xfrm>
              <a:off x="3299" y="4484"/>
              <a:ext cx="1785" cy="919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67" name="AutoShape 23"/>
            <p:cNvCxnSpPr>
              <a:cxnSpLocks noChangeShapeType="1"/>
            </p:cNvCxnSpPr>
            <p:nvPr/>
          </p:nvCxnSpPr>
          <p:spPr bwMode="auto">
            <a:xfrm flipV="1">
              <a:off x="5084" y="9839"/>
              <a:ext cx="3945" cy="38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68" name="AutoShape 24"/>
            <p:cNvCxnSpPr>
              <a:cxnSpLocks noChangeShapeType="1"/>
            </p:cNvCxnSpPr>
            <p:nvPr/>
          </p:nvCxnSpPr>
          <p:spPr bwMode="auto">
            <a:xfrm flipH="1" flipV="1">
              <a:off x="2941" y="9764"/>
              <a:ext cx="6090" cy="7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69" name="AutoShape 25"/>
            <p:cNvCxnSpPr>
              <a:cxnSpLocks noChangeShapeType="1"/>
            </p:cNvCxnSpPr>
            <p:nvPr/>
          </p:nvCxnSpPr>
          <p:spPr bwMode="auto">
            <a:xfrm flipV="1">
              <a:off x="3045" y="8823"/>
              <a:ext cx="2880" cy="94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70" name="AutoShape 26"/>
            <p:cNvCxnSpPr>
              <a:cxnSpLocks noChangeShapeType="1"/>
            </p:cNvCxnSpPr>
            <p:nvPr/>
          </p:nvCxnSpPr>
          <p:spPr bwMode="auto">
            <a:xfrm>
              <a:off x="5925" y="8823"/>
              <a:ext cx="2055" cy="503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71" name="AutoShape 27"/>
            <p:cNvCxnSpPr>
              <a:cxnSpLocks noChangeShapeType="1"/>
            </p:cNvCxnSpPr>
            <p:nvPr/>
          </p:nvCxnSpPr>
          <p:spPr bwMode="auto">
            <a:xfrm>
              <a:off x="6615" y="3585"/>
              <a:ext cx="2415" cy="257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6172" name="Group 28"/>
          <p:cNvGrpSpPr/>
          <p:nvPr/>
        </p:nvGrpSpPr>
        <p:grpSpPr bwMode="auto">
          <a:xfrm>
            <a:off x="3143240" y="1285860"/>
            <a:ext cx="2790813" cy="3833790"/>
            <a:chOff x="330" y="2264"/>
            <a:chExt cx="10965" cy="14237"/>
          </a:xfrm>
        </p:grpSpPr>
        <p:sp>
          <p:nvSpPr>
            <p:cNvPr id="6173" name="Oval 29"/>
            <p:cNvSpPr>
              <a:spLocks noChangeArrowheads="1"/>
            </p:cNvSpPr>
            <p:nvPr/>
          </p:nvSpPr>
          <p:spPr bwMode="auto">
            <a:xfrm>
              <a:off x="4710" y="2264"/>
              <a:ext cx="2580" cy="2296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Пра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174" name="Oval 30"/>
            <p:cNvSpPr>
              <a:spLocks noChangeArrowheads="1"/>
            </p:cNvSpPr>
            <p:nvPr/>
          </p:nvSpPr>
          <p:spPr bwMode="auto">
            <a:xfrm>
              <a:off x="4710" y="7921"/>
              <a:ext cx="2580" cy="2296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 ви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175" name="Oval 31"/>
            <p:cNvSpPr>
              <a:spLocks noChangeArrowheads="1"/>
            </p:cNvSpPr>
            <p:nvPr/>
          </p:nvSpPr>
          <p:spPr bwMode="auto">
            <a:xfrm>
              <a:off x="1649" y="3014"/>
              <a:ext cx="2610" cy="2221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дви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176" name="Oval 32"/>
            <p:cNvSpPr>
              <a:spLocks noChangeArrowheads="1"/>
            </p:cNvSpPr>
            <p:nvPr/>
          </p:nvSpPr>
          <p:spPr bwMode="auto">
            <a:xfrm>
              <a:off x="420" y="5445"/>
              <a:ext cx="2580" cy="2296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  и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177" name="Oval 33"/>
            <p:cNvSpPr>
              <a:spLocks noChangeArrowheads="1"/>
            </p:cNvSpPr>
            <p:nvPr/>
          </p:nvSpPr>
          <p:spPr bwMode="auto">
            <a:xfrm>
              <a:off x="330" y="8295"/>
              <a:ext cx="2580" cy="2296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кон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178" name="Oval 34"/>
            <p:cNvSpPr>
              <a:spLocks noChangeArrowheads="1"/>
            </p:cNvSpPr>
            <p:nvPr/>
          </p:nvSpPr>
          <p:spPr bwMode="auto">
            <a:xfrm>
              <a:off x="330" y="11309"/>
              <a:ext cx="2580" cy="2296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ния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179" name="Oval 35"/>
            <p:cNvSpPr>
              <a:spLocks noChangeArrowheads="1"/>
            </p:cNvSpPr>
            <p:nvPr/>
          </p:nvSpPr>
          <p:spPr bwMode="auto">
            <a:xfrm>
              <a:off x="1680" y="13605"/>
              <a:ext cx="2580" cy="2296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рог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180" name="Oval 36"/>
            <p:cNvSpPr>
              <a:spLocks noChangeArrowheads="1"/>
            </p:cNvSpPr>
            <p:nvPr/>
          </p:nvSpPr>
          <p:spPr bwMode="auto">
            <a:xfrm>
              <a:off x="4605" y="14205"/>
              <a:ext cx="2580" cy="2296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 ла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181" name="Oval 37"/>
            <p:cNvSpPr>
              <a:spLocks noChangeArrowheads="1"/>
            </p:cNvSpPr>
            <p:nvPr/>
          </p:nvSpPr>
          <p:spPr bwMode="auto">
            <a:xfrm>
              <a:off x="7905" y="13844"/>
              <a:ext cx="2580" cy="2296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лиц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182" name="Oval 38"/>
            <p:cNvSpPr>
              <a:spLocks noChangeArrowheads="1"/>
            </p:cNvSpPr>
            <p:nvPr/>
          </p:nvSpPr>
          <p:spPr bwMode="auto">
            <a:xfrm>
              <a:off x="8535" y="10979"/>
              <a:ext cx="2580" cy="2296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 за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183" name="Oval 39"/>
            <p:cNvSpPr>
              <a:spLocks noChangeArrowheads="1"/>
            </p:cNvSpPr>
            <p:nvPr/>
          </p:nvSpPr>
          <p:spPr bwMode="auto">
            <a:xfrm>
              <a:off x="7724" y="2864"/>
              <a:ext cx="2580" cy="2296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  у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184" name="Oval 40"/>
            <p:cNvSpPr>
              <a:spLocks noChangeArrowheads="1"/>
            </p:cNvSpPr>
            <p:nvPr/>
          </p:nvSpPr>
          <p:spPr bwMode="auto">
            <a:xfrm>
              <a:off x="8715" y="5160"/>
              <a:ext cx="2580" cy="2296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до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185" name="Oval 41"/>
            <p:cNvSpPr>
              <a:spLocks noChangeArrowheads="1"/>
            </p:cNvSpPr>
            <p:nvPr/>
          </p:nvSpPr>
          <p:spPr bwMode="auto">
            <a:xfrm>
              <a:off x="8715" y="7921"/>
              <a:ext cx="2580" cy="2296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же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cxnSp>
          <p:nvCxnSpPr>
            <p:cNvPr id="6186" name="AutoShape 42"/>
            <p:cNvCxnSpPr>
              <a:cxnSpLocks noChangeShapeType="1"/>
            </p:cNvCxnSpPr>
            <p:nvPr/>
          </p:nvCxnSpPr>
          <p:spPr bwMode="auto">
            <a:xfrm>
              <a:off x="5895" y="4560"/>
              <a:ext cx="45" cy="336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87" name="AutoShape 43"/>
            <p:cNvCxnSpPr>
              <a:cxnSpLocks noChangeShapeType="1"/>
            </p:cNvCxnSpPr>
            <p:nvPr/>
          </p:nvCxnSpPr>
          <p:spPr bwMode="auto">
            <a:xfrm>
              <a:off x="6015" y="10217"/>
              <a:ext cx="75" cy="39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88" name="AutoShape 44"/>
            <p:cNvCxnSpPr>
              <a:cxnSpLocks noChangeShapeType="1"/>
            </p:cNvCxnSpPr>
            <p:nvPr/>
          </p:nvCxnSpPr>
          <p:spPr bwMode="auto">
            <a:xfrm flipH="1" flipV="1">
              <a:off x="3405" y="5160"/>
              <a:ext cx="2685" cy="904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89" name="AutoShape 45"/>
            <p:cNvCxnSpPr>
              <a:cxnSpLocks noChangeShapeType="1"/>
            </p:cNvCxnSpPr>
            <p:nvPr/>
          </p:nvCxnSpPr>
          <p:spPr bwMode="auto">
            <a:xfrm>
              <a:off x="3405" y="5160"/>
              <a:ext cx="5385" cy="42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90" name="AutoShape 46"/>
            <p:cNvCxnSpPr>
              <a:cxnSpLocks noChangeShapeType="1"/>
            </p:cNvCxnSpPr>
            <p:nvPr/>
          </p:nvCxnSpPr>
          <p:spPr bwMode="auto">
            <a:xfrm flipH="1">
              <a:off x="2775" y="9389"/>
              <a:ext cx="6015" cy="241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91" name="AutoShape 47"/>
            <p:cNvCxnSpPr>
              <a:cxnSpLocks noChangeShapeType="1"/>
            </p:cNvCxnSpPr>
            <p:nvPr/>
          </p:nvCxnSpPr>
          <p:spPr bwMode="auto">
            <a:xfrm>
              <a:off x="2775" y="11880"/>
              <a:ext cx="5760" cy="4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92" name="AutoShape 48"/>
            <p:cNvCxnSpPr>
              <a:cxnSpLocks noChangeShapeType="1"/>
            </p:cNvCxnSpPr>
            <p:nvPr/>
          </p:nvCxnSpPr>
          <p:spPr bwMode="auto">
            <a:xfrm flipH="1" flipV="1">
              <a:off x="2909" y="9135"/>
              <a:ext cx="5625" cy="279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93" name="AutoShape 49"/>
            <p:cNvCxnSpPr>
              <a:cxnSpLocks noChangeShapeType="1"/>
            </p:cNvCxnSpPr>
            <p:nvPr/>
          </p:nvCxnSpPr>
          <p:spPr bwMode="auto">
            <a:xfrm flipV="1">
              <a:off x="2909" y="4995"/>
              <a:ext cx="5370" cy="414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94" name="AutoShape 50"/>
            <p:cNvCxnSpPr>
              <a:cxnSpLocks noChangeShapeType="1"/>
            </p:cNvCxnSpPr>
            <p:nvPr/>
          </p:nvCxnSpPr>
          <p:spPr bwMode="auto">
            <a:xfrm>
              <a:off x="8280" y="4995"/>
              <a:ext cx="120" cy="90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95" name="AutoShape 51"/>
            <p:cNvCxnSpPr>
              <a:cxnSpLocks noChangeShapeType="1"/>
            </p:cNvCxnSpPr>
            <p:nvPr/>
          </p:nvCxnSpPr>
          <p:spPr bwMode="auto">
            <a:xfrm flipH="1" flipV="1">
              <a:off x="2775" y="7200"/>
              <a:ext cx="5625" cy="685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96" name="AutoShape 52"/>
            <p:cNvCxnSpPr>
              <a:cxnSpLocks noChangeShapeType="1"/>
            </p:cNvCxnSpPr>
            <p:nvPr/>
          </p:nvCxnSpPr>
          <p:spPr bwMode="auto">
            <a:xfrm flipV="1">
              <a:off x="2775" y="6525"/>
              <a:ext cx="5940" cy="67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97" name="AutoShape 53"/>
            <p:cNvCxnSpPr>
              <a:cxnSpLocks noChangeShapeType="1"/>
            </p:cNvCxnSpPr>
            <p:nvPr/>
          </p:nvCxnSpPr>
          <p:spPr bwMode="auto">
            <a:xfrm flipH="1">
              <a:off x="4260" y="6525"/>
              <a:ext cx="4455" cy="850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6198" name="Group 54"/>
          <p:cNvGrpSpPr/>
          <p:nvPr/>
        </p:nvGrpSpPr>
        <p:grpSpPr bwMode="auto">
          <a:xfrm>
            <a:off x="6143635" y="2928934"/>
            <a:ext cx="2857520" cy="3714728"/>
            <a:chOff x="585" y="2205"/>
            <a:chExt cx="10949" cy="13770"/>
          </a:xfrm>
        </p:grpSpPr>
        <p:sp>
          <p:nvSpPr>
            <p:cNvPr id="6199" name="Oval 55"/>
            <p:cNvSpPr>
              <a:spLocks noChangeArrowheads="1"/>
            </p:cNvSpPr>
            <p:nvPr/>
          </p:nvSpPr>
          <p:spPr bwMode="auto">
            <a:xfrm>
              <a:off x="5055" y="8835"/>
              <a:ext cx="2580" cy="2295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 ге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200" name="Oval 56"/>
            <p:cNvSpPr>
              <a:spLocks noChangeArrowheads="1"/>
            </p:cNvSpPr>
            <p:nvPr/>
          </p:nvSpPr>
          <p:spPr bwMode="auto">
            <a:xfrm>
              <a:off x="3390" y="2280"/>
              <a:ext cx="2355" cy="2250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Бу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201" name="Oval 57"/>
            <p:cNvSpPr>
              <a:spLocks noChangeArrowheads="1"/>
            </p:cNvSpPr>
            <p:nvPr/>
          </p:nvSpPr>
          <p:spPr bwMode="auto">
            <a:xfrm>
              <a:off x="6165" y="2205"/>
              <a:ext cx="2550" cy="2400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вни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202" name="Oval 58"/>
            <p:cNvSpPr>
              <a:spLocks noChangeArrowheads="1"/>
            </p:cNvSpPr>
            <p:nvPr/>
          </p:nvSpPr>
          <p:spPr bwMode="auto">
            <a:xfrm>
              <a:off x="960" y="3555"/>
              <a:ext cx="2355" cy="2250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на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203" name="Oval 59"/>
            <p:cNvSpPr>
              <a:spLocks noChangeArrowheads="1"/>
            </p:cNvSpPr>
            <p:nvPr/>
          </p:nvSpPr>
          <p:spPr bwMode="auto">
            <a:xfrm>
              <a:off x="8340" y="3750"/>
              <a:ext cx="2685" cy="2385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лен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204" name="Oval 60"/>
            <p:cNvSpPr>
              <a:spLocks noChangeArrowheads="1"/>
            </p:cNvSpPr>
            <p:nvPr/>
          </p:nvSpPr>
          <p:spPr bwMode="auto">
            <a:xfrm>
              <a:off x="585" y="6135"/>
              <a:ext cx="3060" cy="2550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чень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205" name="Oval 61"/>
            <p:cNvSpPr>
              <a:spLocks noChangeArrowheads="1"/>
            </p:cNvSpPr>
            <p:nvPr/>
          </p:nvSpPr>
          <p:spPr bwMode="auto">
            <a:xfrm>
              <a:off x="9180" y="6870"/>
              <a:ext cx="2355" cy="2250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дь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206" name="Oval 62"/>
            <p:cNvSpPr>
              <a:spLocks noChangeArrowheads="1"/>
            </p:cNvSpPr>
            <p:nvPr/>
          </p:nvSpPr>
          <p:spPr bwMode="auto">
            <a:xfrm>
              <a:off x="795" y="9120"/>
              <a:ext cx="2355" cy="2250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 те</a:t>
              </a:r>
              <a:endParaRPr/>
            </a:p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207" name="Oval 63"/>
            <p:cNvSpPr>
              <a:spLocks noChangeArrowheads="1"/>
            </p:cNvSpPr>
            <p:nvPr/>
          </p:nvSpPr>
          <p:spPr bwMode="auto">
            <a:xfrm>
              <a:off x="8925" y="9660"/>
              <a:ext cx="2355" cy="2250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до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208" name="Oval 64"/>
            <p:cNvSpPr>
              <a:spLocks noChangeArrowheads="1"/>
            </p:cNvSpPr>
            <p:nvPr/>
          </p:nvSpPr>
          <p:spPr bwMode="auto">
            <a:xfrm>
              <a:off x="1365" y="12240"/>
              <a:ext cx="2550" cy="2445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ро</a:t>
              </a:r>
              <a:endParaRPr/>
            </a:p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209" name="Oval 65"/>
            <p:cNvSpPr>
              <a:spLocks noChangeArrowheads="1"/>
            </p:cNvSpPr>
            <p:nvPr/>
          </p:nvSpPr>
          <p:spPr bwMode="auto">
            <a:xfrm>
              <a:off x="8190" y="12615"/>
              <a:ext cx="2550" cy="2445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ма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6210" name="Oval 66"/>
            <p:cNvSpPr>
              <a:spLocks noChangeArrowheads="1"/>
            </p:cNvSpPr>
            <p:nvPr/>
          </p:nvSpPr>
          <p:spPr bwMode="auto">
            <a:xfrm>
              <a:off x="4875" y="13725"/>
              <a:ext cx="2355" cy="2250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defRPr/>
              </a:pPr>
              <a:r>
                <a:rPr lang="ru-RU" sz="1200" b="1" i="0" u="none" strike="noStrike" cap="none">
                  <a:ln>
                    <a:noFill/>
                  </a:ln>
                  <a:solidFill>
                    <a:schemeClr val="tx1"/>
                  </a:solidFill>
                  <a:latin typeface="Calibri"/>
                </a:rPr>
                <a:t>  о</a:t>
              </a:r>
              <a:endParaRPr lang="ru-RU" sz="1200" b="1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endParaRPr>
            </a:p>
          </p:txBody>
        </p:sp>
        <p:cxnSp>
          <p:nvCxnSpPr>
            <p:cNvPr id="6211" name="AutoShape 67"/>
            <p:cNvCxnSpPr>
              <a:cxnSpLocks noChangeShapeType="1"/>
            </p:cNvCxnSpPr>
            <p:nvPr/>
          </p:nvCxnSpPr>
          <p:spPr bwMode="auto">
            <a:xfrm>
              <a:off x="5160" y="4395"/>
              <a:ext cx="4020" cy="34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212" name="AutoShape 68"/>
            <p:cNvCxnSpPr>
              <a:cxnSpLocks noChangeShapeType="1"/>
            </p:cNvCxnSpPr>
            <p:nvPr/>
          </p:nvCxnSpPr>
          <p:spPr bwMode="auto">
            <a:xfrm flipH="1">
              <a:off x="5880" y="7830"/>
              <a:ext cx="3299" cy="589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213" name="AutoShape 69"/>
            <p:cNvCxnSpPr>
              <a:cxnSpLocks noChangeShapeType="1"/>
            </p:cNvCxnSpPr>
            <p:nvPr/>
          </p:nvCxnSpPr>
          <p:spPr bwMode="auto">
            <a:xfrm flipH="1" flipV="1">
              <a:off x="3645" y="7245"/>
              <a:ext cx="2235" cy="64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214" name="AutoShape 70"/>
            <p:cNvCxnSpPr>
              <a:cxnSpLocks noChangeShapeType="1"/>
            </p:cNvCxnSpPr>
            <p:nvPr/>
          </p:nvCxnSpPr>
          <p:spPr bwMode="auto">
            <a:xfrm flipV="1">
              <a:off x="3720" y="4605"/>
              <a:ext cx="3510" cy="264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215" name="AutoShape 71"/>
            <p:cNvCxnSpPr>
              <a:cxnSpLocks noChangeShapeType="1"/>
            </p:cNvCxnSpPr>
            <p:nvPr/>
          </p:nvCxnSpPr>
          <p:spPr bwMode="auto">
            <a:xfrm>
              <a:off x="7230" y="4605"/>
              <a:ext cx="1305" cy="835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216" name="AutoShape 72"/>
            <p:cNvCxnSpPr>
              <a:cxnSpLocks noChangeShapeType="1"/>
            </p:cNvCxnSpPr>
            <p:nvPr/>
          </p:nvCxnSpPr>
          <p:spPr bwMode="auto">
            <a:xfrm flipH="1" flipV="1">
              <a:off x="3060" y="9900"/>
              <a:ext cx="5474" cy="30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217" name="AutoShape 73"/>
            <p:cNvCxnSpPr>
              <a:cxnSpLocks noChangeShapeType="1"/>
            </p:cNvCxnSpPr>
            <p:nvPr/>
          </p:nvCxnSpPr>
          <p:spPr bwMode="auto">
            <a:xfrm flipV="1">
              <a:off x="3150" y="5700"/>
              <a:ext cx="5565" cy="42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218" name="AutoShape 74"/>
            <p:cNvCxnSpPr>
              <a:cxnSpLocks noChangeShapeType="1"/>
            </p:cNvCxnSpPr>
            <p:nvPr/>
          </p:nvCxnSpPr>
          <p:spPr bwMode="auto">
            <a:xfrm flipH="1" flipV="1">
              <a:off x="3315" y="4965"/>
              <a:ext cx="5400" cy="7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219" name="AutoShape 75"/>
            <p:cNvCxnSpPr>
              <a:cxnSpLocks noChangeShapeType="1"/>
            </p:cNvCxnSpPr>
            <p:nvPr/>
          </p:nvCxnSpPr>
          <p:spPr bwMode="auto">
            <a:xfrm>
              <a:off x="3315" y="4965"/>
              <a:ext cx="5730" cy="529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220" name="AutoShape 76"/>
            <p:cNvCxnSpPr>
              <a:cxnSpLocks noChangeShapeType="1"/>
            </p:cNvCxnSpPr>
            <p:nvPr/>
          </p:nvCxnSpPr>
          <p:spPr bwMode="auto">
            <a:xfrm flipH="1">
              <a:off x="3525" y="10260"/>
              <a:ext cx="5520" cy="259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221" name="AutoShape 77"/>
            <p:cNvCxnSpPr>
              <a:cxnSpLocks noChangeShapeType="1"/>
            </p:cNvCxnSpPr>
            <p:nvPr/>
          </p:nvCxnSpPr>
          <p:spPr bwMode="auto">
            <a:xfrm flipV="1">
              <a:off x="3525" y="10920"/>
              <a:ext cx="1845" cy="19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Правильный ответ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514350" indent="-514350">
              <a:buFont typeface="+mj-lt"/>
              <a:buAutoNum type="arabicPeriod"/>
              <a:defRPr/>
            </a:pPr>
            <a:r>
              <a:rPr lang="ru-RU"/>
              <a:t>Дорога требует ответственности.</a:t>
            </a:r>
            <a:endParaRPr/>
          </a:p>
          <a:p>
            <a:pPr marL="514350" indent="-514350">
              <a:buFont typeface="+mj-lt"/>
              <a:buAutoNum type="arabicPeriod"/>
              <a:defRPr/>
            </a:pPr>
            <a:r>
              <a:rPr lang="ru-RU"/>
              <a:t>Правила движения – закон улиц и дорог.</a:t>
            </a:r>
            <a:endParaRPr/>
          </a:p>
          <a:p>
            <a:pPr marL="514350" indent="-514350">
              <a:buFont typeface="+mj-lt"/>
              <a:buAutoNum type="arabicPeriod"/>
              <a:defRPr/>
            </a:pPr>
            <a:r>
              <a:rPr lang="ru-RU"/>
              <a:t>Будь очень внимателен на дороге.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Блиц-турнир</a:t>
            </a:r>
            <a:endParaRPr lang="ru-RU"/>
          </a:p>
        </p:txBody>
      </p:sp>
      <p:pic>
        <p:nvPicPr>
          <p:cNvPr id="7170" name="Picture 2" descr="C:\Documents and Settings\Учитель\Рабочий стол\светофор\mult41[1].gif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 flipH="1">
            <a:off x="2643174" y="987541"/>
            <a:ext cx="4419614" cy="559423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Что означает этот знак?</a:t>
            </a:r>
            <a:endParaRPr lang="ru-RU"/>
          </a:p>
        </p:txBody>
      </p:sp>
      <p:pic>
        <p:nvPicPr>
          <p:cNvPr id="8194" name="Picture 2" descr="C:\Documents and Settings\Учитель\Рабочий стол\светофор\4169549494d851d60b5fdd.gif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3681374" y="1600338"/>
            <a:ext cx="1709814" cy="2493480"/>
          </a:xfrm>
          <a:prstGeom prst="rect">
            <a:avLst/>
          </a:prstGeom>
          <a:noFill/>
        </p:spPr>
      </p:pic>
      <p:pic>
        <p:nvPicPr>
          <p:cNvPr id="8195" name="Picture 3" descr="C:\Documents and Settings\Учитель\Рабочий стол\светофор\1_28[1].gif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429894" y="3714753"/>
            <a:ext cx="2927660" cy="2601814"/>
          </a:xfrm>
          <a:prstGeom prst="rect">
            <a:avLst/>
          </a:prstGeom>
          <a:noFill/>
        </p:spPr>
      </p:pic>
      <p:pic>
        <p:nvPicPr>
          <p:cNvPr id="8203" name="Picture 11" descr="C:\Documents and Settings\Учитель\Рабочий стол\светофор\595px-1.1_(Road_sign).svg.png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5715008" y="3659157"/>
            <a:ext cx="2849666" cy="284966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142976" y="285728"/>
            <a:ext cx="4114800" cy="1143000"/>
          </a:xfrm>
        </p:spPr>
        <p:txBody>
          <a:bodyPr/>
          <a:lstStyle/>
          <a:p>
            <a:pPr>
              <a:defRPr/>
            </a:pPr>
            <a:r>
              <a:rPr lang="ru-RU"/>
              <a:t>Собери </a:t>
            </a:r>
            <a:r>
              <a:rPr lang="ru-RU"/>
              <a:t>пазл</a:t>
            </a:r>
            <a:endParaRPr lang="ru-RU"/>
          </a:p>
        </p:txBody>
      </p:sp>
      <p:grpSp>
        <p:nvGrpSpPr>
          <p:cNvPr id="13" name="Группа 12"/>
          <p:cNvGrpSpPr/>
          <p:nvPr/>
        </p:nvGrpSpPr>
        <p:grpSpPr bwMode="auto">
          <a:xfrm>
            <a:off x="5738833" y="428604"/>
            <a:ext cx="3119447" cy="6181721"/>
            <a:chOff x="5524519" y="428604"/>
            <a:chExt cx="3119447" cy="6181721"/>
          </a:xfrm>
        </p:grpSpPr>
        <p:sp>
          <p:nvSpPr>
            <p:cNvPr id="5123" name="AutoShape 3"/>
            <p:cNvSpPr>
              <a:spLocks noChangeArrowheads="1"/>
            </p:cNvSpPr>
            <p:nvPr/>
          </p:nvSpPr>
          <p:spPr bwMode="auto">
            <a:xfrm>
              <a:off x="5680202" y="1193528"/>
              <a:ext cx="2808079" cy="5416798"/>
            </a:xfrm>
            <a:prstGeom prst="roundRect">
              <a:avLst>
                <a:gd name="adj" fmla="val 16667"/>
              </a:avLst>
            </a:pr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4" name="Oval 4"/>
            <p:cNvSpPr>
              <a:spLocks noChangeArrowheads="1"/>
            </p:cNvSpPr>
            <p:nvPr/>
          </p:nvSpPr>
          <p:spPr bwMode="auto">
            <a:xfrm>
              <a:off x="6216447" y="1391842"/>
              <a:ext cx="1735589" cy="1609174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5" name="Oval 5"/>
            <p:cNvSpPr>
              <a:spLocks noChangeArrowheads="1"/>
            </p:cNvSpPr>
            <p:nvPr/>
          </p:nvSpPr>
          <p:spPr bwMode="auto">
            <a:xfrm>
              <a:off x="6216447" y="3103006"/>
              <a:ext cx="1735589" cy="1609174"/>
            </a:xfrm>
            <a:prstGeom prst="ellipse">
              <a:avLst/>
            </a:prstGeom>
            <a:solidFill>
              <a:srgbClr val="FFC000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6" name="Oval 6"/>
            <p:cNvSpPr>
              <a:spLocks noChangeArrowheads="1"/>
            </p:cNvSpPr>
            <p:nvPr/>
          </p:nvSpPr>
          <p:spPr bwMode="auto">
            <a:xfrm>
              <a:off x="6216447" y="4842501"/>
              <a:ext cx="1735589" cy="1609174"/>
            </a:xfrm>
            <a:prstGeom prst="ellipse">
              <a:avLst/>
            </a:prstGeom>
            <a:solidFill>
              <a:srgbClr val="008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7" name="AutoShape 7"/>
            <p:cNvSpPr>
              <a:spLocks noChangeArrowheads="1"/>
            </p:cNvSpPr>
            <p:nvPr/>
          </p:nvSpPr>
          <p:spPr bwMode="auto">
            <a:xfrm>
              <a:off x="5524519" y="428604"/>
              <a:ext cx="3119447" cy="878246"/>
            </a:xfrm>
            <a:prstGeom prst="triangle">
              <a:avLst>
                <a:gd name="adj" fmla="val 50000"/>
              </a:avLst>
            </a:prstGeom>
            <a:solidFill>
              <a:srgbClr val="A5A5A5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" name="AutoShape 3"/>
          <p:cNvSpPr>
            <a:spLocks noChangeArrowheads="1"/>
          </p:cNvSpPr>
          <p:nvPr/>
        </p:nvSpPr>
        <p:spPr bwMode="auto">
          <a:xfrm rot="16199999">
            <a:off x="1447204" y="52939"/>
            <a:ext cx="2808079" cy="5416798"/>
          </a:xfrm>
          <a:prstGeom prst="roundRect">
            <a:avLst>
              <a:gd name="adj" fmla="val 16667"/>
            </a:avLst>
          </a:prstGeom>
          <a:solidFill>
            <a:srgbClr val="A5A5A5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9" name="Oval 4"/>
          <p:cNvSpPr>
            <a:spLocks noChangeArrowheads="1"/>
          </p:cNvSpPr>
          <p:nvPr/>
        </p:nvSpPr>
        <p:spPr bwMode="auto">
          <a:xfrm>
            <a:off x="3704205" y="5248826"/>
            <a:ext cx="1735589" cy="1609174"/>
          </a:xfrm>
          <a:prstGeom prst="ellipse">
            <a:avLst/>
          </a:prstGeom>
          <a:solidFill>
            <a:srgbClr val="FF0000"/>
          </a:solidFill>
          <a:ln w="28575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0" name="Oval 5"/>
          <p:cNvSpPr>
            <a:spLocks noChangeArrowheads="1"/>
          </p:cNvSpPr>
          <p:nvPr/>
        </p:nvSpPr>
        <p:spPr bwMode="auto">
          <a:xfrm>
            <a:off x="0" y="5248826"/>
            <a:ext cx="1735589" cy="1609174"/>
          </a:xfrm>
          <a:prstGeom prst="ellipse">
            <a:avLst/>
          </a:prstGeom>
          <a:solidFill>
            <a:srgbClr val="FFC000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1" name="Oval 6"/>
          <p:cNvSpPr>
            <a:spLocks noChangeArrowheads="1"/>
          </p:cNvSpPr>
          <p:nvPr/>
        </p:nvSpPr>
        <p:spPr bwMode="auto">
          <a:xfrm>
            <a:off x="1857356" y="5248826"/>
            <a:ext cx="1735589" cy="1609174"/>
          </a:xfrm>
          <a:prstGeom prst="ellipse">
            <a:avLst/>
          </a:prstGeom>
          <a:solidFill>
            <a:srgbClr val="008000"/>
          </a:solidFill>
          <a:ln w="38100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1071538" y="4286256"/>
            <a:ext cx="3119447" cy="878246"/>
          </a:xfrm>
          <a:prstGeom prst="triangle">
            <a:avLst>
              <a:gd name="adj" fmla="val 50000"/>
            </a:avLst>
          </a:prstGeom>
          <a:solidFill>
            <a:srgbClr val="A5A5A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125 0.12133  L 0.077 0.31733  L -0.077 0.31733  L -0.125 0.12133  L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29 0.12133  L 0.125 0.12133  L 0.048 0.196  L 0.077 0.31733  L 0 0.24267  L -0.077 0.31733  L -0.048 0.196  L -0.125 0.12133  L -0.029 0.12133  L 0 0  Z" pathEditMode="relative" ptsTypes="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3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02 -0.004  0.012 -0.04533  0.037 -0.04267  C 0.075 -0.03867  0.09 -0.00933  0.125 -0.03867  C 0.147 -0.056  0.173 -0.1  0.192 -0.09867  C 0.235 -0.09733  0.244 -0.052  0.244 -0.01067  C 0.245 0.048  0.189 0.09733  0.121 0.10267  C 0.052 0.10667  -0.005 0.044  0 0  Z" pathEditMode="relative" ptsTypes="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37 1.11111E-6 C -0.01111 -0.00394 -0.01927 -0.04537 -0.03993 -0.04259 C -0.07153 -0.03866 -0.08403 -0.00926 -0.11319 -0.03866 C -0.13142 -0.05602 -0.15295 -0.1 -0.16875 -0.09861 C -0.20451 -0.09722 -0.21198 -0.05208 -0.21198 -0.01065 C -0.21267 0.04792 -0.16632 0.09722 -0.10972 0.10278 C -0.0526 0.10671 -0.00503 0.04398 -0.00937 1.11111E-6 Z " pathEditMode="relative" rAng="0" ptsTypes="fffffff">
                                      <p:cBhvr>
                                        <p:cTn id="12" dur="2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" y="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111E-6 C 0.03298 1.11111E-6 0.06007 -0.04722 0.06007 -0.10463 C 0.06007 -0.17245 0.03003 -0.19676 0.01198 -0.20718 L -0.01198 -0.21759 C -0.03004 -0.22824 -0.06007 -0.25417 -0.06007 -0.33079 C -0.06007 -0.37963 -0.03299 -0.43519 3.33333E-6 -0.43519 C 0.03298 -0.43519 0.06007 -0.37963 0.06007 -0.33079 C 0.06007 -0.25417 0.03003 -0.22824 0.01198 -0.21759 L -0.01198 -0.20718 C -0.03004 -0.19676 -0.06007 -0.17245 -0.06007 -0.10463 C -0.06007 -0.04722 -0.03299 1.11111E-6 3.33333E-6 1.11111E-6 Z " pathEditMode="relative" rAng="0" ptsTypes="ffFffffFfff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R7-Office/2024.1.1.375</Application>
  <DocSecurity>0</DocSecurity>
  <PresentationFormat>Экран (4:3)</PresentationFormat>
  <Paragraphs>0</Paragraphs>
  <Slides>20</Slides>
  <Notes>20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Manager/>
  <Company>school19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дорожные знать каждому положено</dc:title>
  <dc:subject/>
  <dc:creator>school19</dc:creator>
  <cp:keywords/>
  <dc:description/>
  <dc:identifier/>
  <dc:language/>
  <cp:lastModifiedBy>Шодик Светлана</cp:lastModifiedBy>
  <cp:revision>17</cp:revision>
  <dcterms:created xsi:type="dcterms:W3CDTF">2011-11-03T07:34:56Z</dcterms:created>
  <dcterms:modified xsi:type="dcterms:W3CDTF">2025-02-21T04:35:39Z</dcterms:modified>
  <cp:category/>
  <cp:contentStatus/>
  <cp:version/>
</cp:coreProperties>
</file>