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5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4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438">
              <a:schemeClr val="accent3">
                <a:lumMod val="75000"/>
              </a:schemeClr>
            </a:gs>
            <a:gs pos="0">
              <a:schemeClr val="accent3">
                <a:lumMod val="60000"/>
                <a:lumOff val="40000"/>
              </a:schemeClr>
            </a:gs>
            <a:gs pos="74000">
              <a:srgbClr val="EDFCCC"/>
            </a:gs>
            <a:gs pos="83000">
              <a:schemeClr val="accent3">
                <a:lumMod val="20000"/>
                <a:lumOff val="8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F:\&#1056;&#1091;&#1089;&#1089;&#1082;&#1080;&#1081;%20&#1091;&#1089;&#1090;&#1085;&#1099;&#1081;\188_Russkii_ustnii_Brelok.MP3" TargetMode="External"/><Relationship Id="rId1" Type="http://schemas.microsoft.com/office/2007/relationships/media" Target="file:///F:\&#1056;&#1091;&#1089;&#1089;&#1082;&#1080;&#1081;%20&#1091;&#1089;&#1090;&#1085;&#1099;&#1081;\188_Russkii_ustnii_Brelok.MP3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1470025"/>
          </a:xfrm>
        </p:spPr>
        <p:txBody>
          <a:bodyPr/>
          <a:lstStyle/>
          <a:p>
            <a:r>
              <a:rPr lang="ru-RU" dirty="0" smtClean="0"/>
              <a:t>188. </a:t>
            </a:r>
            <a:r>
              <a:rPr lang="ru-RU" dirty="0" err="1" smtClean="0"/>
              <a:t>Брелки</a:t>
            </a:r>
            <a:r>
              <a:rPr lang="ru-RU" dirty="0" smtClean="0"/>
              <a:t> </a:t>
            </a:r>
            <a:r>
              <a:rPr lang="ru-RU" dirty="0" smtClean="0"/>
              <a:t>или </a:t>
            </a:r>
            <a:r>
              <a:rPr lang="ru-RU" dirty="0" smtClean="0"/>
              <a:t>брелоки.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188_Russkii_ustnii_Brelok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9548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25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А как же правильно</a:t>
            </a:r>
            <a:r>
              <a:rPr lang="en-US" dirty="0" smtClean="0"/>
              <a:t>?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ru-RU" sz="6000" dirty="0" smtClean="0"/>
              <a:t>Брел</a:t>
            </a:r>
            <a:r>
              <a:rPr lang="vi-VN" sz="6000" dirty="0" smtClean="0">
                <a:latin typeface="Calibri" pitchFamily="34" charset="0"/>
              </a:rPr>
              <a:t>о́</a:t>
            </a:r>
            <a:r>
              <a:rPr lang="ru-RU" sz="6000" dirty="0" err="1" smtClean="0"/>
              <a:t>ки</a:t>
            </a:r>
            <a:r>
              <a:rPr lang="ru-RU" sz="6000" dirty="0" smtClean="0"/>
              <a:t> – брел</a:t>
            </a:r>
            <a:r>
              <a:rPr lang="ru-RU" sz="6000" dirty="0" smtClean="0">
                <a:latin typeface="Calibri" pitchFamily="34" charset="0"/>
              </a:rPr>
              <a:t>ки</a:t>
            </a:r>
          </a:p>
          <a:p>
            <a:pPr algn="ctr">
              <a:buNone/>
            </a:pP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69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0010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Брелока (ж.р.)</a:t>
            </a:r>
          </a:p>
          <a:p>
            <a:pPr algn="ctr"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Брелок и брелока (сл. Даля)</a:t>
            </a:r>
          </a:p>
          <a:p>
            <a:pPr algn="ctr"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Брелок (сл. Ушакова)</a:t>
            </a:r>
            <a:endParaRPr lang="ru-RU" sz="4000" dirty="0"/>
          </a:p>
        </p:txBody>
      </p:sp>
      <p:pic>
        <p:nvPicPr>
          <p:cNvPr id="4" name="Рисунок 3" descr="даль.jpg"/>
          <p:cNvPicPr>
            <a:picLocks noChangeAspect="1"/>
          </p:cNvPicPr>
          <p:nvPr/>
        </p:nvPicPr>
        <p:blipFill>
          <a:blip r:embed="rId3" cstate="print"/>
          <a:srcRect b="21809"/>
          <a:stretch>
            <a:fillRect/>
          </a:stretch>
        </p:blipFill>
        <p:spPr>
          <a:xfrm>
            <a:off x="7072330" y="2285992"/>
            <a:ext cx="1496075" cy="1785950"/>
          </a:xfrm>
          <a:prstGeom prst="rect">
            <a:avLst/>
          </a:prstGeom>
        </p:spPr>
      </p:pic>
      <p:pic>
        <p:nvPicPr>
          <p:cNvPr id="6" name="Рисунок 5" descr="ушако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4143380"/>
            <a:ext cx="1770064" cy="197018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89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Брелок (от французского </a:t>
            </a:r>
            <a:r>
              <a:rPr lang="en-US" dirty="0" err="1" smtClean="0"/>
              <a:t>breloque</a:t>
            </a:r>
            <a:r>
              <a:rPr lang="ru-RU" dirty="0" smtClean="0"/>
              <a:t>)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Беглые гласные могут быть в словах только исконно русских.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462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Стрел</a:t>
            </a:r>
            <a:r>
              <a:rPr lang="vi-VN" dirty="0" smtClean="0">
                <a:latin typeface="Calibri" pitchFamily="34" charset="0"/>
              </a:rPr>
              <a:t>о́</a:t>
            </a:r>
            <a:r>
              <a:rPr lang="ru-RU" dirty="0" smtClean="0"/>
              <a:t>к – стрелки, стрелками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</a:t>
            </a:r>
          </a:p>
          <a:p>
            <a:pPr algn="ctr">
              <a:buNone/>
            </a:pPr>
            <a:r>
              <a:rPr lang="ru-RU" sz="4800" dirty="0" err="1" smtClean="0"/>
              <a:t>стрел</a:t>
            </a:r>
            <a:r>
              <a:rPr lang="ru-RU" sz="4800" dirty="0" err="1" smtClean="0">
                <a:solidFill>
                  <a:srgbClr val="FF0000"/>
                </a:solidFill>
              </a:rPr>
              <a:t>О</a:t>
            </a:r>
            <a:r>
              <a:rPr lang="ru-RU" sz="4800" dirty="0" err="1" smtClean="0"/>
              <a:t>ки</a:t>
            </a:r>
            <a:endParaRPr lang="ru-RU" sz="48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3143240" y="3786190"/>
            <a:ext cx="2625895" cy="214282"/>
            <a:chOff x="3172878" y="3883127"/>
            <a:chExt cx="2625895" cy="214282"/>
          </a:xfrm>
        </p:grpSpPr>
        <p:sp>
          <p:nvSpPr>
            <p:cNvPr id="10" name="Минус 9"/>
            <p:cNvSpPr/>
            <p:nvPr/>
          </p:nvSpPr>
          <p:spPr>
            <a:xfrm rot="2152085">
              <a:off x="3227005" y="3883127"/>
              <a:ext cx="2571768" cy="142876"/>
            </a:xfrm>
            <a:prstGeom prst="mathMin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Минус 10"/>
            <p:cNvSpPr/>
            <p:nvPr/>
          </p:nvSpPr>
          <p:spPr>
            <a:xfrm rot="19194691">
              <a:off x="3172878" y="3954533"/>
              <a:ext cx="2571768" cy="142876"/>
            </a:xfrm>
            <a:prstGeom prst="mathMin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7" name="Рисунок 6" descr="лл.jpg"/>
          <p:cNvPicPr>
            <a:picLocks noChangeAspect="1"/>
          </p:cNvPicPr>
          <p:nvPr/>
        </p:nvPicPr>
        <p:blipFill>
          <a:blip r:embed="rId3"/>
          <a:srcRect r="22081" b="-182"/>
          <a:stretch>
            <a:fillRect/>
          </a:stretch>
        </p:blipFill>
        <p:spPr>
          <a:xfrm>
            <a:off x="142844" y="2285992"/>
            <a:ext cx="3000396" cy="385765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14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2643182"/>
            <a:ext cx="5643602" cy="78581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800" dirty="0" smtClean="0"/>
              <a:t>Брел</a:t>
            </a:r>
            <a:r>
              <a:rPr lang="vi-VN" sz="4800" dirty="0" smtClean="0">
                <a:latin typeface="Calibri" pitchFamily="34" charset="0"/>
              </a:rPr>
              <a:t>о́</a:t>
            </a:r>
            <a:r>
              <a:rPr lang="ru-RU" sz="4800" dirty="0" smtClean="0"/>
              <a:t>к – брел</a:t>
            </a:r>
            <a:r>
              <a:rPr lang="vi-VN" sz="4800" dirty="0" smtClean="0">
                <a:latin typeface="Calibri" pitchFamily="34" charset="0"/>
              </a:rPr>
              <a:t>о́</a:t>
            </a:r>
            <a:r>
              <a:rPr lang="ru-RU" sz="4800" dirty="0" err="1" smtClean="0">
                <a:latin typeface="Calibri" pitchFamily="34" charset="0"/>
              </a:rPr>
              <a:t>ки</a:t>
            </a:r>
            <a:r>
              <a:rPr lang="ru-RU" sz="4800" dirty="0" smtClean="0">
                <a:latin typeface="Calibri" pitchFamily="34" charset="0"/>
              </a:rPr>
              <a:t> </a:t>
            </a:r>
            <a:r>
              <a:rPr lang="ru-RU" sz="4800" dirty="0" smtClean="0"/>
              <a:t>– </a:t>
            </a:r>
            <a:r>
              <a:rPr lang="ru-RU" sz="4800" dirty="0" smtClean="0">
                <a:latin typeface="Calibri" pitchFamily="34" charset="0"/>
              </a:rPr>
              <a:t>брелки</a:t>
            </a:r>
          </a:p>
          <a:p>
            <a:pPr>
              <a:buNone/>
            </a:pPr>
            <a:endParaRPr lang="ru-RU" dirty="0" smtClean="0">
              <a:latin typeface="Calibri" pitchFamily="34" charset="0"/>
            </a:endParaRPr>
          </a:p>
        </p:txBody>
      </p:sp>
      <p:pic>
        <p:nvPicPr>
          <p:cNvPr id="5" name="Рисунок 4" descr="ру.jpg"/>
          <p:cNvPicPr>
            <a:picLocks noChangeAspect="1"/>
          </p:cNvPicPr>
          <p:nvPr/>
        </p:nvPicPr>
        <p:blipFill>
          <a:blip r:embed="rId2" cstate="print"/>
          <a:srcRect t="37500" b="31250"/>
          <a:stretch>
            <a:fillRect/>
          </a:stretch>
        </p:blipFill>
        <p:spPr>
          <a:xfrm>
            <a:off x="1571604" y="3786190"/>
            <a:ext cx="5845042" cy="2143140"/>
          </a:xfrm>
          <a:prstGeom prst="rect">
            <a:avLst/>
          </a:prstGeom>
        </p:spPr>
      </p:pic>
    </p:spTree>
  </p:cSld>
  <p:clrMapOvr>
    <a:masterClrMapping/>
  </p:clrMapOvr>
  <p:transition advTm="2187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Грамматическая аналогия – привести всех к одному знаменателю.</a:t>
            </a:r>
            <a:endParaRPr lang="ru-RU" dirty="0"/>
          </a:p>
        </p:txBody>
      </p:sp>
    </p:spTree>
  </p:cSld>
  <p:clrMapOvr>
    <a:masterClrMapping/>
  </p:clrMapOvr>
  <p:transition advTm="4237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Стрелок – ловкий человек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Стрелять – просить милостыню, попрошайничать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  <p:custDataLst>
      <p:tags r:id="rId1"/>
    </p:custDataLst>
  </p:cSld>
  <p:clrMapOvr>
    <a:masterClrMapping/>
  </p:clrMapOvr>
  <p:transition advTm="1395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 advTm="9937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3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91</Words>
  <Application>Microsoft Office PowerPoint</Application>
  <PresentationFormat>Экран (4:3)</PresentationFormat>
  <Paragraphs>25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188. Брелки или брелоки.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Брелки или брелоки</dc:title>
  <dc:creator>User</dc:creator>
  <cp:lastModifiedBy>Пользователь Windows</cp:lastModifiedBy>
  <cp:revision>9</cp:revision>
  <dcterms:created xsi:type="dcterms:W3CDTF">2018-10-25T17:44:42Z</dcterms:created>
  <dcterms:modified xsi:type="dcterms:W3CDTF">2019-10-11T06:30:20Z</dcterms:modified>
</cp:coreProperties>
</file>