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1" r:id="rId1"/>
  </p:sldMasterIdLst>
  <p:sldIdLst>
    <p:sldId id="271" r:id="rId2"/>
    <p:sldId id="264" r:id="rId3"/>
    <p:sldId id="265" r:id="rId4"/>
    <p:sldId id="266" r:id="rId5"/>
    <p:sldId id="267" r:id="rId6"/>
    <p:sldId id="270" r:id="rId7"/>
    <p:sldId id="269" r:id="rId8"/>
    <p:sldId id="268" r:id="rId9"/>
    <p:sldId id="272" r:id="rId10"/>
    <p:sldId id="273" r:id="rId11"/>
    <p:sldId id="280" r:id="rId12"/>
    <p:sldId id="274" r:id="rId13"/>
    <p:sldId id="275" r:id="rId14"/>
    <p:sldId id="276" r:id="rId15"/>
    <p:sldId id="277" r:id="rId16"/>
    <p:sldId id="278" r:id="rId17"/>
    <p:sldId id="279" r:id="rId18"/>
    <p:sldId id="281" r:id="rId19"/>
    <p:sldId id="282" r:id="rId20"/>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71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A5FB12AB-DE42-4696-99C2-C3C25736D1F6}" type="datetimeFigureOut">
              <a:rPr lang="ru-RU" smtClean="0"/>
              <a:t>09.11.2020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E22BE48-2A4D-4299-BE4E-0B965F55A805}" type="slidenum">
              <a:rPr lang="ru-RU" smtClean="0"/>
              <a:t>‹#›</a:t>
            </a:fld>
            <a:endParaRPr lang="ru-RU"/>
          </a:p>
        </p:txBody>
      </p:sp>
    </p:spTree>
    <p:extLst>
      <p:ext uri="{BB962C8B-B14F-4D97-AF65-F5344CB8AC3E}">
        <p14:creationId xmlns:p14="http://schemas.microsoft.com/office/powerpoint/2010/main" val="2494499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5FB12AB-DE42-4696-99C2-C3C25736D1F6}" type="datetimeFigureOut">
              <a:rPr lang="ru-RU" smtClean="0"/>
              <a:t>09.11.2020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E22BE48-2A4D-4299-BE4E-0B965F55A805}" type="slidenum">
              <a:rPr lang="ru-RU" smtClean="0"/>
              <a:t>‹#›</a:t>
            </a:fld>
            <a:endParaRPr lang="ru-RU"/>
          </a:p>
        </p:txBody>
      </p:sp>
    </p:spTree>
    <p:extLst>
      <p:ext uri="{BB962C8B-B14F-4D97-AF65-F5344CB8AC3E}">
        <p14:creationId xmlns:p14="http://schemas.microsoft.com/office/powerpoint/2010/main" val="10093553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5FB12AB-DE42-4696-99C2-C3C25736D1F6}" type="datetimeFigureOut">
              <a:rPr lang="ru-RU" smtClean="0"/>
              <a:t>09.11.2020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E22BE48-2A4D-4299-BE4E-0B965F55A805}" type="slidenum">
              <a:rPr lang="ru-RU" smtClean="0"/>
              <a:t>‹#›</a:t>
            </a:fld>
            <a:endParaRPr lang="ru-RU"/>
          </a:p>
        </p:txBody>
      </p:sp>
    </p:spTree>
    <p:extLst>
      <p:ext uri="{BB962C8B-B14F-4D97-AF65-F5344CB8AC3E}">
        <p14:creationId xmlns:p14="http://schemas.microsoft.com/office/powerpoint/2010/main" val="24036058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5FB12AB-DE42-4696-99C2-C3C25736D1F6}" type="datetimeFigureOut">
              <a:rPr lang="ru-RU" smtClean="0"/>
              <a:t>09.11.2020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E22BE48-2A4D-4299-BE4E-0B965F55A805}" type="slidenum">
              <a:rPr lang="ru-RU" smtClean="0"/>
              <a:t>‹#›</a:t>
            </a:fld>
            <a:endParaRPr lang="ru-RU"/>
          </a:p>
        </p:txBody>
      </p:sp>
    </p:spTree>
    <p:extLst>
      <p:ext uri="{BB962C8B-B14F-4D97-AF65-F5344CB8AC3E}">
        <p14:creationId xmlns:p14="http://schemas.microsoft.com/office/powerpoint/2010/main" val="20671033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A5FB12AB-DE42-4696-99C2-C3C25736D1F6}" type="datetimeFigureOut">
              <a:rPr lang="ru-RU" smtClean="0"/>
              <a:t>09.11.2020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E22BE48-2A4D-4299-BE4E-0B965F55A805}" type="slidenum">
              <a:rPr lang="ru-RU" smtClean="0"/>
              <a:t>‹#›</a:t>
            </a:fld>
            <a:endParaRPr lang="ru-RU"/>
          </a:p>
        </p:txBody>
      </p:sp>
    </p:spTree>
    <p:extLst>
      <p:ext uri="{BB962C8B-B14F-4D97-AF65-F5344CB8AC3E}">
        <p14:creationId xmlns:p14="http://schemas.microsoft.com/office/powerpoint/2010/main" val="17755531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A5FB12AB-DE42-4696-99C2-C3C25736D1F6}" type="datetimeFigureOut">
              <a:rPr lang="ru-RU" smtClean="0"/>
              <a:t>09.11.2020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E22BE48-2A4D-4299-BE4E-0B965F55A805}" type="slidenum">
              <a:rPr lang="ru-RU" smtClean="0"/>
              <a:t>‹#›</a:t>
            </a:fld>
            <a:endParaRPr lang="ru-RU"/>
          </a:p>
        </p:txBody>
      </p:sp>
    </p:spTree>
    <p:extLst>
      <p:ext uri="{BB962C8B-B14F-4D97-AF65-F5344CB8AC3E}">
        <p14:creationId xmlns:p14="http://schemas.microsoft.com/office/powerpoint/2010/main" val="8426668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A5FB12AB-DE42-4696-99C2-C3C25736D1F6}" type="datetimeFigureOut">
              <a:rPr lang="ru-RU" smtClean="0"/>
              <a:t>09.11.2020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CE22BE48-2A4D-4299-BE4E-0B965F55A805}" type="slidenum">
              <a:rPr lang="ru-RU" smtClean="0"/>
              <a:t>‹#›</a:t>
            </a:fld>
            <a:endParaRPr lang="ru-RU"/>
          </a:p>
        </p:txBody>
      </p:sp>
    </p:spTree>
    <p:extLst>
      <p:ext uri="{BB962C8B-B14F-4D97-AF65-F5344CB8AC3E}">
        <p14:creationId xmlns:p14="http://schemas.microsoft.com/office/powerpoint/2010/main" val="11148005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A5FB12AB-DE42-4696-99C2-C3C25736D1F6}" type="datetimeFigureOut">
              <a:rPr lang="ru-RU" smtClean="0"/>
              <a:t>09.11.2020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CE22BE48-2A4D-4299-BE4E-0B965F55A805}" type="slidenum">
              <a:rPr lang="ru-RU" smtClean="0"/>
              <a:t>‹#›</a:t>
            </a:fld>
            <a:endParaRPr lang="ru-RU"/>
          </a:p>
        </p:txBody>
      </p:sp>
    </p:spTree>
    <p:extLst>
      <p:ext uri="{BB962C8B-B14F-4D97-AF65-F5344CB8AC3E}">
        <p14:creationId xmlns:p14="http://schemas.microsoft.com/office/powerpoint/2010/main" val="28860126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5FB12AB-DE42-4696-99C2-C3C25736D1F6}" type="datetimeFigureOut">
              <a:rPr lang="ru-RU" smtClean="0"/>
              <a:t>09.11.2020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CE22BE48-2A4D-4299-BE4E-0B965F55A805}" type="slidenum">
              <a:rPr lang="ru-RU" smtClean="0"/>
              <a:t>‹#›</a:t>
            </a:fld>
            <a:endParaRPr lang="ru-RU"/>
          </a:p>
        </p:txBody>
      </p:sp>
    </p:spTree>
    <p:extLst>
      <p:ext uri="{BB962C8B-B14F-4D97-AF65-F5344CB8AC3E}">
        <p14:creationId xmlns:p14="http://schemas.microsoft.com/office/powerpoint/2010/main" val="41329956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A5FB12AB-DE42-4696-99C2-C3C25736D1F6}" type="datetimeFigureOut">
              <a:rPr lang="ru-RU" smtClean="0"/>
              <a:t>09.11.2020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E22BE48-2A4D-4299-BE4E-0B965F55A805}" type="slidenum">
              <a:rPr lang="ru-RU" smtClean="0"/>
              <a:t>‹#›</a:t>
            </a:fld>
            <a:endParaRPr lang="ru-RU"/>
          </a:p>
        </p:txBody>
      </p:sp>
    </p:spTree>
    <p:extLst>
      <p:ext uri="{BB962C8B-B14F-4D97-AF65-F5344CB8AC3E}">
        <p14:creationId xmlns:p14="http://schemas.microsoft.com/office/powerpoint/2010/main" val="13934178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A5FB12AB-DE42-4696-99C2-C3C25736D1F6}" type="datetimeFigureOut">
              <a:rPr lang="ru-RU" smtClean="0"/>
              <a:t>09.11.2020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E22BE48-2A4D-4299-BE4E-0B965F55A805}" type="slidenum">
              <a:rPr lang="ru-RU" smtClean="0"/>
              <a:t>‹#›</a:t>
            </a:fld>
            <a:endParaRPr lang="ru-RU"/>
          </a:p>
        </p:txBody>
      </p:sp>
    </p:spTree>
    <p:extLst>
      <p:ext uri="{BB962C8B-B14F-4D97-AF65-F5344CB8AC3E}">
        <p14:creationId xmlns:p14="http://schemas.microsoft.com/office/powerpoint/2010/main" val="15764256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FB12AB-DE42-4696-99C2-C3C25736D1F6}" type="datetimeFigureOut">
              <a:rPr lang="ru-RU" smtClean="0"/>
              <a:t>09.11.2020</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22BE48-2A4D-4299-BE4E-0B965F55A805}" type="slidenum">
              <a:rPr lang="ru-RU" smtClean="0"/>
              <a:t>‹#›</a:t>
            </a:fld>
            <a:endParaRPr lang="ru-RU"/>
          </a:p>
        </p:txBody>
      </p:sp>
    </p:spTree>
    <p:extLst>
      <p:ext uri="{BB962C8B-B14F-4D97-AF65-F5344CB8AC3E}">
        <p14:creationId xmlns:p14="http://schemas.microsoft.com/office/powerpoint/2010/main" val="3068129789"/>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https://childage.ru/psihologiya-i-razvitie/vospitanie-rebenka/patrioticheskoe/detyam-o-voyne-1941-1945-dlya-detskogo-sada.html" TargetMode="External"/><Relationship Id="rId2" Type="http://schemas.openxmlformats.org/officeDocument/2006/relationships/image" Target="../media/image6.jpg"/><Relationship Id="rId1" Type="http://schemas.openxmlformats.org/officeDocument/2006/relationships/slideLayout" Target="../slideLayouts/slideLayout7.xml"/><Relationship Id="rId5" Type="http://schemas.openxmlformats.org/officeDocument/2006/relationships/hyperlink" Target="https://stranakids.ru/deti-geroi-rasskazy-o-geroiakh-vov-1/" TargetMode="External"/><Relationship Id="rId4" Type="http://schemas.openxmlformats.org/officeDocument/2006/relationships/hyperlink" Target="https://warspro.ru/velikaya-otechestvennaya-vojna/obshhie/deti-geroi-i-ih-podvigi-vo-vremya-velikoj-otechestvennoj-vojny"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6.jpg"/><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hyperlink" Target="http://yandex.ru/video/search?suggest_reqid=560241306142924383006752358139406&amp;filmId=2EoEekhgUXI&amp;text=&#1078;&#1080;&#1074;&#1086;&#1090;&#1085;&#1099;&#1077;%20&#1085;&#1072;%20&#1074;&#1086;&#1081;&#1085;&#1077;%20&#1074;&#1086;&#1074;%20&#1074;&#1080;&#1076;&#1077;&#1086;&amp;_=1429300785330&amp;safety=1" TargetMode="External"/><Relationship Id="rId2" Type="http://schemas.openxmlformats.org/officeDocument/2006/relationships/image" Target="../media/image6.jpg"/><Relationship Id="rId1" Type="http://schemas.openxmlformats.org/officeDocument/2006/relationships/slideLayout" Target="../slideLayouts/slideLayout7.xml"/><Relationship Id="rId6" Type="http://schemas.openxmlformats.org/officeDocument/2006/relationships/hyperlink" Target="https://yandex.ru/images/search?text=&#1092;&#1086;&#1090;&#1086;&#1075;&#1088;&#1072;&#1092;&#1080;&#1080;%20&#1078;&#1080;&#1074;&#1086;&#1090;&#1085;&#1099;&#1077;%20&#1085;&#1072;%20&#1074;&#1077;&#1083;&#1080;&#1082;&#1086;&#1081;%20&#1086;&#1090;&#1077;&#1095;&#1077;&#1089;&#1090;&#1074;&#1077;&#1085;&#1085;&#1086;&#1081;%20&#1074;&#1086;&#1081;&#1085;&#1077;&amp;suggest_reqid=560241306142924383096867565159066&amp;uinfo=sw-1366-sh-768-ww-1349-wh-659-pd-1-wp-16x9_1366x768" TargetMode="External"/><Relationship Id="rId5" Type="http://schemas.openxmlformats.org/officeDocument/2006/relationships/hyperlink" Target="http://modernlib.ru/books/velikanov_vasiliy/razboynik_i_mishka_rasskazi/read/" TargetMode="External"/><Relationship Id="rId4" Type="http://schemas.openxmlformats.org/officeDocument/2006/relationships/hyperlink" Target="http://pikabu.ru/story/edinstvennyiy_v_rossii_pamyatnik_sobakampodryivnikam_1444296"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yandex.ru/video/preview/?filmld=2618767600040615661&amp;from=tabbar&amp;text=&#1075;&#1086;&#1088;&#1086;&#1076;&#1072;+&#1075;&#1077;&#1088;&#1086;&#1080;+&#1084;&#1086;&#1089;&#1082;&#1074;&#1072;+&#1074;&#1080;&#1076;&#1077;&#1086;+&#1076;&#1083;&#1103;+&#1076;&#1077;&#1090;&#1089;&#1082;&#1086;&#1075;&#1086;" TargetMode="External"/><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hyperlink" Target="https://yadi.sk/i/Aokyl3O-2Or27A" TargetMode="External"/><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s://yadi.sk/i/JNcJRRkOsFIchw" TargetMode="External"/><Relationship Id="rId2" Type="http://schemas.openxmlformats.org/officeDocument/2006/relationships/image" Target="../media/image6.jpg"/><Relationship Id="rId1" Type="http://schemas.openxmlformats.org/officeDocument/2006/relationships/slideLayout" Target="../slideLayouts/slideLayout7.xml"/><Relationship Id="rId4" Type="http://schemas.openxmlformats.org/officeDocument/2006/relationships/hyperlink" Target="https://yandex.ru/video/preview/?filmld=12712956940122552166&amp;from=tabbar&amp;reqid=1585576971969496-853434777384307155000146-sas1-7234-V&amp;text=&#1075;&#1086;&#1088;&#1086;&#1076;&#1072;+&#1075;&#1077;&#1088;&#1086;&#1080;" TargetMode="External"/></Relationships>
</file>

<file path=ppt/slides/_rels/slide1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openxmlformats.org/officeDocument/2006/relationships/image" Target="../media/image14.gif"/><Relationship Id="rId3" Type="http://schemas.openxmlformats.org/officeDocument/2006/relationships/hyperlink" Target="https://yandex.ru/video/search?text=&#1088;&#1077;&#1095;&#1100;%20&#1083;&#1077;&#1074;&#1080;&#1090;&#1072;&#1085;&#1072;%20&#1086;&#1073;%20&#1086;&#1082;&#1086;&#1085;&#1095;&#1072;&#1085;&#1080;&#1080;%20&#1074;&#1086;&#1081;&#1085;&#1099;&amp;path=wizard" TargetMode="External"/><Relationship Id="rId7" Type="http://schemas.openxmlformats.org/officeDocument/2006/relationships/hyperlink" Target="https://materinstvo.ru/art/stihi-o-voine-i-pobede" TargetMode="External"/><Relationship Id="rId2" Type="http://schemas.openxmlformats.org/officeDocument/2006/relationships/image" Target="../media/image6.jpg"/><Relationship Id="rId1" Type="http://schemas.openxmlformats.org/officeDocument/2006/relationships/slideLayout" Target="../slideLayouts/slideLayout7.xml"/><Relationship Id="rId6" Type="http://schemas.openxmlformats.org/officeDocument/2006/relationships/hyperlink" Target="https://www.youtube.com/watch?time_continue=652&amp;v=OV0WIJKLZbQ" TargetMode="External"/><Relationship Id="rId5" Type="http://schemas.openxmlformats.org/officeDocument/2006/relationships/hyperlink" Target="https://yandex.ru/video/search?text=&#1087;&#1072;&#1088;&#1072;&#1076;%20&#1087;&#1086;&#1073;&#1077;&#1076;&#1099;%201945%20&#1075;&#1086;&#1076;&#1072;&amp;path=wizard&amp;parent-reqid=1589492334756889-890265626119786705600197-production-app-host-man-web-yp-64" TargetMode="External"/><Relationship Id="rId10" Type="http://schemas.openxmlformats.org/officeDocument/2006/relationships/image" Target="../media/image16.gif"/><Relationship Id="rId4" Type="http://schemas.openxmlformats.org/officeDocument/2006/relationships/hyperlink" Target="https://yandex.ru/video/search?text=&#1084;&#1091;&#1083;&#1100;&#1090;&#1092;&#1080;&#1083;&#1100;&#1084;%20&#1089;&#1072;&#1083;&#1102;&#1090;%20&#1087;&#1088;&#1086;%20&#1074;&#1086;&#1081;&#1085;&#1091;&amp;path=wizard&amp;parent-reqid=1589492225193002-1466615274789931543200294-production-app-host-man-web-yp-89" TargetMode="External"/><Relationship Id="rId9" Type="http://schemas.openxmlformats.org/officeDocument/2006/relationships/image" Target="../media/image15.gif"/></Relationships>
</file>

<file path=ppt/slides/_rels/slide19.xml.rels><?xml version="1.0" encoding="UTF-8" standalone="yes"?>
<Relationships xmlns="http://schemas.openxmlformats.org/package/2006/relationships"><Relationship Id="rId8" Type="http://schemas.openxmlformats.org/officeDocument/2006/relationships/hyperlink" Target="https://mamamozhetvse.ru/zagadki-pro-vojnu-voennye-professii-i-texniku.html" TargetMode="External"/><Relationship Id="rId3" Type="http://schemas.openxmlformats.org/officeDocument/2006/relationships/hyperlink" Target="https://goo.gl/7UgHju" TargetMode="External"/><Relationship Id="rId7" Type="http://schemas.openxmlformats.org/officeDocument/2006/relationships/hyperlink" Target="https://nsportal.ru/detskiy-sad/zdorovyy-obraz-zhizni/2016/10/06/kartoteka-glaznoy-gimnastiki" TargetMode="External"/><Relationship Id="rId2" Type="http://schemas.openxmlformats.org/officeDocument/2006/relationships/image" Target="../media/image6.jpg"/><Relationship Id="rId1" Type="http://schemas.openxmlformats.org/officeDocument/2006/relationships/slideLayout" Target="../slideLayouts/slideLayout7.xml"/><Relationship Id="rId6" Type="http://schemas.openxmlformats.org/officeDocument/2006/relationships/hyperlink" Target="https://nsportal.ru/detskiy-sad/razvitie-rechi/2020/04/27/palchikovye-igry-na-temu-den-pobedy" TargetMode="External"/><Relationship Id="rId5" Type="http://schemas.openxmlformats.org/officeDocument/2006/relationships/hyperlink" Target="https://yandex.ru/collections/user/natalia-pitik/raskraski-o-voine/" TargetMode="External"/><Relationship Id="rId4" Type="http://schemas.openxmlformats.org/officeDocument/2006/relationships/hyperlink" Target="https://www.prodlenka.org/metodicheskie-razrabotki/268261-kartoteka-podvizhnyh-igr-voennoj-tematiki"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hyperlink" Target="http://multomania.com/soldatskaya-lampa.html" TargetMode="External"/><Relationship Id="rId3" Type="http://schemas.openxmlformats.org/officeDocument/2006/relationships/hyperlink" Target="http://www.maam.ru/detskijsad/beseda-s-detmi-o-velikoi-otechestvenoi-voine.html" TargetMode="External"/><Relationship Id="rId7" Type="http://schemas.openxmlformats.org/officeDocument/2006/relationships/hyperlink" Target="http://multomania.com/soldatskaya-skazka-1983.html" TargetMode="External"/><Relationship Id="rId2" Type="http://schemas.openxmlformats.org/officeDocument/2006/relationships/image" Target="../media/image6.jpg"/><Relationship Id="rId1" Type="http://schemas.openxmlformats.org/officeDocument/2006/relationships/slideLayout" Target="../slideLayouts/slideLayout7.xml"/><Relationship Id="rId6" Type="http://schemas.openxmlformats.org/officeDocument/2006/relationships/hyperlink" Target="http://www.mamadaika.ru/article.php?article_id=11155" TargetMode="External"/><Relationship Id="rId5" Type="http://schemas.openxmlformats.org/officeDocument/2006/relationships/hyperlink" Target="http://lad-lad.ru/stihi/stihi-po-temam/647-stihi-k-9-maja.html" TargetMode="External"/><Relationship Id="rId10" Type="http://schemas.openxmlformats.org/officeDocument/2006/relationships/hyperlink" Target="https://pravoslavie.ru/53349.html" TargetMode="External"/><Relationship Id="rId4" Type="http://schemas.openxmlformats.org/officeDocument/2006/relationships/hyperlink" Target="http://gilbylmalysh.ru/lastposts/library/stories/stories-war.htmlhttp:/clubdruzey.ru/meet/index.php?topic=372.0" TargetMode="External"/><Relationship Id="rId9" Type="http://schemas.openxmlformats.org/officeDocument/2006/relationships/hyperlink" Target="https://www.youtube.com/watch?v=sailmeWkm_A"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allforchildren.ru/diafilm/diafilm286.php" TargetMode="External"/><Relationship Id="rId2" Type="http://schemas.openxmlformats.org/officeDocument/2006/relationships/image" Target="../media/image6.jpg"/><Relationship Id="rId1" Type="http://schemas.openxmlformats.org/officeDocument/2006/relationships/slideLayout" Target="../slideLayouts/slideLayout7.xml"/><Relationship Id="rId6" Type="http://schemas.openxmlformats.org/officeDocument/2006/relationships/hyperlink" Target="https://goo.gl/ETnoay" TargetMode="External"/><Relationship Id="rId5" Type="http://schemas.openxmlformats.org/officeDocument/2006/relationships/hyperlink" Target="http://pumbr.ru/6-rasskazov-kotorye-nauchat-detej-lyubit/" TargetMode="External"/><Relationship Id="rId4" Type="http://schemas.openxmlformats.org/officeDocument/2006/relationships/hyperlink" Target="https://www.youtube.com/watch?v=Mowe4ojo_iY"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g"/><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hyperlink" Target="http://zanimatika.narod.ru/RF34_Trudovoi_front.htm" TargetMode="External"/><Relationship Id="rId2" Type="http://schemas.openxmlformats.org/officeDocument/2006/relationships/image" Target="../media/image6.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C000">
            <a:alpha val="33000"/>
          </a:srgbClr>
        </a:solidFill>
        <a:effectLst/>
      </p:bgPr>
    </p:bg>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Прямоугольник 1"/>
          <p:cNvSpPr/>
          <p:nvPr/>
        </p:nvSpPr>
        <p:spPr>
          <a:xfrm>
            <a:off x="2488441" y="2386522"/>
            <a:ext cx="7706436" cy="2308324"/>
          </a:xfrm>
          <a:prstGeom prst="rect">
            <a:avLst/>
          </a:prstGeom>
        </p:spPr>
        <p:txBody>
          <a:bodyPr wrap="square">
            <a:spAutoFit/>
          </a:bodyPr>
          <a:lstStyle/>
          <a:p>
            <a:pPr algn="ctr">
              <a:lnSpc>
                <a:spcPct val="150000"/>
              </a:lnSpc>
              <a:spcAft>
                <a:spcPts val="0"/>
              </a:spcAft>
            </a:pPr>
            <a:r>
              <a:rPr lang="ru-RU" sz="2400" b="1" dirty="0" smtClean="0">
                <a:latin typeface="Verdana" panose="020B0604030504040204" pitchFamily="34" charset="0"/>
                <a:ea typeface="Verdana" panose="020B0604030504040204" pitchFamily="34" charset="0"/>
                <a:cs typeface="Times New Roman" panose="02020603050405020304" pitchFamily="18" charset="0"/>
              </a:rPr>
              <a:t>Электронный о</a:t>
            </a:r>
            <a:r>
              <a:rPr lang="ru-RU" sz="2400" b="1" dirty="0" smtClean="0">
                <a:effectLst/>
                <a:latin typeface="Verdana" panose="020B0604030504040204" pitchFamily="34" charset="0"/>
                <a:ea typeface="Verdana" panose="020B0604030504040204" pitchFamily="34" charset="0"/>
                <a:cs typeface="Times New Roman" panose="02020603050405020304" pitchFamily="18" charset="0"/>
              </a:rPr>
              <a:t>бразовательный </a:t>
            </a:r>
            <a:r>
              <a:rPr lang="ru-RU" sz="2400" b="1" dirty="0" smtClean="0">
                <a:effectLst/>
                <a:latin typeface="Verdana" panose="020B0604030504040204" pitchFamily="34" charset="0"/>
                <a:ea typeface="Verdana" panose="020B0604030504040204" pitchFamily="34" charset="0"/>
                <a:cs typeface="Times New Roman" panose="02020603050405020304" pitchFamily="18" charset="0"/>
              </a:rPr>
              <a:t>маршрут</a:t>
            </a:r>
          </a:p>
          <a:p>
            <a:pPr algn="ctr">
              <a:lnSpc>
                <a:spcPct val="150000"/>
              </a:lnSpc>
            </a:pPr>
            <a:r>
              <a:rPr lang="ru-RU" sz="2400" b="1" dirty="0">
                <a:solidFill>
                  <a:srgbClr val="C00000"/>
                </a:solidFill>
                <a:latin typeface="Verdana" panose="020B0604030504040204" pitchFamily="34" charset="0"/>
                <a:ea typeface="Verdana" panose="020B0604030504040204" pitchFamily="34" charset="0"/>
                <a:cs typeface="Times New Roman" panose="02020603050405020304" pitchFamily="18" charset="0"/>
              </a:rPr>
              <a:t>«Расскажите детям о Войне»</a:t>
            </a:r>
            <a:endParaRPr lang="ru-RU" sz="2400" dirty="0">
              <a:solidFill>
                <a:srgbClr val="C00000"/>
              </a:solidFill>
              <a:latin typeface="Verdana" panose="020B0604030504040204" pitchFamily="34" charset="0"/>
              <a:ea typeface="Verdana" panose="020B0604030504040204" pitchFamily="34" charset="0"/>
              <a:cs typeface="Times New Roman" panose="02020603050405020304" pitchFamily="18" charset="0"/>
            </a:endParaRPr>
          </a:p>
          <a:p>
            <a:pPr algn="ctr">
              <a:lnSpc>
                <a:spcPct val="150000"/>
              </a:lnSpc>
              <a:spcAft>
                <a:spcPts val="0"/>
              </a:spcAft>
            </a:pPr>
            <a:r>
              <a:rPr lang="ru-RU" sz="2400" b="1" dirty="0" smtClean="0">
                <a:effectLst/>
                <a:latin typeface="Verdana" panose="020B0604030504040204" pitchFamily="34" charset="0"/>
                <a:ea typeface="Verdana" panose="020B0604030504040204" pitchFamily="34" charset="0"/>
                <a:cs typeface="Times New Roman" panose="02020603050405020304" pitchFamily="18" charset="0"/>
              </a:rPr>
              <a:t>для </a:t>
            </a:r>
            <a:r>
              <a:rPr lang="ru-RU" sz="2400" b="1" dirty="0" smtClean="0">
                <a:effectLst/>
                <a:latin typeface="Verdana" panose="020B0604030504040204" pitchFamily="34" charset="0"/>
                <a:ea typeface="Verdana" panose="020B0604030504040204" pitchFamily="34" charset="0"/>
                <a:cs typeface="Times New Roman" panose="02020603050405020304" pitchFamily="18" charset="0"/>
              </a:rPr>
              <a:t>совместной деятельности </a:t>
            </a:r>
            <a:r>
              <a:rPr lang="ru-RU" sz="2400" b="1" dirty="0" smtClean="0">
                <a:latin typeface="Verdana" panose="020B0604030504040204" pitchFamily="34" charset="0"/>
                <a:ea typeface="Verdana" panose="020B0604030504040204" pitchFamily="34" charset="0"/>
                <a:cs typeface="Times New Roman" panose="02020603050405020304" pitchFamily="18" charset="0"/>
              </a:rPr>
              <a:t>старших дошкольников и </a:t>
            </a:r>
            <a:r>
              <a:rPr lang="ru-RU" sz="2400" b="1" dirty="0" smtClean="0">
                <a:effectLst/>
                <a:latin typeface="Verdana" panose="020B0604030504040204" pitchFamily="34" charset="0"/>
                <a:ea typeface="Verdana" panose="020B0604030504040204" pitchFamily="34" charset="0"/>
                <a:cs typeface="Times New Roman" panose="02020603050405020304" pitchFamily="18" charset="0"/>
              </a:rPr>
              <a:t>родителей</a:t>
            </a:r>
            <a:endParaRPr lang="ru-RU" sz="2800" dirty="0">
              <a:solidFill>
                <a:srgbClr val="C00000"/>
              </a:solidFill>
              <a:effectLst/>
              <a:latin typeface="Verdana" panose="020B0604030504040204" pitchFamily="34" charset="0"/>
              <a:ea typeface="Verdana" panose="020B0604030504040204" pitchFamily="34" charset="0"/>
              <a:cs typeface="Times New Roman" panose="02020603050405020304" pitchFamily="18" charset="0"/>
            </a:endParaRPr>
          </a:p>
        </p:txBody>
      </p:sp>
      <p:sp>
        <p:nvSpPr>
          <p:cNvPr id="3" name="Прямоугольник 2"/>
          <p:cNvSpPr/>
          <p:nvPr/>
        </p:nvSpPr>
        <p:spPr>
          <a:xfrm>
            <a:off x="3564341" y="1551224"/>
            <a:ext cx="7556310" cy="371961"/>
          </a:xfrm>
          <a:prstGeom prst="rect">
            <a:avLst/>
          </a:prstGeom>
        </p:spPr>
        <p:txBody>
          <a:bodyPr wrap="square">
            <a:spAutoFit/>
          </a:bodyPr>
          <a:lstStyle/>
          <a:p>
            <a:pPr>
              <a:lnSpc>
                <a:spcPct val="150000"/>
              </a:lnSpc>
              <a:spcAft>
                <a:spcPts val="0"/>
              </a:spcAft>
            </a:pPr>
            <a:r>
              <a:rPr lang="ru-RU" sz="1400" b="1" dirty="0" smtClean="0">
                <a:effectLst/>
                <a:latin typeface="Verdana" panose="020B0604030504040204" pitchFamily="34" charset="0"/>
                <a:ea typeface="Verdana" panose="020B0604030504040204" pitchFamily="34" charset="0"/>
                <a:cs typeface="Times New Roman" panose="02020603050405020304" pitchFamily="18" charset="0"/>
              </a:rPr>
              <a:t>СП «Детский сад Пчёлка» ГБОУ СОШ им. Н.Т. Кукушкина с. </a:t>
            </a:r>
            <a:r>
              <a:rPr lang="ru-RU" sz="1400" b="1" dirty="0" err="1" smtClean="0">
                <a:effectLst/>
                <a:latin typeface="Verdana" panose="020B0604030504040204" pitchFamily="34" charset="0"/>
                <a:ea typeface="Verdana" panose="020B0604030504040204" pitchFamily="34" charset="0"/>
                <a:cs typeface="Times New Roman" panose="02020603050405020304" pitchFamily="18" charset="0"/>
              </a:rPr>
              <a:t>Савруха</a:t>
            </a:r>
            <a:endParaRPr lang="ru-RU" sz="1400" b="1" dirty="0">
              <a:effectLst/>
              <a:latin typeface="Verdana" panose="020B0604030504040204" pitchFamily="34" charset="0"/>
              <a:ea typeface="Verdana" panose="020B0604030504040204" pitchFamily="34" charset="0"/>
              <a:cs typeface="Times New Roman" panose="02020603050405020304" pitchFamily="18" charset="0"/>
            </a:endParaRPr>
          </a:p>
        </p:txBody>
      </p:sp>
      <p:sp>
        <p:nvSpPr>
          <p:cNvPr id="4" name="TextBox 3"/>
          <p:cNvSpPr txBox="1"/>
          <p:nvPr/>
        </p:nvSpPr>
        <p:spPr>
          <a:xfrm>
            <a:off x="7274257" y="5377686"/>
            <a:ext cx="4747146" cy="830997"/>
          </a:xfrm>
          <a:prstGeom prst="rect">
            <a:avLst/>
          </a:prstGeom>
          <a:noFill/>
        </p:spPr>
        <p:txBody>
          <a:bodyPr wrap="square" rtlCol="0">
            <a:spAutoFit/>
          </a:bodyPr>
          <a:lstStyle/>
          <a:p>
            <a:r>
              <a:rPr lang="ru-RU" sz="1600" b="1" dirty="0" smtClean="0">
                <a:latin typeface="Verdana" panose="020B0604030504040204" pitchFamily="34" charset="0"/>
                <a:ea typeface="Verdana" panose="020B0604030504040204" pitchFamily="34" charset="0"/>
              </a:rPr>
              <a:t>Авторы:</a:t>
            </a:r>
          </a:p>
          <a:p>
            <a:r>
              <a:rPr lang="ru-RU" sz="1600" b="1" dirty="0" err="1" smtClean="0">
                <a:latin typeface="Verdana" panose="020B0604030504040204" pitchFamily="34" charset="0"/>
                <a:ea typeface="Verdana" panose="020B0604030504040204" pitchFamily="34" charset="0"/>
              </a:rPr>
              <a:t>Вихровкина</a:t>
            </a:r>
            <a:r>
              <a:rPr lang="ru-RU" sz="1600" b="1" dirty="0" smtClean="0">
                <a:latin typeface="Verdana" panose="020B0604030504040204" pitchFamily="34" charset="0"/>
                <a:ea typeface="Verdana" panose="020B0604030504040204" pitchFamily="34" charset="0"/>
              </a:rPr>
              <a:t> Светлана Владимировна,</a:t>
            </a:r>
          </a:p>
          <a:p>
            <a:r>
              <a:rPr lang="ru-RU" sz="1600" b="1" dirty="0" err="1" smtClean="0">
                <a:latin typeface="Verdana" panose="020B0604030504040204" pitchFamily="34" charset="0"/>
                <a:ea typeface="Verdana" panose="020B0604030504040204" pitchFamily="34" charset="0"/>
              </a:rPr>
              <a:t>Прилепкина</a:t>
            </a:r>
            <a:r>
              <a:rPr lang="ru-RU" sz="1600" b="1" dirty="0" smtClean="0">
                <a:latin typeface="Verdana" panose="020B0604030504040204" pitchFamily="34" charset="0"/>
                <a:ea typeface="Verdana" panose="020B0604030504040204" pitchFamily="34" charset="0"/>
              </a:rPr>
              <a:t> Надежда Ивановна</a:t>
            </a:r>
            <a:endParaRPr lang="ru-RU" sz="1600" b="1" dirty="0">
              <a:latin typeface="Verdana" panose="020B0604030504040204" pitchFamily="34" charset="0"/>
              <a:ea typeface="Verdana" panose="020B0604030504040204" pitchFamily="34" charset="0"/>
            </a:endParaRPr>
          </a:p>
        </p:txBody>
      </p:sp>
      <p:sp>
        <p:nvSpPr>
          <p:cNvPr id="6" name="AutoShape 2" descr="http://xn--18-6kclvec3aj7p.xn--p1ai/wp-content/uploads/s1200.jpg"/>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2" name="Рисунок 1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18218" y="6206346"/>
            <a:ext cx="3018619" cy="781050"/>
          </a:xfrm>
          <a:prstGeom prst="rect">
            <a:avLst/>
          </a:prstGeom>
          <a:noFill/>
        </p:spPr>
      </p:pic>
      <p:pic>
        <p:nvPicPr>
          <p:cNvPr id="13" name="Рисунок 12"/>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103" y="6208683"/>
            <a:ext cx="2996063" cy="781050"/>
          </a:xfrm>
          <a:prstGeom prst="rect">
            <a:avLst/>
          </a:prstGeom>
          <a:noFill/>
        </p:spPr>
      </p:pic>
      <p:pic>
        <p:nvPicPr>
          <p:cNvPr id="14" name="Рисунок 13"/>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30901" y="6203987"/>
            <a:ext cx="3039091" cy="781050"/>
          </a:xfrm>
          <a:prstGeom prst="rect">
            <a:avLst/>
          </a:prstGeom>
          <a:noFill/>
        </p:spPr>
      </p:pic>
      <p:pic>
        <p:nvPicPr>
          <p:cNvPr id="15" name="Рисунок 14"/>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082159" y="6213475"/>
            <a:ext cx="3127944" cy="781050"/>
          </a:xfrm>
          <a:prstGeom prst="rect">
            <a:avLst/>
          </a:prstGeom>
          <a:noFill/>
        </p:spPr>
      </p:pic>
    </p:spTree>
    <p:extLst>
      <p:ext uri="{BB962C8B-B14F-4D97-AF65-F5344CB8AC3E}">
        <p14:creationId xmlns:p14="http://schemas.microsoft.com/office/powerpoint/2010/main" val="237002396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Прямоугольник 2"/>
          <p:cNvSpPr/>
          <p:nvPr/>
        </p:nvSpPr>
        <p:spPr>
          <a:xfrm>
            <a:off x="2469046" y="385572"/>
            <a:ext cx="8236550" cy="491738"/>
          </a:xfrm>
          <a:prstGeom prst="rect">
            <a:avLst/>
          </a:prstGeom>
        </p:spPr>
        <p:txBody>
          <a:bodyPr wrap="none">
            <a:spAutoFit/>
          </a:bodyPr>
          <a:lstStyle/>
          <a:p>
            <a:pPr algn="just">
              <a:lnSpc>
                <a:spcPct val="150000"/>
              </a:lnSpc>
              <a:spcAft>
                <a:spcPts val="0"/>
              </a:spcAft>
            </a:pPr>
            <a:r>
              <a:rPr lang="ru-RU" sz="2000" b="1" dirty="0">
                <a:solidFill>
                  <a:srgbClr val="C00000"/>
                </a:solidFill>
                <a:latin typeface="Verdana" panose="020B0604030504040204" pitchFamily="34" charset="0"/>
                <a:ea typeface="Verdana" panose="020B0604030504040204" pitchFamily="34" charset="0"/>
                <a:cs typeface="Times New Roman" panose="02020603050405020304" pitchFamily="18" charset="0"/>
              </a:rPr>
              <a:t>Шаг </a:t>
            </a:r>
            <a:r>
              <a:rPr lang="ru-RU" sz="2000" b="1" dirty="0" smtClean="0">
                <a:solidFill>
                  <a:srgbClr val="C00000"/>
                </a:solidFill>
                <a:latin typeface="Verdana" panose="020B0604030504040204" pitchFamily="34" charset="0"/>
                <a:ea typeface="Verdana" panose="020B0604030504040204" pitchFamily="34" charset="0"/>
                <a:cs typeface="Times New Roman" panose="02020603050405020304" pitchFamily="18" charset="0"/>
              </a:rPr>
              <a:t>3. «Юные </a:t>
            </a:r>
            <a:r>
              <a:rPr lang="ru-RU" sz="2000" b="1" dirty="0">
                <a:solidFill>
                  <a:srgbClr val="C00000"/>
                </a:solidFill>
                <a:latin typeface="Verdana" panose="020B0604030504040204" pitchFamily="34" charset="0"/>
                <a:ea typeface="Verdana" panose="020B0604030504040204" pitchFamily="34" charset="0"/>
                <a:cs typeface="Times New Roman" panose="02020603050405020304" pitchFamily="18" charset="0"/>
              </a:rPr>
              <a:t>герои Великой Отечественной войны»</a:t>
            </a:r>
            <a:endParaRPr lang="ru-RU" sz="2000" b="1" dirty="0">
              <a:solidFill>
                <a:srgbClr val="C00000"/>
              </a:solidFill>
              <a:effectLst/>
              <a:latin typeface="Verdana" panose="020B0604030504040204" pitchFamily="34" charset="0"/>
              <a:ea typeface="Verdana" panose="020B0604030504040204" pitchFamily="34" charset="0"/>
              <a:cs typeface="Times New Roman" panose="02020603050405020304" pitchFamily="18" charset="0"/>
            </a:endParaRPr>
          </a:p>
        </p:txBody>
      </p:sp>
      <p:sp>
        <p:nvSpPr>
          <p:cNvPr id="4" name="Прямоугольник 3"/>
          <p:cNvSpPr/>
          <p:nvPr/>
        </p:nvSpPr>
        <p:spPr>
          <a:xfrm>
            <a:off x="514066" y="1262882"/>
            <a:ext cx="11163867" cy="4247317"/>
          </a:xfrm>
          <a:prstGeom prst="rect">
            <a:avLst/>
          </a:prstGeom>
        </p:spPr>
        <p:txBody>
          <a:bodyPr wrap="square">
            <a:spAutoFit/>
          </a:bodyPr>
          <a:lstStyle/>
          <a:p>
            <a:pPr algn="just">
              <a:lnSpc>
                <a:spcPct val="150000"/>
              </a:lnSpc>
              <a:spcAft>
                <a:spcPts val="0"/>
              </a:spcAft>
            </a:pPr>
            <a:r>
              <a:rPr lang="ru-RU" sz="1600" dirty="0" smtClean="0">
                <a:solidFill>
                  <a:srgbClr val="000000"/>
                </a:solidFill>
                <a:latin typeface="Verdana" panose="020B0604030504040204" pitchFamily="34" charset="0"/>
                <a:ea typeface="Verdana" panose="020B0604030504040204" pitchFamily="34" charset="0"/>
                <a:cs typeface="Times New Roman" panose="02020603050405020304" pitchFamily="18" charset="0"/>
              </a:rPr>
              <a:t>     Дети </a:t>
            </a:r>
            <a:r>
              <a:rPr lang="ru-RU" sz="1600" dirty="0">
                <a:solidFill>
                  <a:srgbClr val="000000"/>
                </a:solidFill>
                <a:latin typeface="Verdana" panose="020B0604030504040204" pitchFamily="34" charset="0"/>
                <a:ea typeface="Verdana" panose="020B0604030504040204" pitchFamily="34" charset="0"/>
                <a:cs typeface="Times New Roman" panose="02020603050405020304" pitchFamily="18" charset="0"/>
              </a:rPr>
              <a:t>- герои Великой Отечественной войны сделали не меньший вклад в победу над фашистами</a:t>
            </a:r>
            <a:r>
              <a:rPr lang="ru-RU" sz="1600" dirty="0">
                <a:solidFill>
                  <a:srgbClr val="111111"/>
                </a:solidFill>
                <a:latin typeface="Verdana" panose="020B0604030504040204" pitchFamily="34" charset="0"/>
                <a:ea typeface="Verdana" panose="020B0604030504040204" pitchFamily="34" charset="0"/>
                <a:cs typeface="Times New Roman" panose="02020603050405020304" pitchFamily="18" charset="0"/>
              </a:rPr>
              <a:t>. До войны это были самые обыкновенные мальчики и девочки, к 1941 году многим еще едва исполнилось 10 лет. Во времена тяжелых испытаний они совершили настоящий подвиг, защищая свой народ, и питая ненависть к фашистам. Многие из них погибли, выполняя задание, помогая партизанам, армии, Родине. </a:t>
            </a:r>
            <a:endParaRPr lang="ru-RU" sz="1600" dirty="0" smtClean="0">
              <a:solidFill>
                <a:srgbClr val="111111"/>
              </a:solidFill>
              <a:latin typeface="Verdana" panose="020B0604030504040204" pitchFamily="34" charset="0"/>
              <a:ea typeface="Verdana" panose="020B0604030504040204" pitchFamily="34" charset="0"/>
              <a:cs typeface="Times New Roman" panose="02020603050405020304" pitchFamily="18" charset="0"/>
            </a:endParaRPr>
          </a:p>
          <a:p>
            <a:pPr algn="just">
              <a:lnSpc>
                <a:spcPct val="150000"/>
              </a:lnSpc>
              <a:spcAft>
                <a:spcPts val="0"/>
              </a:spcAft>
            </a:pPr>
            <a:r>
              <a:rPr lang="ru-RU" sz="1600" dirty="0">
                <a:solidFill>
                  <a:srgbClr val="111111"/>
                </a:solidFill>
                <a:latin typeface="Verdana" panose="020B0604030504040204" pitchFamily="34" charset="0"/>
                <a:ea typeface="Verdana" panose="020B0604030504040204" pitchFamily="34" charset="0"/>
                <a:cs typeface="Times New Roman" panose="02020603050405020304" pitchFamily="18" charset="0"/>
              </a:rPr>
              <a:t> </a:t>
            </a:r>
            <a:r>
              <a:rPr lang="ru-RU" sz="1600" dirty="0" smtClean="0">
                <a:solidFill>
                  <a:srgbClr val="111111"/>
                </a:solidFill>
                <a:latin typeface="Verdana" panose="020B0604030504040204" pitchFamily="34" charset="0"/>
                <a:ea typeface="Verdana" panose="020B0604030504040204" pitchFamily="34" charset="0"/>
                <a:cs typeface="Times New Roman" panose="02020603050405020304" pitchFamily="18" charset="0"/>
              </a:rPr>
              <a:t>    Это</a:t>
            </a:r>
            <a:r>
              <a:rPr lang="ru-RU" sz="1600" dirty="0">
                <a:solidFill>
                  <a:srgbClr val="111111"/>
                </a:solidFill>
                <a:latin typeface="Verdana" panose="020B0604030504040204" pitchFamily="34" charset="0"/>
                <a:ea typeface="Verdana" panose="020B0604030504040204" pitchFamily="34" charset="0"/>
                <a:cs typeface="Times New Roman" panose="02020603050405020304" pitchFamily="18" charset="0"/>
              </a:rPr>
              <a:t>: </a:t>
            </a:r>
            <a:r>
              <a:rPr lang="ru-RU" sz="1600" b="1" dirty="0">
                <a:solidFill>
                  <a:srgbClr val="111111"/>
                </a:solidFill>
                <a:latin typeface="Verdana" panose="020B0604030504040204" pitchFamily="34" charset="0"/>
                <a:ea typeface="Verdana" panose="020B0604030504040204" pitchFamily="34" charset="0"/>
                <a:cs typeface="Times New Roman" panose="02020603050405020304" pitchFamily="18" charset="0"/>
              </a:rPr>
              <a:t>Валя Котик, Петр Клыпа, </a:t>
            </a:r>
            <a:r>
              <a:rPr lang="ru-RU" sz="1600" b="1" dirty="0" err="1">
                <a:solidFill>
                  <a:srgbClr val="111111"/>
                </a:solidFill>
                <a:latin typeface="Verdana" panose="020B0604030504040204" pitchFamily="34" charset="0"/>
                <a:ea typeface="Verdana" panose="020B0604030504040204" pitchFamily="34" charset="0"/>
                <a:cs typeface="Times New Roman" panose="02020603050405020304" pitchFamily="18" charset="0"/>
              </a:rPr>
              <a:t>Вилор</a:t>
            </a:r>
            <a:r>
              <a:rPr lang="ru-RU" sz="1600" b="1" dirty="0">
                <a:solidFill>
                  <a:srgbClr val="111111"/>
                </a:solidFill>
                <a:latin typeface="Verdana" panose="020B0604030504040204" pitchFamily="34" charset="0"/>
                <a:ea typeface="Verdana" panose="020B0604030504040204" pitchFamily="34" charset="0"/>
                <a:cs typeface="Times New Roman" panose="02020603050405020304" pitchFamily="18" charset="0"/>
              </a:rPr>
              <a:t> </a:t>
            </a:r>
            <a:r>
              <a:rPr lang="ru-RU" sz="1600" b="1" dirty="0" err="1">
                <a:solidFill>
                  <a:srgbClr val="111111"/>
                </a:solidFill>
                <a:latin typeface="Verdana" panose="020B0604030504040204" pitchFamily="34" charset="0"/>
                <a:ea typeface="Verdana" panose="020B0604030504040204" pitchFamily="34" charset="0"/>
                <a:cs typeface="Times New Roman" panose="02020603050405020304" pitchFamily="18" charset="0"/>
              </a:rPr>
              <a:t>Чекмак</a:t>
            </a:r>
            <a:r>
              <a:rPr lang="ru-RU" sz="1600" b="1" dirty="0">
                <a:solidFill>
                  <a:srgbClr val="111111"/>
                </a:solidFill>
                <a:latin typeface="Verdana" panose="020B0604030504040204" pitchFamily="34" charset="0"/>
                <a:ea typeface="Verdana" panose="020B0604030504040204" pitchFamily="34" charset="0"/>
                <a:cs typeface="Times New Roman" panose="02020603050405020304" pitchFamily="18" charset="0"/>
              </a:rPr>
              <a:t>, Аркадий </a:t>
            </a:r>
            <a:r>
              <a:rPr lang="ru-RU" sz="1600" b="1" dirty="0" err="1">
                <a:solidFill>
                  <a:srgbClr val="111111"/>
                </a:solidFill>
                <a:latin typeface="Verdana" panose="020B0604030504040204" pitchFamily="34" charset="0"/>
                <a:ea typeface="Verdana" panose="020B0604030504040204" pitchFamily="34" charset="0"/>
                <a:cs typeface="Times New Roman" panose="02020603050405020304" pitchFamily="18" charset="0"/>
              </a:rPr>
              <a:t>Каманин</a:t>
            </a:r>
            <a:r>
              <a:rPr lang="ru-RU" sz="1600" b="1" dirty="0">
                <a:solidFill>
                  <a:srgbClr val="111111"/>
                </a:solidFill>
                <a:latin typeface="Verdana" panose="020B0604030504040204" pitchFamily="34" charset="0"/>
                <a:ea typeface="Verdana" panose="020B0604030504040204" pitchFamily="34" charset="0"/>
                <a:cs typeface="Times New Roman" panose="02020603050405020304" pitchFamily="18" charset="0"/>
              </a:rPr>
              <a:t>, Леня Голиков, Володя Дубинин, Саша Бородулин, Марат </a:t>
            </a:r>
            <a:r>
              <a:rPr lang="ru-RU" sz="1600" b="1" dirty="0" err="1">
                <a:solidFill>
                  <a:srgbClr val="111111"/>
                </a:solidFill>
                <a:latin typeface="Verdana" panose="020B0604030504040204" pitchFamily="34" charset="0"/>
                <a:ea typeface="Verdana" panose="020B0604030504040204" pitchFamily="34" charset="0"/>
                <a:cs typeface="Times New Roman" panose="02020603050405020304" pitchFamily="18" charset="0"/>
              </a:rPr>
              <a:t>Казей</a:t>
            </a:r>
            <a:r>
              <a:rPr lang="ru-RU" sz="1600" b="1" dirty="0">
                <a:solidFill>
                  <a:srgbClr val="111111"/>
                </a:solidFill>
                <a:latin typeface="Verdana" panose="020B0604030504040204" pitchFamily="34" charset="0"/>
                <a:ea typeface="Verdana" panose="020B0604030504040204" pitchFamily="34" charset="0"/>
                <a:cs typeface="Times New Roman" panose="02020603050405020304" pitchFamily="18" charset="0"/>
              </a:rPr>
              <a:t>, Зина Портнова, Лара Михеенко, Вася Курка, Надя Богданова, Шура </a:t>
            </a:r>
            <a:r>
              <a:rPr lang="ru-RU" sz="1600" b="1" dirty="0" err="1">
                <a:solidFill>
                  <a:srgbClr val="111111"/>
                </a:solidFill>
                <a:latin typeface="Verdana" panose="020B0604030504040204" pitchFamily="34" charset="0"/>
                <a:ea typeface="Verdana" panose="020B0604030504040204" pitchFamily="34" charset="0"/>
                <a:cs typeface="Times New Roman" panose="02020603050405020304" pitchFamily="18" charset="0"/>
              </a:rPr>
              <a:t>Кобер</a:t>
            </a:r>
            <a:r>
              <a:rPr lang="ru-RU" sz="1600" b="1" dirty="0">
                <a:solidFill>
                  <a:srgbClr val="111111"/>
                </a:solidFill>
                <a:latin typeface="Verdana" panose="020B0604030504040204" pitchFamily="34" charset="0"/>
                <a:ea typeface="Verdana" panose="020B0604030504040204" pitchFamily="34" charset="0"/>
                <a:cs typeface="Times New Roman" panose="02020603050405020304" pitchFamily="18" charset="0"/>
              </a:rPr>
              <a:t>, Витя Хоменко.</a:t>
            </a:r>
            <a:endParaRPr lang="ru-RU" sz="1600" dirty="0">
              <a:latin typeface="Verdana" panose="020B0604030504040204" pitchFamily="34" charset="0"/>
              <a:ea typeface="Verdana" panose="020B0604030504040204" pitchFamily="34" charset="0"/>
              <a:cs typeface="Times New Roman" panose="02020603050405020304" pitchFamily="18" charset="0"/>
            </a:endParaRPr>
          </a:p>
          <a:p>
            <a:pPr algn="just">
              <a:lnSpc>
                <a:spcPct val="150000"/>
              </a:lnSpc>
              <a:spcAft>
                <a:spcPts val="0"/>
              </a:spcAft>
            </a:pPr>
            <a:r>
              <a:rPr lang="ru-RU" sz="1600" dirty="0">
                <a:solidFill>
                  <a:srgbClr val="000000"/>
                </a:solidFill>
                <a:latin typeface="Verdana" panose="020B0604030504040204" pitchFamily="34" charset="0"/>
                <a:ea typeface="Verdana" panose="020B0604030504040204" pitchFamily="34" charset="0"/>
                <a:cs typeface="Times New Roman" panose="02020603050405020304" pitchFamily="18" charset="0"/>
              </a:rPr>
              <a:t>     Вышеперечисленные имена – это далеко - далеко не все герои Великой Отечественной войны. Дети совершили множество подвигов, которые не должны быть забыты</a:t>
            </a:r>
            <a:r>
              <a:rPr lang="ru-RU" sz="1600" dirty="0" smtClean="0">
                <a:solidFill>
                  <a:srgbClr val="000000"/>
                </a:solidFill>
                <a:latin typeface="Verdana" panose="020B0604030504040204" pitchFamily="34" charset="0"/>
                <a:ea typeface="Verdana" panose="020B0604030504040204" pitchFamily="34" charset="0"/>
                <a:cs typeface="Times New Roman" panose="02020603050405020304" pitchFamily="18" charset="0"/>
              </a:rPr>
              <a:t>. </a:t>
            </a:r>
            <a:r>
              <a:rPr lang="ru-RU" sz="1600" dirty="0">
                <a:latin typeface="Verdana" panose="020B0604030504040204" pitchFamily="34" charset="0"/>
                <a:ea typeface="Verdana" panose="020B0604030504040204" pitchFamily="34" charset="0"/>
              </a:rPr>
              <a:t>Десятки тысяч детей были награждены орденами и медалями за различные боевые заслуги.</a:t>
            </a:r>
            <a:endParaRPr lang="ru-RU" sz="1600" dirty="0">
              <a:effectLst/>
              <a:latin typeface="Verdana" panose="020B0604030504040204" pitchFamily="34" charset="0"/>
              <a:ea typeface="Verdana" panose="020B0604030504040204" pitchFamily="34" charset="0"/>
              <a:cs typeface="Times New Roman" panose="02020603050405020304" pitchFamily="18" charset="0"/>
            </a:endParaRPr>
          </a:p>
        </p:txBody>
      </p:sp>
    </p:spTree>
    <p:extLst>
      <p:ext uri="{BB962C8B-B14F-4D97-AF65-F5344CB8AC3E}">
        <p14:creationId xmlns:p14="http://schemas.microsoft.com/office/powerpoint/2010/main" val="18316916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Прямоугольник 2"/>
          <p:cNvSpPr/>
          <p:nvPr/>
        </p:nvSpPr>
        <p:spPr>
          <a:xfrm>
            <a:off x="2469046" y="385572"/>
            <a:ext cx="8236550" cy="491738"/>
          </a:xfrm>
          <a:prstGeom prst="rect">
            <a:avLst/>
          </a:prstGeom>
        </p:spPr>
        <p:txBody>
          <a:bodyPr wrap="none">
            <a:spAutoFit/>
          </a:bodyPr>
          <a:lstStyle/>
          <a:p>
            <a:pPr algn="just">
              <a:lnSpc>
                <a:spcPct val="150000"/>
              </a:lnSpc>
              <a:spcAft>
                <a:spcPts val="0"/>
              </a:spcAft>
            </a:pPr>
            <a:r>
              <a:rPr lang="ru-RU" sz="2000" b="1" dirty="0">
                <a:solidFill>
                  <a:srgbClr val="C00000"/>
                </a:solidFill>
                <a:latin typeface="Verdana" panose="020B0604030504040204" pitchFamily="34" charset="0"/>
                <a:ea typeface="Verdana" panose="020B0604030504040204" pitchFamily="34" charset="0"/>
                <a:cs typeface="Times New Roman" panose="02020603050405020304" pitchFamily="18" charset="0"/>
              </a:rPr>
              <a:t>Шаг </a:t>
            </a:r>
            <a:r>
              <a:rPr lang="ru-RU" sz="2000" b="1" dirty="0" smtClean="0">
                <a:solidFill>
                  <a:srgbClr val="C00000"/>
                </a:solidFill>
                <a:latin typeface="Verdana" panose="020B0604030504040204" pitchFamily="34" charset="0"/>
                <a:ea typeface="Verdana" panose="020B0604030504040204" pitchFamily="34" charset="0"/>
                <a:cs typeface="Times New Roman" panose="02020603050405020304" pitchFamily="18" charset="0"/>
              </a:rPr>
              <a:t>3. «Юные </a:t>
            </a:r>
            <a:r>
              <a:rPr lang="ru-RU" sz="2000" b="1" dirty="0">
                <a:solidFill>
                  <a:srgbClr val="C00000"/>
                </a:solidFill>
                <a:latin typeface="Verdana" panose="020B0604030504040204" pitchFamily="34" charset="0"/>
                <a:ea typeface="Verdana" panose="020B0604030504040204" pitchFamily="34" charset="0"/>
                <a:cs typeface="Times New Roman" panose="02020603050405020304" pitchFamily="18" charset="0"/>
              </a:rPr>
              <a:t>герои Великой Отечественной войны»</a:t>
            </a:r>
            <a:endParaRPr lang="ru-RU" sz="2000" b="1" dirty="0">
              <a:solidFill>
                <a:srgbClr val="C00000"/>
              </a:solidFill>
              <a:effectLst/>
              <a:latin typeface="Verdana" panose="020B0604030504040204" pitchFamily="34" charset="0"/>
              <a:ea typeface="Verdana" panose="020B0604030504040204" pitchFamily="34" charset="0"/>
              <a:cs typeface="Times New Roman" panose="02020603050405020304" pitchFamily="18" charset="0"/>
            </a:endParaRPr>
          </a:p>
        </p:txBody>
      </p:sp>
      <p:sp>
        <p:nvSpPr>
          <p:cNvPr id="6" name="Прямоугольник 5"/>
          <p:cNvSpPr/>
          <p:nvPr/>
        </p:nvSpPr>
        <p:spPr>
          <a:xfrm>
            <a:off x="586854" y="1455467"/>
            <a:ext cx="10959151" cy="3416320"/>
          </a:xfrm>
          <a:prstGeom prst="rect">
            <a:avLst/>
          </a:prstGeom>
        </p:spPr>
        <p:txBody>
          <a:bodyPr wrap="square">
            <a:spAutoFit/>
          </a:bodyPr>
          <a:lstStyle/>
          <a:p>
            <a:pPr algn="ctr">
              <a:lnSpc>
                <a:spcPct val="150000"/>
              </a:lnSpc>
              <a:spcAft>
                <a:spcPts val="0"/>
              </a:spcAft>
              <a:tabLst>
                <a:tab pos="2969895" algn="ctr"/>
              </a:tabLst>
            </a:pPr>
            <a:r>
              <a:rPr lang="ru-RU" sz="1600" b="1" dirty="0">
                <a:solidFill>
                  <a:srgbClr val="C00000"/>
                </a:solidFill>
                <a:latin typeface="Verdana" panose="020B0604030504040204" pitchFamily="34" charset="0"/>
                <a:ea typeface="Verdana" panose="020B0604030504040204" pitchFamily="34" charset="0"/>
                <a:cs typeface="Times New Roman" panose="02020603050405020304" pitchFamily="18" charset="0"/>
              </a:rPr>
              <a:t> С фотографиями юных героев, видео и с рассказами </a:t>
            </a:r>
            <a:r>
              <a:rPr lang="ru-RU" sz="1600" b="1" dirty="0" smtClean="0">
                <a:solidFill>
                  <a:srgbClr val="C00000"/>
                </a:solidFill>
                <a:latin typeface="Verdana" panose="020B0604030504040204" pitchFamily="34" charset="0"/>
                <a:ea typeface="Verdana" panose="020B0604030504040204" pitchFamily="34" charset="0"/>
                <a:cs typeface="Times New Roman" panose="02020603050405020304" pitchFamily="18" charset="0"/>
              </a:rPr>
              <a:t>о подвигах </a:t>
            </a:r>
          </a:p>
          <a:p>
            <a:pPr algn="ctr">
              <a:lnSpc>
                <a:spcPct val="150000"/>
              </a:lnSpc>
              <a:spcAft>
                <a:spcPts val="0"/>
              </a:spcAft>
              <a:tabLst>
                <a:tab pos="2969895" algn="ctr"/>
              </a:tabLst>
            </a:pPr>
            <a:r>
              <a:rPr lang="ru-RU" sz="1600" b="1" dirty="0" smtClean="0">
                <a:solidFill>
                  <a:srgbClr val="C00000"/>
                </a:solidFill>
                <a:latin typeface="Verdana" panose="020B0604030504040204" pitchFamily="34" charset="0"/>
                <a:ea typeface="Verdana" panose="020B0604030504040204" pitchFamily="34" charset="0"/>
                <a:cs typeface="Times New Roman" panose="02020603050405020304" pitchFamily="18" charset="0"/>
              </a:rPr>
              <a:t>вы </a:t>
            </a:r>
            <a:r>
              <a:rPr lang="ru-RU" sz="1600" b="1" dirty="0">
                <a:solidFill>
                  <a:srgbClr val="C00000"/>
                </a:solidFill>
                <a:latin typeface="Verdana" panose="020B0604030504040204" pitchFamily="34" charset="0"/>
                <a:ea typeface="Verdana" panose="020B0604030504040204" pitchFamily="34" charset="0"/>
                <a:cs typeface="Times New Roman" panose="02020603050405020304" pitchFamily="18" charset="0"/>
              </a:rPr>
              <a:t>можете познакомиться, пройдя по ссылке:</a:t>
            </a:r>
          </a:p>
          <a:p>
            <a:pPr algn="ctr">
              <a:lnSpc>
                <a:spcPct val="150000"/>
              </a:lnSpc>
              <a:spcAft>
                <a:spcPts val="0"/>
              </a:spcAft>
              <a:tabLst>
                <a:tab pos="2969895" algn="ctr"/>
              </a:tabLst>
            </a:pPr>
            <a:r>
              <a:rPr lang="ru-RU" sz="1600" u="sng" dirty="0">
                <a:solidFill>
                  <a:srgbClr val="0070C0"/>
                </a:solidFill>
                <a:latin typeface="Verdana" panose="020B0604030504040204" pitchFamily="34" charset="0"/>
                <a:ea typeface="Verdana" panose="020B0604030504040204" pitchFamily="34" charset="0"/>
                <a:cs typeface="Times New Roman" panose="02020603050405020304" pitchFamily="18" charset="0"/>
                <a:hlinkClick r:id="rId3"/>
              </a:rPr>
              <a:t>https://childage.ru/psihologiya-i-razvitie/vospitanie-rebenka/patrioticheskoe/detyam-o-voyne-1941-1945-dlya-detskogo-sada.html</a:t>
            </a:r>
            <a:r>
              <a:rPr lang="ru-RU" sz="1600" dirty="0">
                <a:solidFill>
                  <a:srgbClr val="0070C0"/>
                </a:solidFill>
                <a:latin typeface="Verdana" panose="020B0604030504040204" pitchFamily="34" charset="0"/>
                <a:ea typeface="Verdana" panose="020B0604030504040204" pitchFamily="34" charset="0"/>
                <a:cs typeface="Times New Roman" panose="02020603050405020304" pitchFamily="18" charset="0"/>
              </a:rPr>
              <a:t> </a:t>
            </a:r>
            <a:endParaRPr lang="ru-RU" sz="1600" dirty="0">
              <a:latin typeface="Verdana" panose="020B0604030504040204" pitchFamily="34" charset="0"/>
              <a:ea typeface="Verdana" panose="020B0604030504040204" pitchFamily="34" charset="0"/>
              <a:cs typeface="Times New Roman" panose="02020603050405020304" pitchFamily="18" charset="0"/>
            </a:endParaRPr>
          </a:p>
          <a:p>
            <a:pPr algn="ctr">
              <a:lnSpc>
                <a:spcPct val="150000"/>
              </a:lnSpc>
              <a:spcAft>
                <a:spcPts val="0"/>
              </a:spcAft>
            </a:pPr>
            <a:r>
              <a:rPr lang="ru-RU" sz="1600" u="sng" dirty="0">
                <a:solidFill>
                  <a:srgbClr val="0070C0"/>
                </a:solidFill>
                <a:latin typeface="Verdana" panose="020B0604030504040204" pitchFamily="34" charset="0"/>
                <a:ea typeface="Verdana" panose="020B0604030504040204" pitchFamily="34" charset="0"/>
                <a:cs typeface="Times New Roman" panose="02020603050405020304" pitchFamily="18" charset="0"/>
                <a:hlinkClick r:id="rId4"/>
              </a:rPr>
              <a:t>https://warspro.ru/velikaya-otechestvennaya-vojna/obshhie/deti-geroi-i-ih-podvigi-vo-vremya-velikoj-otechestvennoj-vojny</a:t>
            </a:r>
            <a:r>
              <a:rPr lang="ru-RU" sz="1600" dirty="0">
                <a:solidFill>
                  <a:srgbClr val="0070C0"/>
                </a:solidFill>
                <a:latin typeface="Verdana" panose="020B0604030504040204" pitchFamily="34" charset="0"/>
                <a:ea typeface="Verdana" panose="020B0604030504040204" pitchFamily="34" charset="0"/>
                <a:cs typeface="Times New Roman" panose="02020603050405020304" pitchFamily="18" charset="0"/>
              </a:rPr>
              <a:t> </a:t>
            </a:r>
            <a:endParaRPr lang="ru-RU" sz="1600" dirty="0" smtClean="0">
              <a:solidFill>
                <a:srgbClr val="0070C0"/>
              </a:solidFill>
              <a:latin typeface="Verdana" panose="020B0604030504040204" pitchFamily="34" charset="0"/>
              <a:ea typeface="Verdana" panose="020B0604030504040204" pitchFamily="34" charset="0"/>
              <a:cs typeface="Times New Roman" panose="02020603050405020304" pitchFamily="18" charset="0"/>
            </a:endParaRPr>
          </a:p>
          <a:p>
            <a:pPr algn="ctr">
              <a:lnSpc>
                <a:spcPct val="150000"/>
              </a:lnSpc>
              <a:spcAft>
                <a:spcPts val="0"/>
              </a:spcAft>
            </a:pPr>
            <a:endParaRPr lang="ru-RU" sz="1600" dirty="0">
              <a:latin typeface="Verdana" panose="020B0604030504040204" pitchFamily="34" charset="0"/>
              <a:ea typeface="Verdana" panose="020B0604030504040204" pitchFamily="34" charset="0"/>
              <a:cs typeface="Times New Roman" panose="02020603050405020304" pitchFamily="18" charset="0"/>
            </a:endParaRPr>
          </a:p>
          <a:p>
            <a:pPr algn="ctr">
              <a:lnSpc>
                <a:spcPct val="150000"/>
              </a:lnSpc>
              <a:spcAft>
                <a:spcPts val="0"/>
              </a:spcAft>
            </a:pPr>
            <a:r>
              <a:rPr lang="ru-RU" sz="1600" dirty="0">
                <a:solidFill>
                  <a:srgbClr val="0070C0"/>
                </a:solidFill>
                <a:latin typeface="Verdana" panose="020B0604030504040204" pitchFamily="34" charset="0"/>
                <a:ea typeface="Verdana" panose="020B0604030504040204" pitchFamily="34" charset="0"/>
                <a:cs typeface="Times New Roman" panose="02020603050405020304" pitchFamily="18" charset="0"/>
              </a:rPr>
              <a:t>     </a:t>
            </a:r>
            <a:r>
              <a:rPr lang="ru-RU" sz="1600" b="1" dirty="0">
                <a:solidFill>
                  <a:srgbClr val="C00000"/>
                </a:solidFill>
                <a:latin typeface="Verdana" panose="020B0604030504040204" pitchFamily="34" charset="0"/>
                <a:ea typeface="Verdana" panose="020B0604030504040204" pitchFamily="34" charset="0"/>
                <a:cs typeface="Times New Roman" panose="02020603050405020304" pitchFamily="18" charset="0"/>
              </a:rPr>
              <a:t>Л</a:t>
            </a:r>
            <a:r>
              <a:rPr lang="ru-RU" sz="1600" b="1" dirty="0" smtClean="0">
                <a:solidFill>
                  <a:srgbClr val="C00000"/>
                </a:solidFill>
                <a:latin typeface="Verdana" panose="020B0604030504040204" pitchFamily="34" charset="0"/>
                <a:ea typeface="Verdana" panose="020B0604030504040204" pitchFamily="34" charset="0"/>
                <a:cs typeface="Times New Roman" panose="02020603050405020304" pitchFamily="18" charset="0"/>
              </a:rPr>
              <a:t>итературные </a:t>
            </a:r>
            <a:r>
              <a:rPr lang="ru-RU" sz="1600" b="1" dirty="0">
                <a:solidFill>
                  <a:srgbClr val="C00000"/>
                </a:solidFill>
                <a:latin typeface="Verdana" panose="020B0604030504040204" pitchFamily="34" charset="0"/>
                <a:ea typeface="Verdana" panose="020B0604030504040204" pitchFamily="34" charset="0"/>
                <a:cs typeface="Times New Roman" panose="02020603050405020304" pitchFamily="18" charset="0"/>
              </a:rPr>
              <a:t>произведения о юных героях:</a:t>
            </a:r>
          </a:p>
          <a:p>
            <a:pPr algn="ctr">
              <a:lnSpc>
                <a:spcPct val="150000"/>
              </a:lnSpc>
              <a:spcAft>
                <a:spcPts val="0"/>
              </a:spcAft>
            </a:pPr>
            <a:r>
              <a:rPr lang="ru-RU" sz="1600" u="sng" dirty="0">
                <a:solidFill>
                  <a:srgbClr val="0070C0"/>
                </a:solidFill>
                <a:latin typeface="Verdana" panose="020B0604030504040204" pitchFamily="34" charset="0"/>
                <a:ea typeface="Verdana" panose="020B0604030504040204" pitchFamily="34" charset="0"/>
                <a:cs typeface="Times New Roman" panose="02020603050405020304" pitchFamily="18" charset="0"/>
                <a:hlinkClick r:id="rId5"/>
              </a:rPr>
              <a:t>https://stranakids.ru/deti-geroi-rasskazy-o-geroiakh-vov-1/</a:t>
            </a:r>
            <a:r>
              <a:rPr lang="ru-RU" sz="1600" dirty="0">
                <a:solidFill>
                  <a:srgbClr val="0070C0"/>
                </a:solidFill>
                <a:latin typeface="Verdana" panose="020B0604030504040204" pitchFamily="34" charset="0"/>
                <a:ea typeface="Verdana" panose="020B0604030504040204" pitchFamily="34" charset="0"/>
                <a:cs typeface="Times New Roman" panose="02020603050405020304" pitchFamily="18" charset="0"/>
              </a:rPr>
              <a:t> </a:t>
            </a:r>
            <a:endParaRPr lang="ru-RU" sz="16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4624902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Прямоугольник 2"/>
          <p:cNvSpPr/>
          <p:nvPr/>
        </p:nvSpPr>
        <p:spPr>
          <a:xfrm>
            <a:off x="3948106" y="474283"/>
            <a:ext cx="4650632" cy="491738"/>
          </a:xfrm>
          <a:prstGeom prst="rect">
            <a:avLst/>
          </a:prstGeom>
        </p:spPr>
        <p:txBody>
          <a:bodyPr wrap="none">
            <a:spAutoFit/>
          </a:bodyPr>
          <a:lstStyle/>
          <a:p>
            <a:pPr algn="just">
              <a:lnSpc>
                <a:spcPct val="150000"/>
              </a:lnSpc>
              <a:spcAft>
                <a:spcPts val="0"/>
              </a:spcAft>
            </a:pPr>
            <a:r>
              <a:rPr lang="ru-RU" sz="2000" b="1" dirty="0">
                <a:solidFill>
                  <a:srgbClr val="C00000"/>
                </a:solidFill>
                <a:latin typeface="Verdana" panose="020B0604030504040204" pitchFamily="34" charset="0"/>
                <a:ea typeface="Verdana" panose="020B0604030504040204" pitchFamily="34" charset="0"/>
                <a:cs typeface="Times New Roman" panose="02020603050405020304" pitchFamily="18" charset="0"/>
              </a:rPr>
              <a:t>Шаг </a:t>
            </a:r>
            <a:r>
              <a:rPr lang="ru-RU" sz="2000" b="1" dirty="0" smtClean="0">
                <a:solidFill>
                  <a:srgbClr val="C00000"/>
                </a:solidFill>
                <a:latin typeface="Verdana" panose="020B0604030504040204" pitchFamily="34" charset="0"/>
                <a:ea typeface="Verdana" panose="020B0604030504040204" pitchFamily="34" charset="0"/>
                <a:cs typeface="Times New Roman" panose="02020603050405020304" pitchFamily="18" charset="0"/>
              </a:rPr>
              <a:t>4. «Животные </a:t>
            </a:r>
            <a:r>
              <a:rPr lang="ru-RU" sz="2000" b="1" dirty="0">
                <a:solidFill>
                  <a:srgbClr val="C00000"/>
                </a:solidFill>
                <a:latin typeface="Verdana" panose="020B0604030504040204" pitchFamily="34" charset="0"/>
                <a:ea typeface="Verdana" panose="020B0604030504040204" pitchFamily="34" charset="0"/>
                <a:cs typeface="Times New Roman" panose="02020603050405020304" pitchFamily="18" charset="0"/>
              </a:rPr>
              <a:t>на войне»</a:t>
            </a:r>
            <a:endParaRPr lang="ru-RU" sz="2000" b="1" dirty="0">
              <a:solidFill>
                <a:srgbClr val="C00000"/>
              </a:solidFill>
              <a:effectLst/>
              <a:latin typeface="Verdana" panose="020B0604030504040204" pitchFamily="34" charset="0"/>
              <a:ea typeface="Verdana" panose="020B0604030504040204" pitchFamily="34" charset="0"/>
              <a:cs typeface="Times New Roman" panose="02020603050405020304" pitchFamily="18" charset="0"/>
            </a:endParaRPr>
          </a:p>
        </p:txBody>
      </p:sp>
      <p:sp>
        <p:nvSpPr>
          <p:cNvPr id="4" name="Прямоугольник 3"/>
          <p:cNvSpPr/>
          <p:nvPr/>
        </p:nvSpPr>
        <p:spPr>
          <a:xfrm>
            <a:off x="736979" y="1440303"/>
            <a:ext cx="10781731" cy="1569660"/>
          </a:xfrm>
          <a:prstGeom prst="rect">
            <a:avLst/>
          </a:prstGeom>
        </p:spPr>
        <p:txBody>
          <a:bodyPr wrap="square">
            <a:spAutoFit/>
          </a:bodyPr>
          <a:lstStyle/>
          <a:p>
            <a:pPr algn="just">
              <a:lnSpc>
                <a:spcPct val="150000"/>
              </a:lnSpc>
              <a:spcAft>
                <a:spcPts val="0"/>
              </a:spcAft>
            </a:pPr>
            <a:r>
              <a:rPr lang="ru-RU" sz="1600" dirty="0" smtClean="0">
                <a:latin typeface="Verdana" panose="020B0604030504040204" pitchFamily="34" charset="0"/>
                <a:ea typeface="Verdana" panose="020B0604030504040204" pitchFamily="34" charset="0"/>
                <a:cs typeface="Times New Roman" panose="02020603050405020304" pitchFamily="18" charset="0"/>
              </a:rPr>
              <a:t>     В </a:t>
            </a:r>
            <a:r>
              <a:rPr lang="ru-RU" sz="1600" dirty="0">
                <a:latin typeface="Verdana" panose="020B0604030504040204" pitchFamily="34" charset="0"/>
                <a:ea typeface="Verdana" panose="020B0604030504040204" pitchFamily="34" charset="0"/>
                <a:cs typeface="Times New Roman" panose="02020603050405020304" pitchFamily="18" charset="0"/>
              </a:rPr>
              <a:t>тяжелые годы рядом с солдатами на фронте воевали и те, кого мы называем нашими меньшими братьями: звери и птицы. </a:t>
            </a:r>
            <a:r>
              <a:rPr lang="ru-RU" sz="1600" dirty="0" smtClean="0">
                <a:latin typeface="Verdana" panose="020B0604030504040204" pitchFamily="34" charset="0"/>
                <a:ea typeface="Verdana" panose="020B0604030504040204" pitchFamily="34" charset="0"/>
                <a:cs typeface="Times New Roman" panose="02020603050405020304" pitchFamily="18" charset="0"/>
              </a:rPr>
              <a:t>Они </a:t>
            </a:r>
            <a:r>
              <a:rPr lang="ru-RU" sz="1600" dirty="0">
                <a:latin typeface="Verdana" panose="020B0604030504040204" pitchFamily="34" charset="0"/>
                <a:ea typeface="Verdana" panose="020B0604030504040204" pitchFamily="34" charset="0"/>
                <a:cs typeface="Times New Roman" panose="02020603050405020304" pitchFamily="18" charset="0"/>
              </a:rPr>
              <a:t>совершали подвиги, не зная этого. Они просто делали то, чему их научили люди – и гибли, как и люди. Но, погибая, они спасали тысячи человеческих жизней. </a:t>
            </a:r>
            <a:endParaRPr lang="ru-RU" sz="1600" dirty="0">
              <a:effectLst/>
              <a:latin typeface="Verdana" panose="020B0604030504040204" pitchFamily="34" charset="0"/>
              <a:ea typeface="Verdana" panose="020B0604030504040204" pitchFamily="34" charset="0"/>
              <a:cs typeface="Times New Roman" panose="02020603050405020304" pitchFamily="18" charset="0"/>
            </a:endParaRPr>
          </a:p>
        </p:txBody>
      </p:sp>
      <p:pic>
        <p:nvPicPr>
          <p:cNvPr id="4100" name="Picture 4" descr="https://avatars.mds.yandex.net/get-zen_doc/1897860/pub_5d6ff91efebcd400adcc73b4_5d6ffea9e882c300ae8ae40f/scale_120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6643" y="4380545"/>
            <a:ext cx="2694866" cy="194030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102" name="Picture 6" descr="https://avatars.mds.yandex.net/get-zen_doc/1062011/pub_5d793bf6fc69ab01178216b6_5d794a2fe6e8ef00ad8d3e80/scale_120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51498" y="2788294"/>
            <a:ext cx="2578801" cy="194072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106" name="Picture 10" descr="https://avatars.mds.yandex.net/get-zen_doc/96506/pub_5d793bf6fc69ab01178216b6_5d794c9a028d6800ad1b5349/scale_120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56592" y="4396679"/>
            <a:ext cx="2893853" cy="190803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108" name="Picture 12" descr="https://cdn.fishki.net/upload/post/2019/10/15/3114397/2224912567a334c55e52051a667a6e8a.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8952065" y="2970116"/>
            <a:ext cx="1842997" cy="245645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67307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Прямоугольник 2"/>
          <p:cNvSpPr/>
          <p:nvPr/>
        </p:nvSpPr>
        <p:spPr>
          <a:xfrm>
            <a:off x="3948106" y="307224"/>
            <a:ext cx="4650632" cy="491738"/>
          </a:xfrm>
          <a:prstGeom prst="rect">
            <a:avLst/>
          </a:prstGeom>
        </p:spPr>
        <p:txBody>
          <a:bodyPr wrap="none">
            <a:spAutoFit/>
          </a:bodyPr>
          <a:lstStyle/>
          <a:p>
            <a:pPr algn="just">
              <a:lnSpc>
                <a:spcPct val="150000"/>
              </a:lnSpc>
              <a:spcAft>
                <a:spcPts val="0"/>
              </a:spcAft>
            </a:pPr>
            <a:r>
              <a:rPr lang="ru-RU" sz="2000" b="1" dirty="0">
                <a:solidFill>
                  <a:srgbClr val="C00000"/>
                </a:solidFill>
                <a:latin typeface="Verdana" panose="020B0604030504040204" pitchFamily="34" charset="0"/>
                <a:ea typeface="Verdana" panose="020B0604030504040204" pitchFamily="34" charset="0"/>
                <a:cs typeface="Times New Roman" panose="02020603050405020304" pitchFamily="18" charset="0"/>
              </a:rPr>
              <a:t>Шаг </a:t>
            </a:r>
            <a:r>
              <a:rPr lang="ru-RU" sz="2000" b="1" dirty="0" smtClean="0">
                <a:solidFill>
                  <a:srgbClr val="C00000"/>
                </a:solidFill>
                <a:latin typeface="Verdana" panose="020B0604030504040204" pitchFamily="34" charset="0"/>
                <a:ea typeface="Verdana" panose="020B0604030504040204" pitchFamily="34" charset="0"/>
                <a:cs typeface="Times New Roman" panose="02020603050405020304" pitchFamily="18" charset="0"/>
              </a:rPr>
              <a:t>4. «Животные </a:t>
            </a:r>
            <a:r>
              <a:rPr lang="ru-RU" sz="2000" b="1" dirty="0">
                <a:solidFill>
                  <a:srgbClr val="C00000"/>
                </a:solidFill>
                <a:latin typeface="Verdana" panose="020B0604030504040204" pitchFamily="34" charset="0"/>
                <a:ea typeface="Verdana" panose="020B0604030504040204" pitchFamily="34" charset="0"/>
                <a:cs typeface="Times New Roman" panose="02020603050405020304" pitchFamily="18" charset="0"/>
              </a:rPr>
              <a:t>на войне»</a:t>
            </a:r>
            <a:endParaRPr lang="ru-RU" sz="2000" b="1" dirty="0">
              <a:solidFill>
                <a:srgbClr val="C00000"/>
              </a:solidFill>
              <a:effectLst/>
              <a:latin typeface="Verdana" panose="020B0604030504040204" pitchFamily="34" charset="0"/>
              <a:ea typeface="Verdana" panose="020B0604030504040204" pitchFamily="34" charset="0"/>
              <a:cs typeface="Times New Roman" panose="02020603050405020304" pitchFamily="18" charset="0"/>
            </a:endParaRPr>
          </a:p>
        </p:txBody>
      </p:sp>
      <p:sp>
        <p:nvSpPr>
          <p:cNvPr id="4" name="Прямоугольник 3"/>
          <p:cNvSpPr/>
          <p:nvPr/>
        </p:nvSpPr>
        <p:spPr>
          <a:xfrm>
            <a:off x="1119116" y="826975"/>
            <a:ext cx="10495129" cy="954107"/>
          </a:xfrm>
          <a:prstGeom prst="rect">
            <a:avLst/>
          </a:prstGeom>
        </p:spPr>
        <p:txBody>
          <a:bodyPr wrap="square">
            <a:spAutoFit/>
          </a:bodyPr>
          <a:lstStyle/>
          <a:p>
            <a:pPr algn="ctr">
              <a:lnSpc>
                <a:spcPct val="150000"/>
              </a:lnSpc>
              <a:spcAft>
                <a:spcPts val="0"/>
              </a:spcAft>
            </a:pPr>
            <a:r>
              <a:rPr lang="ru-RU" sz="1600" b="1" dirty="0">
                <a:solidFill>
                  <a:srgbClr val="C00000"/>
                </a:solidFill>
                <a:latin typeface="Verdana" panose="020B0604030504040204" pitchFamily="34" charset="0"/>
                <a:ea typeface="Verdana" panose="020B0604030504040204" pitchFamily="34" charset="0"/>
                <a:cs typeface="Times New Roman" panose="02020603050405020304" pitchFamily="18" charset="0"/>
              </a:rPr>
              <a:t>Просмотр фильма «Собаки на войне»</a:t>
            </a:r>
          </a:p>
          <a:p>
            <a:pPr algn="ctr"/>
            <a:r>
              <a:rPr lang="ru-RU" sz="1600" u="sng" dirty="0">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3"/>
              </a:rPr>
              <a:t>http://yandex.ru/video/search?suggest_reqid=560241306142924383006752358139406&amp;filmId=2EoEekhgUXI&amp;text=животные%20на%20войне%20вов%20видео&amp;_=1429300785330&amp;safety=1</a:t>
            </a:r>
            <a:endParaRPr lang="ru-RU" sz="1600" dirty="0">
              <a:latin typeface="Verdana" panose="020B0604030504040204" pitchFamily="34" charset="0"/>
              <a:ea typeface="Verdana" panose="020B0604030504040204" pitchFamily="34" charset="0"/>
            </a:endParaRPr>
          </a:p>
        </p:txBody>
      </p:sp>
      <p:sp>
        <p:nvSpPr>
          <p:cNvPr id="5" name="Прямоугольник 4"/>
          <p:cNvSpPr/>
          <p:nvPr/>
        </p:nvSpPr>
        <p:spPr>
          <a:xfrm>
            <a:off x="1119117" y="1860093"/>
            <a:ext cx="10345002" cy="707886"/>
          </a:xfrm>
          <a:prstGeom prst="rect">
            <a:avLst/>
          </a:prstGeom>
        </p:spPr>
        <p:txBody>
          <a:bodyPr wrap="square">
            <a:spAutoFit/>
          </a:bodyPr>
          <a:lstStyle/>
          <a:p>
            <a:pPr algn="ctr">
              <a:lnSpc>
                <a:spcPct val="150000"/>
              </a:lnSpc>
              <a:spcAft>
                <a:spcPts val="0"/>
              </a:spcAft>
            </a:pPr>
            <a:r>
              <a:rPr lang="ru-RU" sz="1600" b="1" dirty="0">
                <a:solidFill>
                  <a:srgbClr val="C00000"/>
                </a:solidFill>
                <a:latin typeface="Verdana" panose="020B0604030504040204" pitchFamily="34" charset="0"/>
                <a:ea typeface="Verdana" panose="020B0604030504040204" pitchFamily="34" charset="0"/>
                <a:cs typeface="Times New Roman" panose="02020603050405020304" pitchFamily="18" charset="0"/>
              </a:rPr>
              <a:t>В Волгограде находится единственный в России памятник </a:t>
            </a:r>
            <a:r>
              <a:rPr lang="ru-RU" sz="1600" b="1" dirty="0" smtClean="0">
                <a:solidFill>
                  <a:srgbClr val="C00000"/>
                </a:solidFill>
                <a:latin typeface="Verdana" panose="020B0604030504040204" pitchFamily="34" charset="0"/>
                <a:ea typeface="Verdana" panose="020B0604030504040204" pitchFamily="34" charset="0"/>
                <a:cs typeface="Times New Roman" panose="02020603050405020304" pitchFamily="18" charset="0"/>
              </a:rPr>
              <a:t>собакам-подрывникам:</a:t>
            </a:r>
            <a:endParaRPr lang="ru-RU" sz="1600" b="1" dirty="0">
              <a:solidFill>
                <a:srgbClr val="C00000"/>
              </a:solidFill>
              <a:latin typeface="Verdana" panose="020B0604030504040204" pitchFamily="34" charset="0"/>
              <a:ea typeface="Verdana" panose="020B0604030504040204" pitchFamily="34" charset="0"/>
              <a:cs typeface="Times New Roman" panose="02020603050405020304" pitchFamily="18" charset="0"/>
            </a:endParaRPr>
          </a:p>
          <a:p>
            <a:pPr algn="ctr"/>
            <a:r>
              <a:rPr lang="ru-RU" sz="1600" u="sng" dirty="0">
                <a:solidFill>
                  <a:srgbClr val="C00000"/>
                </a:solidFill>
                <a:latin typeface="Verdana" panose="020B0604030504040204" pitchFamily="34" charset="0"/>
                <a:ea typeface="Verdana" panose="020B0604030504040204" pitchFamily="34" charset="0"/>
                <a:cs typeface="Times New Roman" panose="02020603050405020304" pitchFamily="18" charset="0"/>
                <a:hlinkClick r:id="rId4"/>
              </a:rPr>
              <a:t>http://pikabu.ru/story/edinstvennyiy_v_rossii_pamyatnik_sobakampodryivnikam_1444296</a:t>
            </a:r>
            <a:endParaRPr lang="ru-RU" sz="1600" dirty="0">
              <a:solidFill>
                <a:srgbClr val="C00000"/>
              </a:solidFill>
              <a:latin typeface="Verdana" panose="020B0604030504040204" pitchFamily="34" charset="0"/>
              <a:ea typeface="Verdana" panose="020B0604030504040204" pitchFamily="34" charset="0"/>
            </a:endParaRPr>
          </a:p>
        </p:txBody>
      </p:sp>
      <p:sp>
        <p:nvSpPr>
          <p:cNvPr id="6" name="Прямоугольник 5"/>
          <p:cNvSpPr/>
          <p:nvPr/>
        </p:nvSpPr>
        <p:spPr>
          <a:xfrm>
            <a:off x="1282889" y="2765268"/>
            <a:ext cx="10017457" cy="1530162"/>
          </a:xfrm>
          <a:prstGeom prst="rect">
            <a:avLst/>
          </a:prstGeom>
        </p:spPr>
        <p:txBody>
          <a:bodyPr wrap="square">
            <a:spAutoFit/>
          </a:bodyPr>
          <a:lstStyle/>
          <a:p>
            <a:pPr algn="ctr">
              <a:lnSpc>
                <a:spcPct val="150000"/>
              </a:lnSpc>
              <a:spcAft>
                <a:spcPts val="0"/>
              </a:spcAft>
            </a:pPr>
            <a:r>
              <a:rPr lang="ru-RU" sz="1600" b="1" dirty="0">
                <a:solidFill>
                  <a:srgbClr val="C00000"/>
                </a:solidFill>
                <a:latin typeface="Verdana" panose="020B0604030504040204" pitchFamily="34" charset="0"/>
                <a:ea typeface="Verdana" panose="020B0604030504040204" pitchFamily="34" charset="0"/>
                <a:cs typeface="Times New Roman" panose="02020603050405020304" pitchFamily="18" charset="0"/>
              </a:rPr>
              <a:t>Чтение сборника рассказов </a:t>
            </a:r>
            <a:r>
              <a:rPr lang="ru-RU" sz="1600" b="1" dirty="0" err="1">
                <a:solidFill>
                  <a:srgbClr val="C00000"/>
                </a:solidFill>
                <a:latin typeface="Verdana" panose="020B0604030504040204" pitchFamily="34" charset="0"/>
                <a:ea typeface="Verdana" panose="020B0604030504040204" pitchFamily="34" charset="0"/>
                <a:cs typeface="Times New Roman" panose="02020603050405020304" pitchFamily="18" charset="0"/>
              </a:rPr>
              <a:t>Великанова</a:t>
            </a:r>
            <a:r>
              <a:rPr lang="ru-RU" sz="1600" b="1" dirty="0">
                <a:solidFill>
                  <a:srgbClr val="C00000"/>
                </a:solidFill>
                <a:latin typeface="Verdana" panose="020B0604030504040204" pitchFamily="34" charset="0"/>
                <a:ea typeface="Verdana" panose="020B0604030504040204" pitchFamily="34" charset="0"/>
                <a:cs typeface="Times New Roman" panose="02020603050405020304" pitchFamily="18" charset="0"/>
              </a:rPr>
              <a:t> В. Д. «Разбойник и Мишка»</a:t>
            </a:r>
          </a:p>
          <a:p>
            <a:pPr algn="ctr">
              <a:lnSpc>
                <a:spcPct val="150000"/>
              </a:lnSpc>
              <a:spcAft>
                <a:spcPts val="0"/>
              </a:spcAft>
            </a:pPr>
            <a:r>
              <a:rPr lang="ru-RU" sz="1600" dirty="0">
                <a:latin typeface="Verdana" panose="020B0604030504040204" pitchFamily="34" charset="0"/>
                <a:ea typeface="Verdana" panose="020B0604030504040204" pitchFamily="34" charset="0"/>
                <a:cs typeface="Times New Roman" panose="02020603050405020304" pitchFamily="18" charset="0"/>
              </a:rPr>
              <a:t>В книгу вошли рассказы познавательного характера, повествующие о животных, которые помогали советским воинам в годы Великой Отечественной </a:t>
            </a:r>
            <a:r>
              <a:rPr lang="ru-RU" sz="1600" dirty="0" smtClean="0">
                <a:latin typeface="Verdana" panose="020B0604030504040204" pitchFamily="34" charset="0"/>
                <a:ea typeface="Verdana" panose="020B0604030504040204" pitchFamily="34" charset="0"/>
                <a:cs typeface="Times New Roman" panose="02020603050405020304" pitchFamily="18" charset="0"/>
              </a:rPr>
              <a:t>войны</a:t>
            </a:r>
            <a:endParaRPr lang="ru-RU" sz="1600" dirty="0">
              <a:latin typeface="Verdana" panose="020B0604030504040204" pitchFamily="34" charset="0"/>
              <a:ea typeface="Verdana" panose="020B0604030504040204" pitchFamily="34" charset="0"/>
              <a:cs typeface="Times New Roman" panose="02020603050405020304" pitchFamily="18" charset="0"/>
            </a:endParaRPr>
          </a:p>
          <a:p>
            <a:pPr algn="ctr">
              <a:lnSpc>
                <a:spcPct val="150000"/>
              </a:lnSpc>
              <a:spcAft>
                <a:spcPts val="0"/>
              </a:spcAft>
            </a:pPr>
            <a:r>
              <a:rPr lang="ru-RU" sz="1600" u="sng" dirty="0">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5"/>
              </a:rPr>
              <a:t>http://modernlib.ru/books/velikanov_vasiliy/razboynik_i_mishka_rasskazi/read/</a:t>
            </a:r>
            <a:endParaRPr lang="ru-RU" sz="1600" dirty="0">
              <a:effectLst/>
              <a:latin typeface="Verdana" panose="020B0604030504040204" pitchFamily="34" charset="0"/>
              <a:ea typeface="Verdana" panose="020B0604030504040204" pitchFamily="34" charset="0"/>
              <a:cs typeface="Times New Roman" panose="02020603050405020304" pitchFamily="18" charset="0"/>
            </a:endParaRPr>
          </a:p>
        </p:txBody>
      </p:sp>
      <p:sp>
        <p:nvSpPr>
          <p:cNvPr id="7" name="Прямоугольник 6"/>
          <p:cNvSpPr/>
          <p:nvPr/>
        </p:nvSpPr>
        <p:spPr>
          <a:xfrm>
            <a:off x="1119117" y="4317246"/>
            <a:ext cx="10495128" cy="1200329"/>
          </a:xfrm>
          <a:prstGeom prst="rect">
            <a:avLst/>
          </a:prstGeom>
        </p:spPr>
        <p:txBody>
          <a:bodyPr wrap="square">
            <a:spAutoFit/>
          </a:bodyPr>
          <a:lstStyle/>
          <a:p>
            <a:pPr algn="ctr">
              <a:lnSpc>
                <a:spcPct val="150000"/>
              </a:lnSpc>
              <a:spcAft>
                <a:spcPts val="0"/>
              </a:spcAft>
            </a:pPr>
            <a:r>
              <a:rPr lang="ru-RU" sz="1600" b="1" dirty="0">
                <a:solidFill>
                  <a:srgbClr val="C00000"/>
                </a:solidFill>
                <a:latin typeface="Verdana" panose="020B0604030504040204" pitchFamily="34" charset="0"/>
                <a:ea typeface="Verdana" panose="020B0604030504040204" pitchFamily="34" charset="0"/>
                <a:cs typeface="Times New Roman" panose="02020603050405020304" pitchFamily="18" charset="0"/>
              </a:rPr>
              <a:t>Фотографии «Животные на войне»</a:t>
            </a:r>
          </a:p>
          <a:p>
            <a:pPr algn="ctr"/>
            <a:r>
              <a:rPr lang="ru-RU" sz="1600" u="sng" dirty="0">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6"/>
              </a:rPr>
              <a:t>https://yandex.ru/images/search?text=фотографии%20животные%20на%20великой%20отечественной%20войне&amp;suggest_reqid=560241306142924383096867565159066&amp;uinfo=sw-1366-sh-768-ww-1349-wh-659-pd-1-wp-16x9_1366x768</a:t>
            </a:r>
            <a:endParaRPr lang="ru-RU" sz="16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5817415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Прямоугольник 2"/>
          <p:cNvSpPr/>
          <p:nvPr/>
        </p:nvSpPr>
        <p:spPr>
          <a:xfrm>
            <a:off x="3962577" y="199873"/>
            <a:ext cx="3693640" cy="553998"/>
          </a:xfrm>
          <a:prstGeom prst="rect">
            <a:avLst/>
          </a:prstGeom>
        </p:spPr>
        <p:txBody>
          <a:bodyPr wrap="none">
            <a:spAutoFit/>
          </a:bodyPr>
          <a:lstStyle/>
          <a:p>
            <a:pPr algn="just">
              <a:lnSpc>
                <a:spcPct val="150000"/>
              </a:lnSpc>
              <a:spcAft>
                <a:spcPts val="0"/>
              </a:spcAft>
            </a:pPr>
            <a:r>
              <a:rPr lang="ru-RU" sz="2000" b="1" dirty="0">
                <a:solidFill>
                  <a:srgbClr val="C00000"/>
                </a:solidFill>
                <a:latin typeface="Verdana" panose="020B0604030504040204" pitchFamily="34" charset="0"/>
                <a:ea typeface="Verdana" panose="020B0604030504040204" pitchFamily="34" charset="0"/>
                <a:cs typeface="Times New Roman" panose="02020603050405020304" pitchFamily="18" charset="0"/>
              </a:rPr>
              <a:t>Шаг </a:t>
            </a:r>
            <a:r>
              <a:rPr lang="ru-RU" sz="2000" b="1" dirty="0" smtClean="0">
                <a:solidFill>
                  <a:srgbClr val="C00000"/>
                </a:solidFill>
                <a:latin typeface="Verdana" panose="020B0604030504040204" pitchFamily="34" charset="0"/>
                <a:ea typeface="Verdana" panose="020B0604030504040204" pitchFamily="34" charset="0"/>
                <a:cs typeface="Times New Roman" panose="02020603050405020304" pitchFamily="18" charset="0"/>
              </a:rPr>
              <a:t>5. «Города-герои</a:t>
            </a:r>
            <a:r>
              <a:rPr lang="ru-RU" sz="2000" b="1" dirty="0">
                <a:solidFill>
                  <a:srgbClr val="C00000"/>
                </a:solidFill>
                <a:latin typeface="Verdana" panose="020B0604030504040204" pitchFamily="34" charset="0"/>
                <a:ea typeface="Verdana" panose="020B0604030504040204" pitchFamily="34" charset="0"/>
                <a:cs typeface="Times New Roman" panose="02020603050405020304" pitchFamily="18" charset="0"/>
              </a:rPr>
              <a:t>»</a:t>
            </a:r>
            <a:endParaRPr lang="ru-RU" sz="2000" b="1" dirty="0">
              <a:solidFill>
                <a:srgbClr val="C00000"/>
              </a:solidFill>
              <a:effectLst/>
              <a:latin typeface="Verdana" panose="020B0604030504040204" pitchFamily="34" charset="0"/>
              <a:ea typeface="Verdana" panose="020B0604030504040204" pitchFamily="34" charset="0"/>
              <a:cs typeface="Times New Roman" panose="02020603050405020304" pitchFamily="18" charset="0"/>
            </a:endParaRPr>
          </a:p>
        </p:txBody>
      </p:sp>
      <p:sp>
        <p:nvSpPr>
          <p:cNvPr id="4" name="Прямоугольник 3"/>
          <p:cNvSpPr/>
          <p:nvPr/>
        </p:nvSpPr>
        <p:spPr>
          <a:xfrm>
            <a:off x="411707" y="1055134"/>
            <a:ext cx="11368585" cy="3416320"/>
          </a:xfrm>
          <a:prstGeom prst="rect">
            <a:avLst/>
          </a:prstGeom>
        </p:spPr>
        <p:txBody>
          <a:bodyPr wrap="square">
            <a:spAutoFit/>
          </a:bodyPr>
          <a:lstStyle/>
          <a:p>
            <a:pPr algn="just">
              <a:lnSpc>
                <a:spcPct val="150000"/>
              </a:lnSpc>
              <a:spcAft>
                <a:spcPts val="0"/>
              </a:spcAft>
            </a:pPr>
            <a:r>
              <a:rPr lang="ru-RU" sz="1600" dirty="0" smtClean="0">
                <a:latin typeface="Verdana" panose="020B0604030504040204" pitchFamily="34" charset="0"/>
                <a:ea typeface="Verdana" panose="020B0604030504040204" pitchFamily="34" charset="0"/>
                <a:cs typeface="Times New Roman" panose="02020603050405020304" pitchFamily="18" charset="0"/>
              </a:rPr>
              <a:t>     За </a:t>
            </a:r>
            <a:r>
              <a:rPr lang="ru-RU" sz="1600" dirty="0">
                <a:latin typeface="Verdana" panose="020B0604030504040204" pitchFamily="34" charset="0"/>
                <a:ea typeface="Verdana" panose="020B0604030504040204" pitchFamily="34" charset="0"/>
                <a:cs typeface="Times New Roman" panose="02020603050405020304" pitchFamily="18" charset="0"/>
              </a:rPr>
              <a:t>массовый героизм и мужество защитников, проявленные в Великой Отечественной войне несколько советских городов получили высокое звание «город-герой».</a:t>
            </a:r>
          </a:p>
          <a:p>
            <a:pPr algn="just">
              <a:lnSpc>
                <a:spcPct val="150000"/>
              </a:lnSpc>
              <a:spcAft>
                <a:spcPts val="0"/>
              </a:spcAft>
            </a:pPr>
            <a:r>
              <a:rPr lang="ru-RU" sz="1600" dirty="0" smtClean="0">
                <a:latin typeface="Verdana" panose="020B0604030504040204" pitchFamily="34" charset="0"/>
                <a:ea typeface="Verdana" panose="020B0604030504040204" pitchFamily="34" charset="0"/>
                <a:cs typeface="Times New Roman" panose="02020603050405020304" pitchFamily="18" charset="0"/>
              </a:rPr>
              <a:t>     Мы </a:t>
            </a:r>
            <a:r>
              <a:rPr lang="ru-RU" sz="1600" dirty="0">
                <a:latin typeface="Verdana" panose="020B0604030504040204" pitchFamily="34" charset="0"/>
                <a:ea typeface="Verdana" panose="020B0604030504040204" pitchFamily="34" charset="0"/>
                <a:cs typeface="Times New Roman" panose="02020603050405020304" pitchFamily="18" charset="0"/>
              </a:rPr>
              <a:t>приглашаем вас в путешествие по городам-героям для того, чтобы полюбоваться их красотой, величием, и, конечно же, почтить память героев, освобождавших эти города. </a:t>
            </a:r>
          </a:p>
          <a:p>
            <a:pPr algn="just">
              <a:lnSpc>
                <a:spcPct val="150000"/>
              </a:lnSpc>
              <a:spcAft>
                <a:spcPts val="0"/>
              </a:spcAft>
            </a:pPr>
            <a:r>
              <a:rPr lang="ru-RU" sz="1600" dirty="0" smtClean="0">
                <a:latin typeface="Verdana" panose="020B0604030504040204" pitchFamily="34" charset="0"/>
                <a:ea typeface="Verdana" panose="020B0604030504040204" pitchFamily="34" charset="0"/>
                <a:cs typeface="Times New Roman" panose="02020603050405020304" pitchFamily="18" charset="0"/>
              </a:rPr>
              <a:t>     Город-герой </a:t>
            </a:r>
            <a:r>
              <a:rPr lang="ru-RU" sz="1600" dirty="0">
                <a:latin typeface="Verdana" panose="020B0604030504040204" pitchFamily="34" charset="0"/>
                <a:ea typeface="Verdana" panose="020B0604030504040204" pitchFamily="34" charset="0"/>
                <a:cs typeface="Times New Roman" panose="02020603050405020304" pitchFamily="18" charset="0"/>
              </a:rPr>
              <a:t>Москва – столица нашей Родины. За несколько месяцев войны немецко-фашистская армия подступила к Москве. Вся страна встала на защиту нашей столицы. Развернулось одно из крупнейших сражений, которое длилось несколько месяцев. Но советские воины остановили наступление противника. Враг был отброшен от Москвы, и началось наступление Советской армии. Благодаря героизму, смелости, мужеству наших солдат была одержана первая победа.</a:t>
            </a:r>
            <a:endParaRPr lang="ru-RU" sz="1600" dirty="0">
              <a:effectLst/>
              <a:latin typeface="Verdana" panose="020B0604030504040204" pitchFamily="34" charset="0"/>
              <a:ea typeface="Verdana" panose="020B0604030504040204" pitchFamily="34" charset="0"/>
              <a:cs typeface="Times New Roman" panose="02020603050405020304" pitchFamily="18" charset="0"/>
            </a:endParaRPr>
          </a:p>
        </p:txBody>
      </p:sp>
      <p:sp>
        <p:nvSpPr>
          <p:cNvPr id="5" name="Прямоугольник 4"/>
          <p:cNvSpPr/>
          <p:nvPr/>
        </p:nvSpPr>
        <p:spPr>
          <a:xfrm>
            <a:off x="2296236" y="4656329"/>
            <a:ext cx="7925938" cy="878895"/>
          </a:xfrm>
          <a:prstGeom prst="rect">
            <a:avLst/>
          </a:prstGeom>
        </p:spPr>
        <p:txBody>
          <a:bodyPr wrap="square">
            <a:spAutoFit/>
          </a:bodyPr>
          <a:lstStyle/>
          <a:p>
            <a:pPr algn="ctr">
              <a:lnSpc>
                <a:spcPct val="150000"/>
              </a:lnSpc>
              <a:spcAft>
                <a:spcPts val="0"/>
              </a:spcAft>
            </a:pPr>
            <a:r>
              <a:rPr lang="en-US" u="sng"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hlinkClick r:id="rId3"/>
              </a:rPr>
              <a:t>https</a:t>
            </a:r>
            <a:r>
              <a:rPr lang="ru-RU" u="sng"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hlinkClick r:id="rId3"/>
              </a:rPr>
              <a:t>://</a:t>
            </a:r>
            <a:r>
              <a:rPr lang="en-US" u="sng"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hlinkClick r:id="rId3"/>
              </a:rPr>
              <a:t>yandex</a:t>
            </a:r>
            <a:r>
              <a:rPr lang="ru-RU" u="sng"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hlinkClick r:id="rId3"/>
              </a:rPr>
              <a:t>.</a:t>
            </a:r>
            <a:r>
              <a:rPr lang="en-US" u="sng"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hlinkClick r:id="rId3"/>
              </a:rPr>
              <a:t>ru</a:t>
            </a:r>
            <a:r>
              <a:rPr lang="ru-RU" u="sng"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hlinkClick r:id="rId3"/>
              </a:rPr>
              <a:t>/</a:t>
            </a:r>
            <a:r>
              <a:rPr lang="en-US" u="sng"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hlinkClick r:id="rId3"/>
              </a:rPr>
              <a:t>video</a:t>
            </a:r>
            <a:r>
              <a:rPr lang="ru-RU" u="sng"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hlinkClick r:id="rId3"/>
              </a:rPr>
              <a:t>/</a:t>
            </a:r>
            <a:r>
              <a:rPr lang="en-US" u="sng"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hlinkClick r:id="rId3"/>
              </a:rPr>
              <a:t>preview</a:t>
            </a:r>
            <a:r>
              <a:rPr lang="ru-RU" u="sng"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hlinkClick r:id="rId3"/>
              </a:rPr>
              <a:t>/?</a:t>
            </a:r>
            <a:r>
              <a:rPr lang="en-US" u="sng"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hlinkClick r:id="rId3"/>
              </a:rPr>
              <a:t>filmld</a:t>
            </a:r>
            <a:r>
              <a:rPr lang="ru-RU" u="sng"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hlinkClick r:id="rId3"/>
              </a:rPr>
              <a:t>=2618767600040615661&amp;</a:t>
            </a:r>
            <a:r>
              <a:rPr lang="en-US" u="sng"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hlinkClick r:id="rId3"/>
              </a:rPr>
              <a:t>from</a:t>
            </a:r>
            <a:r>
              <a:rPr lang="ru-RU" u="sng"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hlinkClick r:id="rId3"/>
              </a:rPr>
              <a:t>=</a:t>
            </a:r>
            <a:r>
              <a:rPr lang="en-US" u="sng"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hlinkClick r:id="rId3"/>
              </a:rPr>
              <a:t>tabbar</a:t>
            </a:r>
            <a:r>
              <a:rPr lang="ru-RU" u="sng"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hlinkClick r:id="rId3"/>
              </a:rPr>
              <a:t>&amp;</a:t>
            </a:r>
            <a:r>
              <a:rPr lang="en-US" u="sng"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hlinkClick r:id="rId3"/>
              </a:rPr>
              <a:t>text</a:t>
            </a:r>
            <a:r>
              <a:rPr lang="ru-RU" u="sng"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hlinkClick r:id="rId3"/>
              </a:rPr>
              <a:t>=</a:t>
            </a:r>
            <a:r>
              <a:rPr lang="ru-RU" u="sng"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hlinkClick r:id="rId3"/>
              </a:rPr>
              <a:t>города+герои+москва+видео+для+детского</a:t>
            </a:r>
            <a:r>
              <a:rPr lang="ru-RU" u="sng"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сада</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626608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Прямоугольник 3"/>
          <p:cNvSpPr/>
          <p:nvPr/>
        </p:nvSpPr>
        <p:spPr>
          <a:xfrm>
            <a:off x="4424708" y="204172"/>
            <a:ext cx="3342582" cy="507831"/>
          </a:xfrm>
          <a:prstGeom prst="rect">
            <a:avLst/>
          </a:prstGeom>
        </p:spPr>
        <p:txBody>
          <a:bodyPr wrap="none">
            <a:spAutoFit/>
          </a:bodyPr>
          <a:lstStyle/>
          <a:p>
            <a:pPr algn="just">
              <a:lnSpc>
                <a:spcPct val="150000"/>
              </a:lnSpc>
              <a:spcAft>
                <a:spcPts val="0"/>
              </a:spcAft>
            </a:pPr>
            <a:r>
              <a:rPr lang="ru-RU" b="1" dirty="0">
                <a:solidFill>
                  <a:srgbClr val="C00000"/>
                </a:solidFill>
                <a:latin typeface="Verdana" panose="020B0604030504040204" pitchFamily="34" charset="0"/>
                <a:ea typeface="Verdana" panose="020B0604030504040204" pitchFamily="34" charset="0"/>
                <a:cs typeface="Times New Roman" panose="02020603050405020304" pitchFamily="18" charset="0"/>
              </a:rPr>
              <a:t>Шаг </a:t>
            </a:r>
            <a:r>
              <a:rPr lang="ru-RU" b="1" dirty="0" smtClean="0">
                <a:solidFill>
                  <a:srgbClr val="C00000"/>
                </a:solidFill>
                <a:latin typeface="Verdana" panose="020B0604030504040204" pitchFamily="34" charset="0"/>
                <a:ea typeface="Verdana" panose="020B0604030504040204" pitchFamily="34" charset="0"/>
                <a:cs typeface="Times New Roman" panose="02020603050405020304" pitchFamily="18" charset="0"/>
              </a:rPr>
              <a:t>5. «Города-герои</a:t>
            </a:r>
            <a:r>
              <a:rPr lang="ru-RU" b="1" dirty="0">
                <a:solidFill>
                  <a:srgbClr val="C00000"/>
                </a:solidFill>
                <a:latin typeface="Verdana" panose="020B0604030504040204" pitchFamily="34" charset="0"/>
                <a:ea typeface="Verdana" panose="020B0604030504040204" pitchFamily="34" charset="0"/>
                <a:cs typeface="Times New Roman" panose="02020603050405020304" pitchFamily="18" charset="0"/>
              </a:rPr>
              <a:t>»</a:t>
            </a:r>
          </a:p>
        </p:txBody>
      </p:sp>
      <p:sp>
        <p:nvSpPr>
          <p:cNvPr id="5" name="Прямоугольник 4"/>
          <p:cNvSpPr/>
          <p:nvPr/>
        </p:nvSpPr>
        <p:spPr>
          <a:xfrm>
            <a:off x="982639" y="850417"/>
            <a:ext cx="10604310" cy="4893647"/>
          </a:xfrm>
          <a:prstGeom prst="rect">
            <a:avLst/>
          </a:prstGeom>
        </p:spPr>
        <p:txBody>
          <a:bodyPr wrap="square">
            <a:spAutoFit/>
          </a:bodyPr>
          <a:lstStyle/>
          <a:p>
            <a:pPr algn="just">
              <a:lnSpc>
                <a:spcPct val="150000"/>
              </a:lnSpc>
            </a:pPr>
            <a:r>
              <a:rPr lang="ru-RU" sz="1600" dirty="0" smtClean="0">
                <a:latin typeface="Verdana" panose="020B0604030504040204" pitchFamily="34" charset="0"/>
                <a:ea typeface="Verdana" panose="020B0604030504040204" pitchFamily="34" charset="0"/>
                <a:cs typeface="Times New Roman" panose="02020603050405020304" pitchFamily="18" charset="0"/>
              </a:rPr>
              <a:t>     Город-герой </a:t>
            </a:r>
            <a:r>
              <a:rPr lang="ru-RU" sz="1600" dirty="0">
                <a:latin typeface="Verdana" panose="020B0604030504040204" pitchFamily="34" charset="0"/>
                <a:ea typeface="Verdana" panose="020B0604030504040204" pitchFamily="34" charset="0"/>
                <a:cs typeface="Times New Roman" panose="02020603050405020304" pitchFamily="18" charset="0"/>
              </a:rPr>
              <a:t>Севастополь – город русских моряков, крупнейшая база военно-морского флота. В первый же день войны немцы бомбили Севастополь. А осенью враг решил овладеть городом. Но встретил ожесточенное сопротивление. 250 дней продолжалась героическая оборона Севастополя. Глубоко под землей был построен целый город: госпитали, школы, детские сады. </a:t>
            </a:r>
            <a:endParaRPr lang="ru-RU" sz="1600" dirty="0" smtClean="0">
              <a:latin typeface="Verdana" panose="020B0604030504040204" pitchFamily="34" charset="0"/>
              <a:ea typeface="Verdana" panose="020B0604030504040204" pitchFamily="34" charset="0"/>
              <a:cs typeface="Times New Roman" panose="02020603050405020304" pitchFamily="18" charset="0"/>
            </a:endParaRPr>
          </a:p>
          <a:p>
            <a:pPr algn="just">
              <a:lnSpc>
                <a:spcPct val="150000"/>
              </a:lnSpc>
            </a:pPr>
            <a:r>
              <a:rPr lang="ru-RU" sz="1600" dirty="0">
                <a:latin typeface="Verdana" panose="020B0604030504040204" pitchFamily="34" charset="0"/>
                <a:ea typeface="Verdana" panose="020B0604030504040204" pitchFamily="34" charset="0"/>
                <a:cs typeface="Times New Roman" panose="02020603050405020304" pitchFamily="18" charset="0"/>
              </a:rPr>
              <a:t> </a:t>
            </a:r>
            <a:r>
              <a:rPr lang="ru-RU" sz="1600" dirty="0" smtClean="0">
                <a:latin typeface="Verdana" panose="020B0604030504040204" pitchFamily="34" charset="0"/>
                <a:ea typeface="Verdana" panose="020B0604030504040204" pitchFamily="34" charset="0"/>
                <a:cs typeface="Times New Roman" panose="02020603050405020304" pitchFamily="18" charset="0"/>
              </a:rPr>
              <a:t>    </a:t>
            </a:r>
            <a:r>
              <a:rPr lang="ru-RU" sz="1600" dirty="0" smtClean="0">
                <a:latin typeface="Verdana" panose="020B0604030504040204" pitchFamily="34" charset="0"/>
                <a:ea typeface="Verdana" panose="020B0604030504040204" pitchFamily="34" charset="0"/>
              </a:rPr>
              <a:t>На </a:t>
            </a:r>
            <a:r>
              <a:rPr lang="ru-RU" sz="1600" dirty="0">
                <a:latin typeface="Verdana" panose="020B0604030504040204" pitchFamily="34" charset="0"/>
                <a:ea typeface="Verdana" panose="020B0604030504040204" pitchFamily="34" charset="0"/>
              </a:rPr>
              <a:t>подземных заводах делали оружие, в мастерских ремонтировали технику. Нашим войскам приходилось постоянно отбивать атаки противника. Моряки, летчики, солдаты сражались насмерть. Героическая защита Севастополя продолжалась 8 месяцев. Она вошла в историю как пример несгибаемой стойкости людей и беззаветной преданности Родине. Когда фашисты взяли город, </a:t>
            </a:r>
            <a:r>
              <a:rPr lang="ru-RU" sz="1600" dirty="0" err="1">
                <a:latin typeface="Verdana" panose="020B0604030504040204" pitchFamily="34" charset="0"/>
                <a:ea typeface="Verdana" panose="020B0604030504040204" pitchFamily="34" charset="0"/>
              </a:rPr>
              <a:t>севастопольцы</a:t>
            </a:r>
            <a:r>
              <a:rPr lang="ru-RU" sz="1600" dirty="0">
                <a:latin typeface="Verdana" panose="020B0604030504040204" pitchFamily="34" charset="0"/>
                <a:ea typeface="Verdana" panose="020B0604030504040204" pitchFamily="34" charset="0"/>
              </a:rPr>
              <a:t> продолжали героическую борьбу в тылу врага. Во время освобождения Севастополя особенно жестокие бои шли на Сапун-горе. Ровно за год до Дня Победы Севастополь был освобожден.</a:t>
            </a:r>
          </a:p>
          <a:p>
            <a:pPr algn="just">
              <a:lnSpc>
                <a:spcPct val="150000"/>
              </a:lnSpc>
              <a:spcAft>
                <a:spcPts val="0"/>
              </a:spcAft>
            </a:pPr>
            <a:endParaRPr lang="ru-RU" sz="1600" dirty="0">
              <a:effectLst/>
              <a:latin typeface="Verdana" panose="020B0604030504040204" pitchFamily="34" charset="0"/>
              <a:ea typeface="Verdana" panose="020B0604030504040204" pitchFamily="34" charset="0"/>
              <a:cs typeface="Times New Roman" panose="02020603050405020304" pitchFamily="18" charset="0"/>
            </a:endParaRPr>
          </a:p>
        </p:txBody>
      </p:sp>
      <p:sp>
        <p:nvSpPr>
          <p:cNvPr id="6" name="Прямоугольник 5"/>
          <p:cNvSpPr/>
          <p:nvPr/>
        </p:nvSpPr>
        <p:spPr>
          <a:xfrm>
            <a:off x="3299346" y="5265342"/>
            <a:ext cx="5593307" cy="1200329"/>
          </a:xfrm>
          <a:prstGeom prst="rect">
            <a:avLst/>
          </a:prstGeom>
        </p:spPr>
        <p:txBody>
          <a:bodyPr wrap="square">
            <a:spAutoFit/>
          </a:bodyPr>
          <a:lstStyle/>
          <a:p>
            <a:pPr algn="ctr">
              <a:lnSpc>
                <a:spcPct val="150000"/>
              </a:lnSpc>
              <a:spcAft>
                <a:spcPts val="0"/>
              </a:spcAft>
            </a:pPr>
            <a:r>
              <a:rPr lang="ru-RU" sz="1600" b="1" dirty="0">
                <a:solidFill>
                  <a:srgbClr val="C00000"/>
                </a:solidFill>
                <a:latin typeface="Verdana" panose="020B0604030504040204" pitchFamily="34" charset="0"/>
                <a:ea typeface="Verdana" panose="020B0604030504040204" pitchFamily="34" charset="0"/>
                <a:cs typeface="Times New Roman" panose="02020603050405020304" pitchFamily="18" charset="0"/>
              </a:rPr>
              <a:t>Предлагаем Вам вместе с детьми посмотреть презентацию про </a:t>
            </a:r>
            <a:r>
              <a:rPr lang="ru-RU" sz="1600" b="1" dirty="0" smtClean="0">
                <a:solidFill>
                  <a:srgbClr val="C00000"/>
                </a:solidFill>
                <a:latin typeface="Verdana" panose="020B0604030504040204" pitchFamily="34" charset="0"/>
                <a:ea typeface="Verdana" panose="020B0604030504040204" pitchFamily="34" charset="0"/>
                <a:cs typeface="Times New Roman" panose="02020603050405020304" pitchFamily="18" charset="0"/>
              </a:rPr>
              <a:t>город-герой </a:t>
            </a:r>
            <a:r>
              <a:rPr lang="en-US" sz="1600" u="sng" dirty="0">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3"/>
              </a:rPr>
              <a:t>https</a:t>
            </a:r>
            <a:r>
              <a:rPr lang="ru-RU" sz="1600" u="sng" dirty="0">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3"/>
              </a:rPr>
              <a:t>://</a:t>
            </a:r>
            <a:r>
              <a:rPr lang="en-US" sz="1600" u="sng" dirty="0" err="1">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3"/>
              </a:rPr>
              <a:t>yadi</a:t>
            </a:r>
            <a:r>
              <a:rPr lang="ru-RU" sz="1600" u="sng" dirty="0">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3"/>
              </a:rPr>
              <a:t>.</a:t>
            </a:r>
            <a:r>
              <a:rPr lang="en-US" sz="1600" u="sng" dirty="0" err="1">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3"/>
              </a:rPr>
              <a:t>sk</a:t>
            </a:r>
            <a:r>
              <a:rPr lang="ru-RU" sz="1600" u="sng" dirty="0">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3"/>
              </a:rPr>
              <a:t>/</a:t>
            </a:r>
            <a:r>
              <a:rPr lang="en-US" sz="1600" u="sng" dirty="0" err="1">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3"/>
              </a:rPr>
              <a:t>i</a:t>
            </a:r>
            <a:r>
              <a:rPr lang="ru-RU" sz="1600" u="sng" dirty="0">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3"/>
              </a:rPr>
              <a:t>/</a:t>
            </a:r>
            <a:r>
              <a:rPr lang="en-US" sz="1600" u="sng" dirty="0" err="1">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3"/>
              </a:rPr>
              <a:t>Aokyl</a:t>
            </a:r>
            <a:r>
              <a:rPr lang="ru-RU" sz="1600" u="sng" dirty="0">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3"/>
              </a:rPr>
              <a:t>3</a:t>
            </a:r>
            <a:r>
              <a:rPr lang="en-US" sz="1600" u="sng" dirty="0">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3"/>
              </a:rPr>
              <a:t>O</a:t>
            </a:r>
            <a:r>
              <a:rPr lang="ru-RU" sz="1600" u="sng" dirty="0">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3"/>
              </a:rPr>
              <a:t>-2</a:t>
            </a:r>
            <a:r>
              <a:rPr lang="en-US" sz="1600" u="sng" dirty="0">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3"/>
              </a:rPr>
              <a:t>Or</a:t>
            </a:r>
            <a:r>
              <a:rPr lang="ru-RU" sz="1600" u="sng" dirty="0">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3"/>
              </a:rPr>
              <a:t>27</a:t>
            </a:r>
            <a:r>
              <a:rPr lang="en-US" sz="1600" u="sng" dirty="0">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3"/>
              </a:rPr>
              <a:t>A</a:t>
            </a:r>
            <a:endParaRPr lang="ru-RU" sz="1600" dirty="0">
              <a:effectLst/>
              <a:latin typeface="Verdana" panose="020B0604030504040204" pitchFamily="34" charset="0"/>
              <a:ea typeface="Verdana" panose="020B0604030504040204" pitchFamily="34" charset="0"/>
              <a:cs typeface="Times New Roman" panose="02020603050405020304" pitchFamily="18" charset="0"/>
            </a:endParaRPr>
          </a:p>
        </p:txBody>
      </p:sp>
    </p:spTree>
    <p:extLst>
      <p:ext uri="{BB962C8B-B14F-4D97-AF65-F5344CB8AC3E}">
        <p14:creationId xmlns:p14="http://schemas.microsoft.com/office/powerpoint/2010/main" val="109304113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Прямоугольник 3"/>
          <p:cNvSpPr/>
          <p:nvPr/>
        </p:nvSpPr>
        <p:spPr>
          <a:xfrm>
            <a:off x="4643073" y="606505"/>
            <a:ext cx="3342582" cy="507831"/>
          </a:xfrm>
          <a:prstGeom prst="rect">
            <a:avLst/>
          </a:prstGeom>
        </p:spPr>
        <p:txBody>
          <a:bodyPr wrap="none">
            <a:spAutoFit/>
          </a:bodyPr>
          <a:lstStyle/>
          <a:p>
            <a:pPr algn="just">
              <a:lnSpc>
                <a:spcPct val="150000"/>
              </a:lnSpc>
              <a:spcAft>
                <a:spcPts val="0"/>
              </a:spcAft>
            </a:pPr>
            <a:r>
              <a:rPr lang="ru-RU" b="1" dirty="0">
                <a:solidFill>
                  <a:srgbClr val="C00000"/>
                </a:solidFill>
                <a:latin typeface="Verdana" panose="020B0604030504040204" pitchFamily="34" charset="0"/>
                <a:ea typeface="Verdana" panose="020B0604030504040204" pitchFamily="34" charset="0"/>
                <a:cs typeface="Times New Roman" panose="02020603050405020304" pitchFamily="18" charset="0"/>
              </a:rPr>
              <a:t>Шаг </a:t>
            </a:r>
            <a:r>
              <a:rPr lang="ru-RU" b="1" dirty="0" smtClean="0">
                <a:solidFill>
                  <a:srgbClr val="C00000"/>
                </a:solidFill>
                <a:latin typeface="Verdana" panose="020B0604030504040204" pitchFamily="34" charset="0"/>
                <a:ea typeface="Verdana" panose="020B0604030504040204" pitchFamily="34" charset="0"/>
                <a:cs typeface="Times New Roman" panose="02020603050405020304" pitchFamily="18" charset="0"/>
              </a:rPr>
              <a:t>5. «Города-герои</a:t>
            </a:r>
            <a:r>
              <a:rPr lang="ru-RU" b="1" dirty="0">
                <a:solidFill>
                  <a:srgbClr val="C00000"/>
                </a:solidFill>
                <a:latin typeface="Verdana" panose="020B0604030504040204" pitchFamily="34" charset="0"/>
                <a:ea typeface="Verdana" panose="020B0604030504040204" pitchFamily="34" charset="0"/>
                <a:cs typeface="Times New Roman" panose="02020603050405020304" pitchFamily="18" charset="0"/>
              </a:rPr>
              <a:t>»</a:t>
            </a:r>
          </a:p>
        </p:txBody>
      </p:sp>
      <p:sp>
        <p:nvSpPr>
          <p:cNvPr id="5" name="Прямоугольник 4"/>
          <p:cNvSpPr/>
          <p:nvPr/>
        </p:nvSpPr>
        <p:spPr>
          <a:xfrm>
            <a:off x="1203277" y="1720840"/>
            <a:ext cx="10222174" cy="3416320"/>
          </a:xfrm>
          <a:prstGeom prst="rect">
            <a:avLst/>
          </a:prstGeom>
        </p:spPr>
        <p:txBody>
          <a:bodyPr wrap="square">
            <a:spAutoFit/>
          </a:bodyPr>
          <a:lstStyle/>
          <a:p>
            <a:pPr algn="just">
              <a:lnSpc>
                <a:spcPct val="150000"/>
              </a:lnSpc>
              <a:spcAft>
                <a:spcPts val="0"/>
              </a:spcAft>
            </a:pPr>
            <a:r>
              <a:rPr lang="ru-RU" sz="1600" dirty="0" smtClean="0">
                <a:latin typeface="Verdana" panose="020B0604030504040204" pitchFamily="34" charset="0"/>
                <a:ea typeface="Verdana" panose="020B0604030504040204" pitchFamily="34" charset="0"/>
                <a:cs typeface="Times New Roman" panose="02020603050405020304" pitchFamily="18" charset="0"/>
              </a:rPr>
              <a:t>     Город-герой </a:t>
            </a:r>
            <a:r>
              <a:rPr lang="ru-RU" sz="1600" dirty="0">
                <a:latin typeface="Verdana" panose="020B0604030504040204" pitchFamily="34" charset="0"/>
                <a:ea typeface="Verdana" panose="020B0604030504040204" pitchFamily="34" charset="0"/>
                <a:cs typeface="Times New Roman" panose="02020603050405020304" pitchFamily="18" charset="0"/>
              </a:rPr>
              <a:t>Тула, героическая оборона которого сорвала замысел противника овладеть Москвой в самом начале войны. Под Тулой наши войска разгромили ударную танковую группировку немецко-фашистских войск. Угроза нашей столице с юга была ликвидирована. В те суровые дни Тула выстояла, и враг не смог захватить город.</a:t>
            </a:r>
          </a:p>
          <a:p>
            <a:pPr algn="ctr">
              <a:lnSpc>
                <a:spcPct val="150000"/>
              </a:lnSpc>
              <a:spcAft>
                <a:spcPts val="0"/>
              </a:spcAft>
            </a:pPr>
            <a:endParaRPr lang="ru-RU" sz="1600" b="1" dirty="0" smtClean="0">
              <a:solidFill>
                <a:srgbClr val="C00000"/>
              </a:solidFill>
              <a:latin typeface="Verdana" panose="020B0604030504040204" pitchFamily="34" charset="0"/>
              <a:ea typeface="Verdana" panose="020B0604030504040204" pitchFamily="34" charset="0"/>
              <a:cs typeface="Times New Roman" panose="02020603050405020304" pitchFamily="18" charset="0"/>
            </a:endParaRPr>
          </a:p>
          <a:p>
            <a:pPr algn="ctr">
              <a:lnSpc>
                <a:spcPct val="150000"/>
              </a:lnSpc>
              <a:spcAft>
                <a:spcPts val="0"/>
              </a:spcAft>
            </a:pPr>
            <a:r>
              <a:rPr lang="ru-RU" sz="1600" b="1" dirty="0" smtClean="0">
                <a:solidFill>
                  <a:srgbClr val="C00000"/>
                </a:solidFill>
                <a:latin typeface="Verdana" panose="020B0604030504040204" pitchFamily="34" charset="0"/>
                <a:ea typeface="Verdana" panose="020B0604030504040204" pitchFamily="34" charset="0"/>
                <a:cs typeface="Times New Roman" panose="02020603050405020304" pitchFamily="18" charset="0"/>
              </a:rPr>
              <a:t>Предлагаем </a:t>
            </a:r>
            <a:r>
              <a:rPr lang="ru-RU" sz="1600" b="1" dirty="0">
                <a:solidFill>
                  <a:srgbClr val="C00000"/>
                </a:solidFill>
                <a:latin typeface="Verdana" panose="020B0604030504040204" pitchFamily="34" charset="0"/>
                <a:ea typeface="Verdana" panose="020B0604030504040204" pitchFamily="34" charset="0"/>
                <a:cs typeface="Times New Roman" panose="02020603050405020304" pitchFamily="18" charset="0"/>
              </a:rPr>
              <a:t>Вам вместе с детьми посмотреть презентацию и видео о городе-герое. </a:t>
            </a:r>
            <a:r>
              <a:rPr lang="en-US" sz="1600" dirty="0">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3"/>
              </a:rPr>
              <a:t>https</a:t>
            </a:r>
            <a:r>
              <a:rPr lang="ru-RU" sz="1600" dirty="0">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3"/>
              </a:rPr>
              <a:t>://</a:t>
            </a:r>
            <a:r>
              <a:rPr lang="en-US" sz="1600" dirty="0" err="1">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3"/>
              </a:rPr>
              <a:t>yadi</a:t>
            </a:r>
            <a:r>
              <a:rPr lang="ru-RU" sz="1600" dirty="0">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3"/>
              </a:rPr>
              <a:t>.</a:t>
            </a:r>
            <a:r>
              <a:rPr lang="en-US" sz="1600" dirty="0" err="1">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3"/>
              </a:rPr>
              <a:t>sk</a:t>
            </a:r>
            <a:r>
              <a:rPr lang="ru-RU" sz="1600" dirty="0">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3"/>
              </a:rPr>
              <a:t>/</a:t>
            </a:r>
            <a:r>
              <a:rPr lang="en-US" sz="1600" dirty="0" err="1">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3"/>
              </a:rPr>
              <a:t>i</a:t>
            </a:r>
            <a:r>
              <a:rPr lang="ru-RU" sz="1600" dirty="0">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3"/>
              </a:rPr>
              <a:t>/</a:t>
            </a:r>
            <a:r>
              <a:rPr lang="en-US" sz="1600" dirty="0" err="1">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3"/>
              </a:rPr>
              <a:t>JNcJRRkOsFIchw</a:t>
            </a:r>
            <a:r>
              <a:rPr lang="en-US" sz="1600" dirty="0">
                <a:solidFill>
                  <a:srgbClr val="0000FF"/>
                </a:solidFill>
                <a:latin typeface="Verdana" panose="020B0604030504040204" pitchFamily="34" charset="0"/>
                <a:ea typeface="Verdana" panose="020B0604030504040204" pitchFamily="34" charset="0"/>
                <a:cs typeface="Times New Roman" panose="02020603050405020304" pitchFamily="18" charset="0"/>
              </a:rPr>
              <a:t> </a:t>
            </a:r>
            <a:endParaRPr lang="ru-RU" sz="1600" dirty="0">
              <a:latin typeface="Verdana" panose="020B0604030504040204" pitchFamily="34" charset="0"/>
              <a:ea typeface="Verdana" panose="020B0604030504040204" pitchFamily="34" charset="0"/>
              <a:cs typeface="Times New Roman" panose="02020603050405020304" pitchFamily="18" charset="0"/>
            </a:endParaRPr>
          </a:p>
          <a:p>
            <a:pPr algn="ctr">
              <a:lnSpc>
                <a:spcPct val="150000"/>
              </a:lnSpc>
              <a:spcAft>
                <a:spcPts val="0"/>
              </a:spcAft>
            </a:pPr>
            <a:r>
              <a:rPr lang="en-US" sz="1600" dirty="0">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4"/>
              </a:rPr>
              <a:t>https</a:t>
            </a:r>
            <a:r>
              <a:rPr lang="ru-RU" sz="1600" dirty="0">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4"/>
              </a:rPr>
              <a:t>://</a:t>
            </a:r>
            <a:r>
              <a:rPr lang="en-US" sz="1600" dirty="0" err="1">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4"/>
              </a:rPr>
              <a:t>yandex</a:t>
            </a:r>
            <a:r>
              <a:rPr lang="ru-RU" sz="1600" dirty="0">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4"/>
              </a:rPr>
              <a:t>.</a:t>
            </a:r>
            <a:r>
              <a:rPr lang="en-US" sz="1600" dirty="0" err="1">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4"/>
              </a:rPr>
              <a:t>ru</a:t>
            </a:r>
            <a:r>
              <a:rPr lang="ru-RU" sz="1600" dirty="0">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4"/>
              </a:rPr>
              <a:t>/</a:t>
            </a:r>
            <a:r>
              <a:rPr lang="en-US" sz="1600" dirty="0">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4"/>
              </a:rPr>
              <a:t>video</a:t>
            </a:r>
            <a:r>
              <a:rPr lang="ru-RU" sz="1600" dirty="0">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4"/>
              </a:rPr>
              <a:t>/</a:t>
            </a:r>
            <a:r>
              <a:rPr lang="en-US" sz="1600" dirty="0">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4"/>
              </a:rPr>
              <a:t>preview</a:t>
            </a:r>
            <a:r>
              <a:rPr lang="ru-RU" sz="1600" dirty="0">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4"/>
              </a:rPr>
              <a:t>/?</a:t>
            </a:r>
            <a:r>
              <a:rPr lang="en-US" sz="1600" dirty="0" err="1">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4"/>
              </a:rPr>
              <a:t>filmld</a:t>
            </a:r>
            <a:r>
              <a:rPr lang="ru-RU" sz="1600" dirty="0">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4"/>
              </a:rPr>
              <a:t>=12712956940122552166&amp;</a:t>
            </a:r>
            <a:r>
              <a:rPr lang="en-US" sz="1600" dirty="0">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4"/>
              </a:rPr>
              <a:t>from</a:t>
            </a:r>
            <a:r>
              <a:rPr lang="ru-RU" sz="1600" dirty="0">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4"/>
              </a:rPr>
              <a:t>=</a:t>
            </a:r>
            <a:r>
              <a:rPr lang="en-US" sz="1600" dirty="0" err="1">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4"/>
              </a:rPr>
              <a:t>tabbar</a:t>
            </a:r>
            <a:r>
              <a:rPr lang="ru-RU" sz="1600" dirty="0">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4"/>
              </a:rPr>
              <a:t>&amp;</a:t>
            </a:r>
            <a:r>
              <a:rPr lang="en-US" sz="1600" dirty="0" err="1">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4"/>
              </a:rPr>
              <a:t>reqid</a:t>
            </a:r>
            <a:r>
              <a:rPr lang="ru-RU" sz="1600" dirty="0">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4"/>
              </a:rPr>
              <a:t>=1585576971969496-853434777384307155000146-</a:t>
            </a:r>
            <a:r>
              <a:rPr lang="en-US" sz="1600" dirty="0" err="1">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4"/>
              </a:rPr>
              <a:t>sas</a:t>
            </a:r>
            <a:r>
              <a:rPr lang="ru-RU" sz="1600" dirty="0">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4"/>
              </a:rPr>
              <a:t>1-7234-</a:t>
            </a:r>
            <a:r>
              <a:rPr lang="en-US" sz="1600" dirty="0">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4"/>
              </a:rPr>
              <a:t>V</a:t>
            </a:r>
            <a:r>
              <a:rPr lang="ru-RU" sz="1600" dirty="0">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4"/>
              </a:rPr>
              <a:t>&amp;</a:t>
            </a:r>
            <a:r>
              <a:rPr lang="en-US" sz="1600" dirty="0">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4"/>
              </a:rPr>
              <a:t>text</a:t>
            </a:r>
            <a:r>
              <a:rPr lang="ru-RU" sz="1600" dirty="0" smtClean="0">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4"/>
              </a:rPr>
              <a:t>=</a:t>
            </a:r>
            <a:r>
              <a:rPr lang="ru-RU" sz="1600" dirty="0" err="1" smtClean="0">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4"/>
              </a:rPr>
              <a:t>города+герои</a:t>
            </a:r>
            <a:endParaRPr lang="ru-RU" sz="1600" dirty="0">
              <a:effectLst/>
              <a:latin typeface="Verdana" panose="020B0604030504040204" pitchFamily="34" charset="0"/>
              <a:ea typeface="Verdana" panose="020B0604030504040204" pitchFamily="34" charset="0"/>
              <a:cs typeface="Times New Roman" panose="02020603050405020304" pitchFamily="18" charset="0"/>
            </a:endParaRPr>
          </a:p>
        </p:txBody>
      </p:sp>
    </p:spTree>
    <p:extLst>
      <p:ext uri="{BB962C8B-B14F-4D97-AF65-F5344CB8AC3E}">
        <p14:creationId xmlns:p14="http://schemas.microsoft.com/office/powerpoint/2010/main" val="41401263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Прямоугольник 3"/>
          <p:cNvSpPr/>
          <p:nvPr/>
        </p:nvSpPr>
        <p:spPr>
          <a:xfrm>
            <a:off x="4359788" y="281760"/>
            <a:ext cx="3472425" cy="507831"/>
          </a:xfrm>
          <a:prstGeom prst="rect">
            <a:avLst/>
          </a:prstGeom>
        </p:spPr>
        <p:txBody>
          <a:bodyPr wrap="none">
            <a:spAutoFit/>
          </a:bodyPr>
          <a:lstStyle/>
          <a:p>
            <a:pPr algn="just">
              <a:lnSpc>
                <a:spcPct val="150000"/>
              </a:lnSpc>
              <a:spcAft>
                <a:spcPts val="0"/>
              </a:spcAft>
            </a:pPr>
            <a:r>
              <a:rPr lang="ru-RU" b="1" dirty="0">
                <a:solidFill>
                  <a:srgbClr val="C00000"/>
                </a:solidFill>
                <a:latin typeface="Verdana" panose="020B0604030504040204" pitchFamily="34" charset="0"/>
                <a:ea typeface="Verdana" panose="020B0604030504040204" pitchFamily="34" charset="0"/>
                <a:cs typeface="Times New Roman" panose="02020603050405020304" pitchFamily="18" charset="0"/>
              </a:rPr>
              <a:t>Шаг </a:t>
            </a:r>
            <a:r>
              <a:rPr lang="ru-RU" b="1" dirty="0" smtClean="0">
                <a:solidFill>
                  <a:srgbClr val="C00000"/>
                </a:solidFill>
                <a:latin typeface="Verdana" panose="020B0604030504040204" pitchFamily="34" charset="0"/>
                <a:ea typeface="Verdana" panose="020B0604030504040204" pitchFamily="34" charset="0"/>
                <a:cs typeface="Times New Roman" panose="02020603050405020304" pitchFamily="18" charset="0"/>
              </a:rPr>
              <a:t>6. «Парад </a:t>
            </a:r>
            <a:r>
              <a:rPr lang="ru-RU" b="1" dirty="0">
                <a:solidFill>
                  <a:srgbClr val="C00000"/>
                </a:solidFill>
                <a:latin typeface="Verdana" panose="020B0604030504040204" pitchFamily="34" charset="0"/>
                <a:ea typeface="Verdana" panose="020B0604030504040204" pitchFamily="34" charset="0"/>
                <a:cs typeface="Times New Roman" panose="02020603050405020304" pitchFamily="18" charset="0"/>
              </a:rPr>
              <a:t>Победы»</a:t>
            </a:r>
            <a:endParaRPr lang="ru-RU" sz="1400" b="1" dirty="0">
              <a:solidFill>
                <a:srgbClr val="C00000"/>
              </a:solidFill>
              <a:effectLst/>
              <a:latin typeface="Verdana" panose="020B0604030504040204" pitchFamily="34" charset="0"/>
              <a:ea typeface="Verdana" panose="020B0604030504040204" pitchFamily="34" charset="0"/>
              <a:cs typeface="Times New Roman" panose="02020603050405020304" pitchFamily="18" charset="0"/>
            </a:endParaRPr>
          </a:p>
        </p:txBody>
      </p:sp>
      <p:sp>
        <p:nvSpPr>
          <p:cNvPr id="5" name="Прямоугольник 4"/>
          <p:cNvSpPr/>
          <p:nvPr/>
        </p:nvSpPr>
        <p:spPr>
          <a:xfrm>
            <a:off x="982637" y="1071351"/>
            <a:ext cx="10426891" cy="4770537"/>
          </a:xfrm>
          <a:prstGeom prst="rect">
            <a:avLst/>
          </a:prstGeom>
        </p:spPr>
        <p:txBody>
          <a:bodyPr wrap="square">
            <a:spAutoFit/>
          </a:bodyPr>
          <a:lstStyle/>
          <a:p>
            <a:pPr marL="8890" algn="just">
              <a:spcAft>
                <a:spcPts val="0"/>
              </a:spcAft>
            </a:pPr>
            <a:r>
              <a:rPr lang="ru-RU" sz="1600" dirty="0" smtClean="0">
                <a:latin typeface="Verdana" panose="020B0604030504040204" pitchFamily="34" charset="0"/>
                <a:ea typeface="Verdana" panose="020B0604030504040204" pitchFamily="34" charset="0"/>
                <a:cs typeface="Times New Roman" panose="02020603050405020304" pitchFamily="18" charset="0"/>
              </a:rPr>
              <a:t>     Долгие </a:t>
            </a:r>
            <a:r>
              <a:rPr lang="ru-RU" sz="1600" dirty="0">
                <a:latin typeface="Verdana" panose="020B0604030504040204" pitchFamily="34" charset="0"/>
                <a:ea typeface="Verdana" panose="020B0604030504040204" pitchFamily="34" charset="0"/>
                <a:cs typeface="Times New Roman" panose="02020603050405020304" pitchFamily="18" charset="0"/>
              </a:rPr>
              <a:t>годы </a:t>
            </a:r>
            <a:r>
              <a:rPr lang="ru-RU" sz="1600" dirty="0" smtClean="0">
                <a:latin typeface="Verdana" panose="020B0604030504040204" pitchFamily="34" charset="0"/>
                <a:ea typeface="Verdana" panose="020B0604030504040204" pitchFamily="34" charset="0"/>
                <a:cs typeface="Times New Roman" panose="02020603050405020304" pitchFamily="18" charset="0"/>
              </a:rPr>
              <a:t>продолжалась война</a:t>
            </a:r>
            <a:r>
              <a:rPr lang="ru-RU" sz="1600" dirty="0">
                <a:latin typeface="Verdana" panose="020B0604030504040204" pitchFamily="34" charset="0"/>
                <a:ea typeface="Verdana" panose="020B0604030504040204" pitchFamily="34" charset="0"/>
                <a:cs typeface="Times New Roman" panose="02020603050405020304" pitchFamily="18" charset="0"/>
              </a:rPr>
              <a:t>, но враг был разгромлен, и Германия подписала акт о безоговорочной капитуляции (документ, в котором фашисты признавали себя побежденными). </a:t>
            </a:r>
            <a:r>
              <a:rPr lang="ru-RU" sz="1600" b="1" dirty="0">
                <a:latin typeface="Verdana" panose="020B0604030504040204" pitchFamily="34" charset="0"/>
                <a:ea typeface="Verdana" panose="020B0604030504040204" pitchFamily="34" charset="0"/>
                <a:cs typeface="Times New Roman" panose="02020603050405020304" pitchFamily="18" charset="0"/>
              </a:rPr>
              <a:t>9 мая 1945 года</a:t>
            </a:r>
            <a:r>
              <a:rPr lang="ru-RU" sz="1600" dirty="0">
                <a:latin typeface="Verdana" panose="020B0604030504040204" pitchFamily="34" charset="0"/>
                <a:ea typeface="Verdana" panose="020B0604030504040204" pitchFamily="34" charset="0"/>
                <a:cs typeface="Times New Roman" panose="02020603050405020304" pitchFamily="18" charset="0"/>
              </a:rPr>
              <a:t> тысячи людей вышли на улицы столицы. Народ ликовал и пел, прямо на улицах кружились пары в победном вальсе. Люди смеялись, плакали, незнакомые обнимали друг </a:t>
            </a:r>
            <a:r>
              <a:rPr lang="ru-RU" sz="1600" dirty="0" smtClean="0">
                <a:latin typeface="Verdana" panose="020B0604030504040204" pitchFamily="34" charset="0"/>
                <a:ea typeface="Verdana" panose="020B0604030504040204" pitchFamily="34" charset="0"/>
                <a:cs typeface="Times New Roman" panose="02020603050405020304" pitchFamily="18" charset="0"/>
              </a:rPr>
              <a:t>друга. Это </a:t>
            </a:r>
            <a:r>
              <a:rPr lang="ru-RU" sz="1600" dirty="0">
                <a:latin typeface="Verdana" panose="020B0604030504040204" pitchFamily="34" charset="0"/>
                <a:ea typeface="Verdana" panose="020B0604030504040204" pitchFamily="34" charset="0"/>
                <a:cs typeface="Times New Roman" panose="02020603050405020304" pitchFamily="18" charset="0"/>
              </a:rPr>
              <a:t>был праздник всего народа со слезами на глазах! Все радовались великой победе над врагом и оплакивали погибших. </a:t>
            </a:r>
          </a:p>
          <a:p>
            <a:pPr marL="8890" algn="just">
              <a:spcAft>
                <a:spcPts val="0"/>
              </a:spcAft>
            </a:pPr>
            <a:r>
              <a:rPr lang="ru-RU" sz="1600" dirty="0" smtClean="0">
                <a:latin typeface="Verdana" panose="020B0604030504040204" pitchFamily="34" charset="0"/>
                <a:ea typeface="Verdana" panose="020B0604030504040204" pitchFamily="34" charset="0"/>
                <a:cs typeface="Times New Roman" panose="02020603050405020304" pitchFamily="18" charset="0"/>
              </a:rPr>
              <a:t>     24 </a:t>
            </a:r>
            <a:r>
              <a:rPr lang="ru-RU" sz="1600" dirty="0">
                <a:latin typeface="Verdana" panose="020B0604030504040204" pitchFamily="34" charset="0"/>
                <a:ea typeface="Verdana" panose="020B0604030504040204" pitchFamily="34" charset="0"/>
                <a:cs typeface="Times New Roman" panose="02020603050405020304" pitchFamily="18" charset="0"/>
              </a:rPr>
              <a:t>июня 1945 года в Москве прошел парад Победы. По Красной площади стройными рядами прошли воины-победители. Они несли знамена поверженного врага и бросали на брусчатку древней площади. С тех пор этот праздник стал поистине всенародным торжеством!</a:t>
            </a:r>
          </a:p>
          <a:p>
            <a:pPr algn="just">
              <a:spcAft>
                <a:spcPts val="0"/>
              </a:spcAft>
            </a:pPr>
            <a:r>
              <a:rPr lang="ru-RU" sz="1600" dirty="0">
                <a:latin typeface="Verdana" panose="020B0604030504040204" pitchFamily="34" charset="0"/>
                <a:ea typeface="Verdana" panose="020B0604030504040204" pitchFamily="34" charset="0"/>
                <a:cs typeface="Times New Roman" panose="02020603050405020304" pitchFamily="18" charset="0"/>
              </a:rPr>
              <a:t>     В честь этого замечательного праздника каждый год </a:t>
            </a:r>
            <a:r>
              <a:rPr lang="ru-RU" sz="1600" b="1" dirty="0">
                <a:latin typeface="Verdana" panose="020B0604030504040204" pitchFamily="34" charset="0"/>
                <a:ea typeface="Verdana" panose="020B0604030504040204" pitchFamily="34" charset="0"/>
                <a:cs typeface="Times New Roman" panose="02020603050405020304" pitchFamily="18" charset="0"/>
              </a:rPr>
              <a:t>9 мая</a:t>
            </a:r>
            <a:r>
              <a:rPr lang="ru-RU" sz="1600" dirty="0">
                <a:latin typeface="Verdana" panose="020B0604030504040204" pitchFamily="34" charset="0"/>
                <a:ea typeface="Verdana" panose="020B0604030504040204" pitchFamily="34" charset="0"/>
                <a:cs typeface="Times New Roman" panose="02020603050405020304" pitchFamily="18" charset="0"/>
              </a:rPr>
              <a:t> во всех городах России проходят торжества. В столице нашей Родины - Москве на Красной площади проходит военный парад. Улицы расцветают улыбками радости, пышными букетами цветов и яркими шарами, звучит торжественная музыка. </a:t>
            </a:r>
            <a:endParaRPr lang="ru-RU" sz="1600" dirty="0" smtClean="0">
              <a:latin typeface="Verdana" panose="020B0604030504040204" pitchFamily="34" charset="0"/>
              <a:ea typeface="Verdana" panose="020B0604030504040204" pitchFamily="34" charset="0"/>
              <a:cs typeface="Times New Roman" panose="02020603050405020304" pitchFamily="18" charset="0"/>
            </a:endParaRPr>
          </a:p>
          <a:p>
            <a:pPr algn="just">
              <a:spcAft>
                <a:spcPts val="0"/>
              </a:spcAft>
            </a:pPr>
            <a:r>
              <a:rPr lang="ru-RU" sz="1600" dirty="0">
                <a:latin typeface="Verdana" panose="020B0604030504040204" pitchFamily="34" charset="0"/>
                <a:ea typeface="Verdana" panose="020B0604030504040204" pitchFamily="34" charset="0"/>
                <a:cs typeface="Times New Roman" panose="02020603050405020304" pitchFamily="18" charset="0"/>
              </a:rPr>
              <a:t> </a:t>
            </a:r>
            <a:r>
              <a:rPr lang="ru-RU" sz="1600" dirty="0" smtClean="0">
                <a:latin typeface="Verdana" panose="020B0604030504040204" pitchFamily="34" charset="0"/>
                <a:ea typeface="Verdana" panose="020B0604030504040204" pitchFamily="34" charset="0"/>
                <a:cs typeface="Times New Roman" panose="02020603050405020304" pitchFamily="18" charset="0"/>
              </a:rPr>
              <a:t>    В </a:t>
            </a:r>
            <a:r>
              <a:rPr lang="ru-RU" sz="1600" dirty="0">
                <a:latin typeface="Verdana" panose="020B0604030504040204" pitchFamily="34" charset="0"/>
                <a:ea typeface="Verdana" panose="020B0604030504040204" pitchFamily="34" charset="0"/>
                <a:cs typeface="Times New Roman" panose="02020603050405020304" pitchFamily="18" charset="0"/>
              </a:rPr>
              <a:t>памятных местах столицы - на Поклонной горе, у Могилы Неизвестного Солдата, на площади перед Большим театром собираются ветераны-фронтовики, блистающие орденами и медалями. Они делятся с нами, своими благодарными потомками, рассказами о лихой военной поре, встречаются со своими боевыми друзьями. Мы благодарны им за то, что они победили в жестокой схватке с врагом, отстояли для нас родную землю и мирную жизнь. </a:t>
            </a:r>
            <a:r>
              <a:rPr lang="ru-RU" sz="1600" dirty="0" smtClean="0">
                <a:latin typeface="Verdana" panose="020B0604030504040204" pitchFamily="34" charset="0"/>
                <a:ea typeface="Verdana" panose="020B0604030504040204" pitchFamily="34" charset="0"/>
                <a:cs typeface="Times New Roman" panose="02020603050405020304" pitchFamily="18" charset="0"/>
              </a:rPr>
              <a:t> </a:t>
            </a:r>
          </a:p>
          <a:p>
            <a:pPr algn="just">
              <a:spcAft>
                <a:spcPts val="0"/>
              </a:spcAft>
            </a:pPr>
            <a:r>
              <a:rPr lang="ru-RU" sz="1600" dirty="0">
                <a:latin typeface="Verdana" panose="020B0604030504040204" pitchFamily="34" charset="0"/>
                <a:ea typeface="Verdana" panose="020B0604030504040204" pitchFamily="34" charset="0"/>
                <a:cs typeface="Times New Roman" panose="02020603050405020304" pitchFamily="18" charset="0"/>
              </a:rPr>
              <a:t> </a:t>
            </a:r>
            <a:r>
              <a:rPr lang="ru-RU" sz="1600" dirty="0" smtClean="0">
                <a:latin typeface="Verdana" panose="020B0604030504040204" pitchFamily="34" charset="0"/>
                <a:ea typeface="Verdana" panose="020B0604030504040204" pitchFamily="34" charset="0"/>
                <a:cs typeface="Times New Roman" panose="02020603050405020304" pitchFamily="18" charset="0"/>
              </a:rPr>
              <a:t>    Будем </a:t>
            </a:r>
            <a:r>
              <a:rPr lang="ru-RU" sz="1600" dirty="0">
                <a:latin typeface="Verdana" panose="020B0604030504040204" pitchFamily="34" charset="0"/>
                <a:ea typeface="Verdana" panose="020B0604030504040204" pitchFamily="34" charset="0"/>
                <a:cs typeface="Times New Roman" panose="02020603050405020304" pitchFamily="18" charset="0"/>
              </a:rPr>
              <a:t>достойны своих дедов и прадедов!</a:t>
            </a:r>
            <a:endParaRPr lang="ru-RU" sz="1600" dirty="0">
              <a:effectLst/>
              <a:latin typeface="Verdana" panose="020B0604030504040204" pitchFamily="34" charset="0"/>
              <a:ea typeface="Verdana" panose="020B0604030504040204" pitchFamily="34" charset="0"/>
              <a:cs typeface="Times New Roman" panose="02020603050405020304" pitchFamily="18" charset="0"/>
            </a:endParaRPr>
          </a:p>
        </p:txBody>
      </p:sp>
    </p:spTree>
    <p:extLst>
      <p:ext uri="{BB962C8B-B14F-4D97-AF65-F5344CB8AC3E}">
        <p14:creationId xmlns:p14="http://schemas.microsoft.com/office/powerpoint/2010/main" val="37619371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Прямоугольник 3"/>
          <p:cNvSpPr/>
          <p:nvPr/>
        </p:nvSpPr>
        <p:spPr>
          <a:xfrm>
            <a:off x="4359788" y="281760"/>
            <a:ext cx="3472425" cy="507831"/>
          </a:xfrm>
          <a:prstGeom prst="rect">
            <a:avLst/>
          </a:prstGeom>
        </p:spPr>
        <p:txBody>
          <a:bodyPr wrap="none">
            <a:spAutoFit/>
          </a:bodyPr>
          <a:lstStyle/>
          <a:p>
            <a:pPr algn="just">
              <a:lnSpc>
                <a:spcPct val="150000"/>
              </a:lnSpc>
              <a:spcAft>
                <a:spcPts val="0"/>
              </a:spcAft>
            </a:pPr>
            <a:r>
              <a:rPr lang="ru-RU" b="1" dirty="0">
                <a:solidFill>
                  <a:srgbClr val="C00000"/>
                </a:solidFill>
                <a:latin typeface="Verdana" panose="020B0604030504040204" pitchFamily="34" charset="0"/>
                <a:ea typeface="Verdana" panose="020B0604030504040204" pitchFamily="34" charset="0"/>
                <a:cs typeface="Times New Roman" panose="02020603050405020304" pitchFamily="18" charset="0"/>
              </a:rPr>
              <a:t>Шаг </a:t>
            </a:r>
            <a:r>
              <a:rPr lang="ru-RU" b="1" dirty="0" smtClean="0">
                <a:solidFill>
                  <a:srgbClr val="C00000"/>
                </a:solidFill>
                <a:latin typeface="Verdana" panose="020B0604030504040204" pitchFamily="34" charset="0"/>
                <a:ea typeface="Verdana" panose="020B0604030504040204" pitchFamily="34" charset="0"/>
                <a:cs typeface="Times New Roman" panose="02020603050405020304" pitchFamily="18" charset="0"/>
              </a:rPr>
              <a:t>6. «Парад </a:t>
            </a:r>
            <a:r>
              <a:rPr lang="ru-RU" b="1" dirty="0">
                <a:solidFill>
                  <a:srgbClr val="C00000"/>
                </a:solidFill>
                <a:latin typeface="Verdana" panose="020B0604030504040204" pitchFamily="34" charset="0"/>
                <a:ea typeface="Verdana" panose="020B0604030504040204" pitchFamily="34" charset="0"/>
                <a:cs typeface="Times New Roman" panose="02020603050405020304" pitchFamily="18" charset="0"/>
              </a:rPr>
              <a:t>Победы»</a:t>
            </a:r>
            <a:endParaRPr lang="ru-RU" sz="1400" b="1" dirty="0">
              <a:solidFill>
                <a:srgbClr val="C00000"/>
              </a:solidFill>
              <a:effectLst/>
              <a:latin typeface="Verdana" panose="020B0604030504040204" pitchFamily="34" charset="0"/>
              <a:ea typeface="Verdana" panose="020B0604030504040204" pitchFamily="34" charset="0"/>
              <a:cs typeface="Times New Roman" panose="02020603050405020304" pitchFamily="18" charset="0"/>
            </a:endParaRPr>
          </a:p>
        </p:txBody>
      </p:sp>
      <p:sp>
        <p:nvSpPr>
          <p:cNvPr id="3" name="Прямоугольник 2"/>
          <p:cNvSpPr/>
          <p:nvPr/>
        </p:nvSpPr>
        <p:spPr>
          <a:xfrm>
            <a:off x="609601" y="957576"/>
            <a:ext cx="10972798" cy="4031873"/>
          </a:xfrm>
          <a:prstGeom prst="rect">
            <a:avLst/>
          </a:prstGeom>
        </p:spPr>
        <p:txBody>
          <a:bodyPr wrap="square">
            <a:spAutoFit/>
          </a:bodyPr>
          <a:lstStyle/>
          <a:p>
            <a:pPr algn="ctr" fontAlgn="t"/>
            <a:r>
              <a:rPr lang="ru-RU" sz="1600" b="1" dirty="0">
                <a:solidFill>
                  <a:srgbClr val="C00000"/>
                </a:solidFill>
                <a:latin typeface="Verdana" panose="020B0604030504040204" pitchFamily="34" charset="0"/>
                <a:ea typeface="Verdana" panose="020B0604030504040204" pitchFamily="34" charset="0"/>
              </a:rPr>
              <a:t>Предлагаем прослушать речь Юрия Левитана об окончании войны</a:t>
            </a:r>
          </a:p>
          <a:p>
            <a:pPr algn="ctr" fontAlgn="t"/>
            <a:r>
              <a:rPr lang="ru-RU" sz="1600" u="sng" dirty="0">
                <a:solidFill>
                  <a:srgbClr val="0070C0"/>
                </a:solidFill>
                <a:latin typeface="Verdana" panose="020B0604030504040204" pitchFamily="34" charset="0"/>
                <a:ea typeface="Verdana" panose="020B0604030504040204" pitchFamily="34" charset="0"/>
                <a:hlinkClick r:id="rId3"/>
              </a:rPr>
              <a:t>https://</a:t>
            </a:r>
            <a:r>
              <a:rPr lang="ru-RU" sz="1600" u="sng" dirty="0" smtClean="0">
                <a:solidFill>
                  <a:srgbClr val="0070C0"/>
                </a:solidFill>
                <a:latin typeface="Verdana" panose="020B0604030504040204" pitchFamily="34" charset="0"/>
                <a:ea typeface="Verdana" panose="020B0604030504040204" pitchFamily="34" charset="0"/>
                <a:hlinkClick r:id="rId3"/>
              </a:rPr>
              <a:t>yandex.ru/video/search?text=речь%20левитана%20об%20окончании%20войны&amp;path=wizard</a:t>
            </a:r>
            <a:endParaRPr lang="ru-RU" sz="1600" u="sng" dirty="0" smtClean="0">
              <a:solidFill>
                <a:srgbClr val="0070C0"/>
              </a:solidFill>
              <a:latin typeface="Verdana" panose="020B0604030504040204" pitchFamily="34" charset="0"/>
              <a:ea typeface="Verdana" panose="020B0604030504040204" pitchFamily="34" charset="0"/>
            </a:endParaRPr>
          </a:p>
          <a:p>
            <a:pPr algn="ctr" fontAlgn="t"/>
            <a:endParaRPr lang="ru-RU" sz="1600" b="1" dirty="0">
              <a:latin typeface="Verdana" panose="020B0604030504040204" pitchFamily="34" charset="0"/>
              <a:ea typeface="Verdana" panose="020B0604030504040204" pitchFamily="34" charset="0"/>
            </a:endParaRPr>
          </a:p>
          <a:p>
            <a:pPr algn="ctr"/>
            <a:r>
              <a:rPr lang="ru-RU" sz="1600" b="1" dirty="0">
                <a:solidFill>
                  <a:srgbClr val="C00000"/>
                </a:solidFill>
                <a:latin typeface="Verdana" panose="020B0604030504040204" pitchFamily="34" charset="0"/>
                <a:ea typeface="Verdana" panose="020B0604030504040204" pitchFamily="34" charset="0"/>
              </a:rPr>
              <a:t>Посмотрите мультфильм "Салют"</a:t>
            </a:r>
          </a:p>
          <a:p>
            <a:pPr algn="ctr"/>
            <a:r>
              <a:rPr lang="ru-RU" sz="1600" u="sng" dirty="0">
                <a:solidFill>
                  <a:srgbClr val="0070C0"/>
                </a:solidFill>
                <a:latin typeface="Verdana" panose="020B0604030504040204" pitchFamily="34" charset="0"/>
                <a:ea typeface="Verdana" panose="020B0604030504040204" pitchFamily="34" charset="0"/>
                <a:hlinkClick r:id="rId4"/>
              </a:rPr>
              <a:t>https://</a:t>
            </a:r>
            <a:r>
              <a:rPr lang="ru-RU" sz="1600" u="sng" dirty="0" smtClean="0">
                <a:solidFill>
                  <a:srgbClr val="0070C0"/>
                </a:solidFill>
                <a:latin typeface="Verdana" panose="020B0604030504040204" pitchFamily="34" charset="0"/>
                <a:ea typeface="Verdana" panose="020B0604030504040204" pitchFamily="34" charset="0"/>
                <a:hlinkClick r:id="rId4"/>
              </a:rPr>
              <a:t>yandex.ru/video/search?text=мультфильм%20салют%20про%20войну&amp;path=wizard&amp;parent-reqid=1589492225193002-1466615274789931543200294-production-app-host-man-web-yp-89</a:t>
            </a:r>
            <a:endParaRPr lang="ru-RU" sz="1600" u="sng" dirty="0" smtClean="0">
              <a:solidFill>
                <a:srgbClr val="0070C0"/>
              </a:solidFill>
              <a:latin typeface="Verdana" panose="020B0604030504040204" pitchFamily="34" charset="0"/>
              <a:ea typeface="Verdana" panose="020B0604030504040204" pitchFamily="34" charset="0"/>
            </a:endParaRPr>
          </a:p>
          <a:p>
            <a:pPr algn="ctr"/>
            <a:endParaRPr lang="ru-RU" sz="1600" dirty="0">
              <a:latin typeface="Verdana" panose="020B0604030504040204" pitchFamily="34" charset="0"/>
              <a:ea typeface="Verdana" panose="020B0604030504040204" pitchFamily="34" charset="0"/>
            </a:endParaRPr>
          </a:p>
          <a:p>
            <a:pPr algn="ctr" fontAlgn="t"/>
            <a:r>
              <a:rPr lang="ru-RU" sz="1600" b="1" kern="1800" dirty="0">
                <a:solidFill>
                  <a:srgbClr val="C00000"/>
                </a:solidFill>
                <a:latin typeface="Verdana" panose="020B0604030504040204" pitchFamily="34" charset="0"/>
                <a:ea typeface="Verdana" panose="020B0604030504040204" pitchFamily="34" charset="0"/>
                <a:cs typeface="Times New Roman" panose="02020603050405020304" pitchFamily="18" charset="0"/>
              </a:rPr>
              <a:t>Парад победы 1945 </a:t>
            </a:r>
            <a:endParaRPr lang="ru-RU" sz="1600" b="1" dirty="0">
              <a:solidFill>
                <a:srgbClr val="C00000"/>
              </a:solidFill>
              <a:latin typeface="Verdana" panose="020B0604030504040204" pitchFamily="34" charset="0"/>
              <a:ea typeface="Verdana" panose="020B0604030504040204" pitchFamily="34" charset="0"/>
              <a:cs typeface="Times New Roman" panose="02020603050405020304" pitchFamily="18" charset="0"/>
            </a:endParaRPr>
          </a:p>
          <a:p>
            <a:pPr algn="ctr" fontAlgn="t"/>
            <a:r>
              <a:rPr lang="ru-RU" sz="1600" u="sng" dirty="0">
                <a:solidFill>
                  <a:srgbClr val="0070C0"/>
                </a:solidFill>
                <a:latin typeface="Verdana" panose="020B0604030504040204" pitchFamily="34" charset="0"/>
                <a:ea typeface="Verdana" panose="020B0604030504040204" pitchFamily="34" charset="0"/>
                <a:cs typeface="Times New Roman" panose="02020603050405020304" pitchFamily="18" charset="0"/>
                <a:hlinkClick r:id="rId5"/>
              </a:rPr>
              <a:t>https://</a:t>
            </a:r>
            <a:r>
              <a:rPr lang="ru-RU" sz="1600" u="sng" dirty="0" smtClean="0">
                <a:solidFill>
                  <a:srgbClr val="0070C0"/>
                </a:solidFill>
                <a:latin typeface="Verdana" panose="020B0604030504040204" pitchFamily="34" charset="0"/>
                <a:ea typeface="Verdana" panose="020B0604030504040204" pitchFamily="34" charset="0"/>
                <a:cs typeface="Times New Roman" panose="02020603050405020304" pitchFamily="18" charset="0"/>
                <a:hlinkClick r:id="rId5"/>
              </a:rPr>
              <a:t>yandex.ru/video/search?text=парад%20победы%201945%20года&amp;path=wizard&amp;parent-reqid=1589492334756889-890265626119786705600197-production-app-host-man-web-yp-64</a:t>
            </a:r>
            <a:endParaRPr lang="ru-RU" sz="1600" u="sng" dirty="0" smtClean="0">
              <a:solidFill>
                <a:srgbClr val="0070C0"/>
              </a:solidFill>
              <a:latin typeface="Verdana" panose="020B0604030504040204" pitchFamily="34" charset="0"/>
              <a:ea typeface="Verdana" panose="020B0604030504040204" pitchFamily="34" charset="0"/>
              <a:cs typeface="Times New Roman" panose="02020603050405020304" pitchFamily="18" charset="0"/>
            </a:endParaRPr>
          </a:p>
          <a:p>
            <a:pPr algn="ctr" fontAlgn="t"/>
            <a:endParaRPr lang="ru-RU" sz="1600" dirty="0">
              <a:latin typeface="Verdana" panose="020B0604030504040204" pitchFamily="34" charset="0"/>
              <a:ea typeface="Verdana" panose="020B0604030504040204" pitchFamily="34" charset="0"/>
              <a:cs typeface="Times New Roman" panose="02020603050405020304" pitchFamily="18" charset="0"/>
            </a:endParaRPr>
          </a:p>
          <a:p>
            <a:pPr algn="ctr"/>
            <a:r>
              <a:rPr lang="ru-RU" sz="1600" b="1" dirty="0">
                <a:solidFill>
                  <a:srgbClr val="C00000"/>
                </a:solidFill>
                <a:latin typeface="Verdana" panose="020B0604030504040204" pitchFamily="34" charset="0"/>
                <a:ea typeface="Verdana" panose="020B0604030504040204" pitchFamily="34" charset="0"/>
                <a:cs typeface="Times New Roman" panose="02020603050405020304" pitchFamily="18" charset="0"/>
              </a:rPr>
              <a:t>Предлагаем Вам посмотреть салют 9 Мая 2017 года в Самаре</a:t>
            </a:r>
          </a:p>
          <a:p>
            <a:pPr algn="ctr"/>
            <a:r>
              <a:rPr lang="ru-RU" sz="1600" u="sng" dirty="0">
                <a:solidFill>
                  <a:srgbClr val="0070C0"/>
                </a:solidFill>
                <a:latin typeface="Verdana" panose="020B0604030504040204" pitchFamily="34" charset="0"/>
                <a:ea typeface="Verdana" panose="020B0604030504040204" pitchFamily="34" charset="0"/>
                <a:cs typeface="Times New Roman" panose="02020603050405020304" pitchFamily="18" charset="0"/>
                <a:hlinkClick r:id="rId6"/>
              </a:rPr>
              <a:t>https://www.youtube.com/watch?</a:t>
            </a:r>
            <a:r>
              <a:rPr lang="en-US" sz="1600" u="sng" dirty="0">
                <a:solidFill>
                  <a:srgbClr val="0070C0"/>
                </a:solidFill>
                <a:latin typeface="Verdana" panose="020B0604030504040204" pitchFamily="34" charset="0"/>
                <a:ea typeface="Verdana" panose="020B0604030504040204" pitchFamily="34" charset="0"/>
                <a:cs typeface="Times New Roman" panose="02020603050405020304" pitchFamily="18" charset="0"/>
                <a:hlinkClick r:id="rId6"/>
              </a:rPr>
              <a:t>time</a:t>
            </a:r>
            <a:r>
              <a:rPr lang="ru-RU" sz="1600" u="sng" dirty="0">
                <a:solidFill>
                  <a:srgbClr val="0070C0"/>
                </a:solidFill>
                <a:latin typeface="Verdana" panose="020B0604030504040204" pitchFamily="34" charset="0"/>
                <a:ea typeface="Verdana" panose="020B0604030504040204" pitchFamily="34" charset="0"/>
                <a:cs typeface="Times New Roman" panose="02020603050405020304" pitchFamily="18" charset="0"/>
                <a:hlinkClick r:id="rId6"/>
              </a:rPr>
              <a:t>_</a:t>
            </a:r>
            <a:r>
              <a:rPr lang="en-US" sz="1600" u="sng" dirty="0">
                <a:solidFill>
                  <a:srgbClr val="0070C0"/>
                </a:solidFill>
                <a:latin typeface="Verdana" panose="020B0604030504040204" pitchFamily="34" charset="0"/>
                <a:ea typeface="Verdana" panose="020B0604030504040204" pitchFamily="34" charset="0"/>
                <a:cs typeface="Times New Roman" panose="02020603050405020304" pitchFamily="18" charset="0"/>
                <a:hlinkClick r:id="rId6"/>
              </a:rPr>
              <a:t>continue</a:t>
            </a:r>
            <a:r>
              <a:rPr lang="ru-RU" sz="1600" u="sng" dirty="0">
                <a:solidFill>
                  <a:srgbClr val="0070C0"/>
                </a:solidFill>
                <a:latin typeface="Verdana" panose="020B0604030504040204" pitchFamily="34" charset="0"/>
                <a:ea typeface="Verdana" panose="020B0604030504040204" pitchFamily="34" charset="0"/>
                <a:cs typeface="Times New Roman" panose="02020603050405020304" pitchFamily="18" charset="0"/>
                <a:hlinkClick r:id="rId6"/>
              </a:rPr>
              <a:t>=652&amp;</a:t>
            </a:r>
            <a:r>
              <a:rPr lang="en-US" sz="1600" u="sng" dirty="0">
                <a:solidFill>
                  <a:srgbClr val="0070C0"/>
                </a:solidFill>
                <a:latin typeface="Verdana" panose="020B0604030504040204" pitchFamily="34" charset="0"/>
                <a:ea typeface="Verdana" panose="020B0604030504040204" pitchFamily="34" charset="0"/>
                <a:cs typeface="Times New Roman" panose="02020603050405020304" pitchFamily="18" charset="0"/>
                <a:hlinkClick r:id="rId6"/>
              </a:rPr>
              <a:t>v</a:t>
            </a:r>
            <a:r>
              <a:rPr lang="ru-RU" sz="1600" u="sng" dirty="0">
                <a:solidFill>
                  <a:srgbClr val="0070C0"/>
                </a:solidFill>
                <a:latin typeface="Verdana" panose="020B0604030504040204" pitchFamily="34" charset="0"/>
                <a:ea typeface="Verdana" panose="020B0604030504040204" pitchFamily="34" charset="0"/>
                <a:cs typeface="Times New Roman" panose="02020603050405020304" pitchFamily="18" charset="0"/>
                <a:hlinkClick r:id="rId6"/>
              </a:rPr>
              <a:t>=</a:t>
            </a:r>
            <a:r>
              <a:rPr lang="en-US" sz="1600" u="sng" dirty="0">
                <a:solidFill>
                  <a:srgbClr val="0070C0"/>
                </a:solidFill>
                <a:latin typeface="Verdana" panose="020B0604030504040204" pitchFamily="34" charset="0"/>
                <a:ea typeface="Verdana" panose="020B0604030504040204" pitchFamily="34" charset="0"/>
                <a:cs typeface="Times New Roman" panose="02020603050405020304" pitchFamily="18" charset="0"/>
                <a:hlinkClick r:id="rId6"/>
              </a:rPr>
              <a:t>OV</a:t>
            </a:r>
            <a:r>
              <a:rPr lang="ru-RU" sz="1600" u="sng" dirty="0">
                <a:solidFill>
                  <a:srgbClr val="0070C0"/>
                </a:solidFill>
                <a:latin typeface="Verdana" panose="020B0604030504040204" pitchFamily="34" charset="0"/>
                <a:ea typeface="Verdana" panose="020B0604030504040204" pitchFamily="34" charset="0"/>
                <a:cs typeface="Times New Roman" panose="02020603050405020304" pitchFamily="18" charset="0"/>
                <a:hlinkClick r:id="rId6"/>
              </a:rPr>
              <a:t>0</a:t>
            </a:r>
            <a:r>
              <a:rPr lang="en-US" sz="1600" u="sng" dirty="0" err="1" smtClean="0">
                <a:solidFill>
                  <a:srgbClr val="0070C0"/>
                </a:solidFill>
                <a:latin typeface="Verdana" panose="020B0604030504040204" pitchFamily="34" charset="0"/>
                <a:ea typeface="Verdana" panose="020B0604030504040204" pitchFamily="34" charset="0"/>
                <a:cs typeface="Times New Roman" panose="02020603050405020304" pitchFamily="18" charset="0"/>
                <a:hlinkClick r:id="rId6"/>
              </a:rPr>
              <a:t>WIJKLZbQ</a:t>
            </a:r>
            <a:endParaRPr lang="ru-RU" sz="1600" u="sng" dirty="0" smtClean="0">
              <a:solidFill>
                <a:srgbClr val="0070C0"/>
              </a:solidFill>
              <a:latin typeface="Verdana" panose="020B0604030504040204" pitchFamily="34" charset="0"/>
              <a:ea typeface="Verdana" panose="020B0604030504040204" pitchFamily="34" charset="0"/>
              <a:cs typeface="Times New Roman" panose="02020603050405020304" pitchFamily="18" charset="0"/>
            </a:endParaRPr>
          </a:p>
          <a:p>
            <a:pPr algn="ctr"/>
            <a:r>
              <a:rPr lang="en-US" sz="1600" dirty="0" smtClean="0">
                <a:solidFill>
                  <a:srgbClr val="0070C0"/>
                </a:solidFill>
                <a:latin typeface="Verdana" panose="020B0604030504040204" pitchFamily="34" charset="0"/>
                <a:ea typeface="Verdana" panose="020B0604030504040204" pitchFamily="34" charset="0"/>
                <a:cs typeface="Times New Roman" panose="02020603050405020304" pitchFamily="18" charset="0"/>
              </a:rPr>
              <a:t> </a:t>
            </a:r>
            <a:endParaRPr lang="ru-RU" sz="1600" dirty="0">
              <a:latin typeface="Verdana" panose="020B0604030504040204" pitchFamily="34" charset="0"/>
              <a:ea typeface="Verdana" panose="020B0604030504040204" pitchFamily="34" charset="0"/>
              <a:cs typeface="Times New Roman" panose="02020603050405020304" pitchFamily="18" charset="0"/>
            </a:endParaRPr>
          </a:p>
          <a:p>
            <a:pPr algn="ctr"/>
            <a:r>
              <a:rPr lang="ru-RU" sz="1600" b="1" dirty="0">
                <a:solidFill>
                  <a:srgbClr val="C00000"/>
                </a:solidFill>
                <a:latin typeface="Verdana" panose="020B0604030504040204" pitchFamily="34" charset="0"/>
                <a:ea typeface="Verdana" panose="020B0604030504040204" pitchFamily="34" charset="0"/>
              </a:rPr>
              <a:t>Выучите с детьми стихотворение о Дне Победы на выбор: </a:t>
            </a:r>
          </a:p>
          <a:p>
            <a:pPr algn="ctr"/>
            <a:r>
              <a:rPr lang="ru-RU" sz="1600" u="sng" dirty="0">
                <a:solidFill>
                  <a:srgbClr val="0070C0"/>
                </a:solidFill>
                <a:latin typeface="Verdana" panose="020B0604030504040204" pitchFamily="34" charset="0"/>
                <a:ea typeface="Verdana" panose="020B0604030504040204" pitchFamily="34" charset="0"/>
                <a:cs typeface="Times New Roman" panose="02020603050405020304" pitchFamily="18" charset="0"/>
                <a:hlinkClick r:id="rId7"/>
              </a:rPr>
              <a:t>https://materinstvo.ru/art/stihi-o-voine-i-pobede</a:t>
            </a:r>
            <a:r>
              <a:rPr lang="ru-RU" sz="1600" dirty="0">
                <a:solidFill>
                  <a:srgbClr val="0070C0"/>
                </a:solidFill>
                <a:latin typeface="Verdana" panose="020B0604030504040204" pitchFamily="34" charset="0"/>
                <a:ea typeface="Verdana" panose="020B0604030504040204" pitchFamily="34" charset="0"/>
                <a:cs typeface="Times New Roman" panose="02020603050405020304" pitchFamily="18" charset="0"/>
              </a:rPr>
              <a:t> </a:t>
            </a:r>
            <a:endParaRPr lang="ru-RU" sz="1600" dirty="0">
              <a:latin typeface="Verdana" panose="020B0604030504040204" pitchFamily="34" charset="0"/>
              <a:ea typeface="Verdana" panose="020B0604030504040204" pitchFamily="34" charset="0"/>
            </a:endParaRPr>
          </a:p>
        </p:txBody>
      </p:sp>
      <p:pic>
        <p:nvPicPr>
          <p:cNvPr id="6" name="Рисунок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535590" y="4922925"/>
            <a:ext cx="3240430" cy="1822742"/>
          </a:xfrm>
          <a:prstGeom prst="rect">
            <a:avLst/>
          </a:prstGeom>
        </p:spPr>
      </p:pic>
      <p:pic>
        <p:nvPicPr>
          <p:cNvPr id="5122" name="Picture 2" descr="https://lifeo.ru/wp-content/uploads/gif-salyut-6.gif"/>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9522320" y="4036481"/>
            <a:ext cx="2364880" cy="2241906"/>
          </a:xfrm>
          <a:prstGeom prst="rect">
            <a:avLst/>
          </a:prstGeom>
          <a:noFill/>
          <a:extLst>
            <a:ext uri="{909E8E84-426E-40DD-AFC4-6F175D3DCCD1}">
              <a14:hiddenFill xmlns:a14="http://schemas.microsoft.com/office/drawing/2010/main">
                <a:solidFill>
                  <a:srgbClr val="FFFFFF"/>
                </a:solidFill>
              </a14:hiddenFill>
            </a:ext>
          </a:extLst>
        </p:spPr>
      </p:pic>
      <p:pic>
        <p:nvPicPr>
          <p:cNvPr id="7" name="Рисунок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19610" y="4452773"/>
            <a:ext cx="2239891" cy="2122297"/>
          </a:xfrm>
          <a:prstGeom prst="rect">
            <a:avLst/>
          </a:prstGeom>
        </p:spPr>
      </p:pic>
    </p:spTree>
    <p:extLst>
      <p:ext uri="{BB962C8B-B14F-4D97-AF65-F5344CB8AC3E}">
        <p14:creationId xmlns:p14="http://schemas.microsoft.com/office/powerpoint/2010/main" val="115113314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Прямоугольник 2"/>
          <p:cNvSpPr/>
          <p:nvPr/>
        </p:nvSpPr>
        <p:spPr>
          <a:xfrm>
            <a:off x="5900382" y="4517806"/>
            <a:ext cx="6096000" cy="867289"/>
          </a:xfrm>
          <a:prstGeom prst="rect">
            <a:avLst/>
          </a:prstGeom>
        </p:spPr>
        <p:txBody>
          <a:bodyPr>
            <a:spAutoFit/>
          </a:bodyPr>
          <a:lstStyle/>
          <a:p>
            <a:pPr algn="ctr">
              <a:lnSpc>
                <a:spcPct val="150000"/>
              </a:lnSpc>
              <a:spcAft>
                <a:spcPts val="0"/>
              </a:spcAft>
            </a:pPr>
            <a:r>
              <a:rPr lang="ru-RU" b="1" dirty="0">
                <a:solidFill>
                  <a:srgbClr val="C00000"/>
                </a:solidFill>
                <a:latin typeface="Verdana" panose="020B0604030504040204" pitchFamily="34" charset="0"/>
                <a:ea typeface="Verdana" panose="020B0604030504040204" pitchFamily="34" charset="0"/>
                <a:cs typeface="Times New Roman" panose="02020603050405020304" pitchFamily="18" charset="0"/>
              </a:rPr>
              <a:t>Соберите с детьми </a:t>
            </a:r>
            <a:r>
              <a:rPr lang="ru-RU" b="1" dirty="0" err="1" smtClean="0">
                <a:solidFill>
                  <a:srgbClr val="C00000"/>
                </a:solidFill>
                <a:latin typeface="Verdana" panose="020B0604030504040204" pitchFamily="34" charset="0"/>
                <a:ea typeface="Verdana" panose="020B0604030504040204" pitchFamily="34" charset="0"/>
                <a:cs typeface="Times New Roman" panose="02020603050405020304" pitchFamily="18" charset="0"/>
              </a:rPr>
              <a:t>пазлы</a:t>
            </a:r>
            <a:endParaRPr lang="ru-RU" b="1" dirty="0">
              <a:solidFill>
                <a:srgbClr val="C00000"/>
              </a:solidFill>
              <a:latin typeface="Verdana" panose="020B0604030504040204" pitchFamily="34" charset="0"/>
              <a:ea typeface="Verdana" panose="020B0604030504040204" pitchFamily="34" charset="0"/>
              <a:cs typeface="Times New Roman" panose="02020603050405020304" pitchFamily="18" charset="0"/>
            </a:endParaRPr>
          </a:p>
          <a:p>
            <a:pPr algn="ctr">
              <a:lnSpc>
                <a:spcPct val="150000"/>
              </a:lnSpc>
              <a:spcAft>
                <a:spcPts val="0"/>
              </a:spcAft>
            </a:pPr>
            <a:r>
              <a:rPr lang="en-US" u="sng" dirty="0">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3"/>
              </a:rPr>
              <a:t>https</a:t>
            </a:r>
            <a:r>
              <a:rPr lang="ru-RU" u="sng" dirty="0">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3"/>
              </a:rPr>
              <a:t>://</a:t>
            </a:r>
            <a:r>
              <a:rPr lang="en-US" u="sng" dirty="0">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3"/>
              </a:rPr>
              <a:t>goo</a:t>
            </a:r>
            <a:r>
              <a:rPr lang="ru-RU" u="sng" dirty="0">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3"/>
              </a:rPr>
              <a:t>.</a:t>
            </a:r>
            <a:r>
              <a:rPr lang="en-US" u="sng" dirty="0" err="1">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3"/>
              </a:rPr>
              <a:t>gl</a:t>
            </a:r>
            <a:r>
              <a:rPr lang="ru-RU" u="sng" dirty="0">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3"/>
              </a:rPr>
              <a:t>/7</a:t>
            </a:r>
            <a:r>
              <a:rPr lang="en-US" u="sng" dirty="0" err="1">
                <a:solidFill>
                  <a:srgbClr val="0000FF"/>
                </a:solidFill>
                <a:latin typeface="Verdana" panose="020B0604030504040204" pitchFamily="34" charset="0"/>
                <a:ea typeface="Verdana" panose="020B0604030504040204" pitchFamily="34" charset="0"/>
                <a:cs typeface="Times New Roman" panose="02020603050405020304" pitchFamily="18" charset="0"/>
                <a:hlinkClick r:id="rId3"/>
              </a:rPr>
              <a:t>UgHju</a:t>
            </a:r>
            <a:endParaRPr lang="ru-RU" dirty="0">
              <a:effectLst/>
              <a:latin typeface="Verdana" panose="020B0604030504040204" pitchFamily="34" charset="0"/>
              <a:ea typeface="Verdana" panose="020B0604030504040204" pitchFamily="34" charset="0"/>
              <a:cs typeface="Times New Roman" panose="02020603050405020304" pitchFamily="18" charset="0"/>
            </a:endParaRPr>
          </a:p>
        </p:txBody>
      </p:sp>
      <p:sp>
        <p:nvSpPr>
          <p:cNvPr id="4" name="Прямоугольник 3"/>
          <p:cNvSpPr/>
          <p:nvPr/>
        </p:nvSpPr>
        <p:spPr>
          <a:xfrm>
            <a:off x="377590" y="1053535"/>
            <a:ext cx="6096000" cy="1519903"/>
          </a:xfrm>
          <a:prstGeom prst="rect">
            <a:avLst/>
          </a:prstGeom>
        </p:spPr>
        <p:txBody>
          <a:bodyPr>
            <a:spAutoFit/>
          </a:bodyPr>
          <a:lstStyle/>
          <a:p>
            <a:pPr algn="ctr">
              <a:lnSpc>
                <a:spcPct val="150000"/>
              </a:lnSpc>
              <a:spcAft>
                <a:spcPts val="0"/>
              </a:spcAft>
            </a:pPr>
            <a:r>
              <a:rPr lang="ru-RU" sz="1600" b="1" dirty="0">
                <a:solidFill>
                  <a:srgbClr val="C00000"/>
                </a:solidFill>
                <a:latin typeface="Verdana" panose="020B0604030504040204" pitchFamily="34" charset="0"/>
                <a:ea typeface="Verdana" panose="020B0604030504040204" pitchFamily="34" charset="0"/>
                <a:cs typeface="Times New Roman" panose="02020603050405020304" pitchFamily="18" charset="0"/>
              </a:rPr>
              <a:t>Подвижные игры на </a:t>
            </a:r>
            <a:r>
              <a:rPr lang="ru-RU" sz="1600" b="1" dirty="0" smtClean="0">
                <a:solidFill>
                  <a:srgbClr val="C00000"/>
                </a:solidFill>
                <a:latin typeface="Verdana" panose="020B0604030504040204" pitchFamily="34" charset="0"/>
                <a:ea typeface="Verdana" panose="020B0604030504040204" pitchFamily="34" charset="0"/>
                <a:cs typeface="Times New Roman" panose="02020603050405020304" pitchFamily="18" charset="0"/>
              </a:rPr>
              <a:t>улице</a:t>
            </a:r>
            <a:endParaRPr lang="ru-RU" sz="1600" b="1" dirty="0">
              <a:solidFill>
                <a:srgbClr val="C00000"/>
              </a:solidFill>
              <a:latin typeface="Verdana" panose="020B0604030504040204" pitchFamily="34" charset="0"/>
              <a:ea typeface="Verdana" panose="020B0604030504040204" pitchFamily="34" charset="0"/>
              <a:cs typeface="Times New Roman" panose="02020603050405020304" pitchFamily="18" charset="0"/>
            </a:endParaRPr>
          </a:p>
          <a:p>
            <a:pPr algn="ctr">
              <a:lnSpc>
                <a:spcPct val="150000"/>
              </a:lnSpc>
              <a:spcAft>
                <a:spcPts val="0"/>
              </a:spcAft>
            </a:pPr>
            <a:r>
              <a:rPr lang="ru-RU" sz="1600" u="sng" dirty="0">
                <a:solidFill>
                  <a:srgbClr val="0070C0"/>
                </a:solidFill>
                <a:latin typeface="Verdana" panose="020B0604030504040204" pitchFamily="34" charset="0"/>
                <a:ea typeface="Verdana" panose="020B0604030504040204" pitchFamily="34" charset="0"/>
                <a:cs typeface="Times New Roman" panose="02020603050405020304" pitchFamily="18" charset="0"/>
                <a:hlinkClick r:id="rId4"/>
              </a:rPr>
              <a:t>https://www.prodlenka.org/metodicheskie-razrabotki/268261-kartoteka-podvizhnyh-igr-voennoj-tematiki</a:t>
            </a:r>
            <a:r>
              <a:rPr lang="ru-RU" sz="1600" dirty="0">
                <a:solidFill>
                  <a:srgbClr val="0070C0"/>
                </a:solidFill>
                <a:latin typeface="Verdana" panose="020B0604030504040204" pitchFamily="34" charset="0"/>
                <a:ea typeface="Verdana" panose="020B0604030504040204" pitchFamily="34" charset="0"/>
                <a:cs typeface="Times New Roman" panose="02020603050405020304" pitchFamily="18" charset="0"/>
              </a:rPr>
              <a:t> </a:t>
            </a:r>
            <a:endParaRPr lang="ru-RU" sz="1600" dirty="0">
              <a:effectLst/>
              <a:latin typeface="Verdana" panose="020B0604030504040204" pitchFamily="34" charset="0"/>
              <a:ea typeface="Verdana" panose="020B0604030504040204" pitchFamily="34" charset="0"/>
              <a:cs typeface="Times New Roman" panose="02020603050405020304" pitchFamily="18" charset="0"/>
            </a:endParaRPr>
          </a:p>
        </p:txBody>
      </p:sp>
      <p:sp>
        <p:nvSpPr>
          <p:cNvPr id="5" name="Прямоугольник 4"/>
          <p:cNvSpPr/>
          <p:nvPr/>
        </p:nvSpPr>
        <p:spPr>
          <a:xfrm>
            <a:off x="4444621" y="157253"/>
            <a:ext cx="7110483" cy="830997"/>
          </a:xfrm>
          <a:prstGeom prst="rect">
            <a:avLst/>
          </a:prstGeom>
        </p:spPr>
        <p:txBody>
          <a:bodyPr wrap="square">
            <a:spAutoFit/>
          </a:bodyPr>
          <a:lstStyle/>
          <a:p>
            <a:pPr algn="ctr">
              <a:lnSpc>
                <a:spcPct val="150000"/>
              </a:lnSpc>
              <a:spcAft>
                <a:spcPts val="0"/>
              </a:spcAft>
            </a:pPr>
            <a:r>
              <a:rPr lang="ru-RU" sz="1600" b="1" dirty="0">
                <a:solidFill>
                  <a:srgbClr val="C00000"/>
                </a:solidFill>
                <a:latin typeface="Verdana" panose="020B0604030504040204" pitchFamily="34" charset="0"/>
                <a:ea typeface="Verdana" panose="020B0604030504040204" pitchFamily="34" charset="0"/>
                <a:cs typeface="Times New Roman" panose="02020603050405020304" pitchFamily="18" charset="0"/>
              </a:rPr>
              <a:t>А здесь вы можете скачать раскраски для </a:t>
            </a:r>
            <a:r>
              <a:rPr lang="ru-RU" sz="1600" b="1" dirty="0" smtClean="0">
                <a:solidFill>
                  <a:srgbClr val="C00000"/>
                </a:solidFill>
                <a:latin typeface="Verdana" panose="020B0604030504040204" pitchFamily="34" charset="0"/>
                <a:ea typeface="Verdana" panose="020B0604030504040204" pitchFamily="34" charset="0"/>
                <a:cs typeface="Times New Roman" panose="02020603050405020304" pitchFamily="18" charset="0"/>
              </a:rPr>
              <a:t>детей</a:t>
            </a:r>
            <a:endParaRPr lang="ru-RU" sz="1600" b="1" dirty="0">
              <a:solidFill>
                <a:srgbClr val="C00000"/>
              </a:solidFill>
              <a:latin typeface="Verdana" panose="020B0604030504040204" pitchFamily="34" charset="0"/>
              <a:ea typeface="Verdana" panose="020B0604030504040204" pitchFamily="34" charset="0"/>
              <a:cs typeface="Times New Roman" panose="02020603050405020304" pitchFamily="18" charset="0"/>
            </a:endParaRPr>
          </a:p>
          <a:p>
            <a:pPr algn="ctr">
              <a:lnSpc>
                <a:spcPct val="150000"/>
              </a:lnSpc>
              <a:spcAft>
                <a:spcPts val="0"/>
              </a:spcAft>
            </a:pPr>
            <a:r>
              <a:rPr lang="ru-RU" sz="1600" u="sng" dirty="0">
                <a:solidFill>
                  <a:srgbClr val="0070C0"/>
                </a:solidFill>
                <a:latin typeface="Verdana" panose="020B0604030504040204" pitchFamily="34" charset="0"/>
                <a:ea typeface="Verdana" panose="020B0604030504040204" pitchFamily="34" charset="0"/>
                <a:cs typeface="Times New Roman" panose="02020603050405020304" pitchFamily="18" charset="0"/>
                <a:hlinkClick r:id="rId5"/>
              </a:rPr>
              <a:t>https://yandex.ru/collections/user/natalia-pitik/raskraski-o-voine/</a:t>
            </a:r>
            <a:endParaRPr lang="ru-RU" sz="1600" dirty="0">
              <a:effectLst/>
              <a:latin typeface="Verdana" panose="020B0604030504040204" pitchFamily="34" charset="0"/>
              <a:ea typeface="Verdana" panose="020B0604030504040204" pitchFamily="34" charset="0"/>
              <a:cs typeface="Times New Roman" panose="02020603050405020304" pitchFamily="18" charset="0"/>
            </a:endParaRPr>
          </a:p>
        </p:txBody>
      </p:sp>
      <p:sp>
        <p:nvSpPr>
          <p:cNvPr id="6" name="Прямоугольник 5"/>
          <p:cNvSpPr/>
          <p:nvPr/>
        </p:nvSpPr>
        <p:spPr>
          <a:xfrm>
            <a:off x="5732059" y="2167821"/>
            <a:ext cx="6096000" cy="1200329"/>
          </a:xfrm>
          <a:prstGeom prst="rect">
            <a:avLst/>
          </a:prstGeom>
        </p:spPr>
        <p:txBody>
          <a:bodyPr>
            <a:spAutoFit/>
          </a:bodyPr>
          <a:lstStyle/>
          <a:p>
            <a:pPr algn="ctr"/>
            <a:r>
              <a:rPr lang="ru-RU" b="1" dirty="0">
                <a:solidFill>
                  <a:srgbClr val="C00000"/>
                </a:solidFill>
                <a:latin typeface="Verdana" panose="020B0604030504040204" pitchFamily="34" charset="0"/>
                <a:ea typeface="Verdana" panose="020B0604030504040204" pitchFamily="34" charset="0"/>
              </a:rPr>
              <a:t>Пальчиковые </a:t>
            </a:r>
            <a:r>
              <a:rPr lang="ru-RU" b="1" dirty="0" smtClean="0">
                <a:solidFill>
                  <a:srgbClr val="C00000"/>
                </a:solidFill>
                <a:latin typeface="Verdana" panose="020B0604030504040204" pitchFamily="34" charset="0"/>
                <a:ea typeface="Verdana" panose="020B0604030504040204" pitchFamily="34" charset="0"/>
              </a:rPr>
              <a:t>игры</a:t>
            </a:r>
            <a:endParaRPr lang="ru-RU" b="1" dirty="0">
              <a:solidFill>
                <a:srgbClr val="C00000"/>
              </a:solidFill>
              <a:latin typeface="Verdana" panose="020B0604030504040204" pitchFamily="34" charset="0"/>
              <a:ea typeface="Verdana" panose="020B0604030504040204" pitchFamily="34" charset="0"/>
            </a:endParaRPr>
          </a:p>
          <a:p>
            <a:pPr algn="ctr"/>
            <a:r>
              <a:rPr lang="ru-RU" u="sng" dirty="0">
                <a:hlinkClick r:id="rId6"/>
              </a:rPr>
              <a:t>https://</a:t>
            </a:r>
            <a:r>
              <a:rPr lang="ru-RU" u="sng" dirty="0">
                <a:latin typeface="Verdana" panose="020B0604030504040204" pitchFamily="34" charset="0"/>
                <a:ea typeface="Verdana" panose="020B0604030504040204" pitchFamily="34" charset="0"/>
                <a:hlinkClick r:id="rId6"/>
              </a:rPr>
              <a:t>nsportal.ru/detskiy-sad/razvitie-rechi/2020/04/27/palchikovye-igry-na-temu-den-pobedy</a:t>
            </a:r>
            <a:r>
              <a:rPr lang="ru-RU" dirty="0"/>
              <a:t> </a:t>
            </a:r>
          </a:p>
        </p:txBody>
      </p:sp>
      <p:sp>
        <p:nvSpPr>
          <p:cNvPr id="7" name="Прямоугольник 6"/>
          <p:cNvSpPr/>
          <p:nvPr/>
        </p:nvSpPr>
        <p:spPr>
          <a:xfrm>
            <a:off x="191070" y="3111615"/>
            <a:ext cx="6096000" cy="1282787"/>
          </a:xfrm>
          <a:prstGeom prst="rect">
            <a:avLst/>
          </a:prstGeom>
        </p:spPr>
        <p:txBody>
          <a:bodyPr>
            <a:spAutoFit/>
          </a:bodyPr>
          <a:lstStyle/>
          <a:p>
            <a:pPr algn="ctr">
              <a:lnSpc>
                <a:spcPct val="150000"/>
              </a:lnSpc>
              <a:spcAft>
                <a:spcPts val="0"/>
              </a:spcAft>
            </a:pPr>
            <a:r>
              <a:rPr lang="ru-RU" b="1" dirty="0">
                <a:solidFill>
                  <a:srgbClr val="C00000"/>
                </a:solidFill>
                <a:latin typeface="Verdana" panose="020B0604030504040204" pitchFamily="34" charset="0"/>
                <a:ea typeface="Verdana" panose="020B0604030504040204" pitchFamily="34" charset="0"/>
              </a:rPr>
              <a:t>Сборник гимнастики для </a:t>
            </a:r>
            <a:r>
              <a:rPr lang="ru-RU" b="1" dirty="0" smtClean="0">
                <a:solidFill>
                  <a:srgbClr val="C00000"/>
                </a:solidFill>
                <a:latin typeface="Verdana" panose="020B0604030504040204" pitchFamily="34" charset="0"/>
                <a:ea typeface="Verdana" panose="020B0604030504040204" pitchFamily="34" charset="0"/>
              </a:rPr>
              <a:t>глаз</a:t>
            </a:r>
            <a:endParaRPr lang="ru-RU" sz="1600" b="1" dirty="0">
              <a:solidFill>
                <a:srgbClr val="C00000"/>
              </a:solidFill>
              <a:latin typeface="Verdana" panose="020B0604030504040204" pitchFamily="34" charset="0"/>
              <a:ea typeface="Verdana" panose="020B0604030504040204" pitchFamily="34" charset="0"/>
            </a:endParaRPr>
          </a:p>
          <a:p>
            <a:pPr algn="ctr">
              <a:lnSpc>
                <a:spcPct val="150000"/>
              </a:lnSpc>
              <a:spcAft>
                <a:spcPts val="0"/>
              </a:spcAft>
            </a:pPr>
            <a:r>
              <a:rPr lang="ru-RU" u="sng" dirty="0">
                <a:solidFill>
                  <a:srgbClr val="0070C0"/>
                </a:solidFill>
                <a:latin typeface="Verdana" panose="020B0604030504040204" pitchFamily="34" charset="0"/>
                <a:ea typeface="Verdana" panose="020B0604030504040204" pitchFamily="34" charset="0"/>
                <a:hlinkClick r:id="rId7"/>
              </a:rPr>
              <a:t>https://nsportal.ru/detskiy-sad/zdorovyy-obraz-zhizni/2016/10/06/kartoteka-glaznoy-gimnastiki</a:t>
            </a:r>
            <a:r>
              <a:rPr lang="ru-RU" dirty="0">
                <a:solidFill>
                  <a:srgbClr val="0070C0"/>
                </a:solidFill>
                <a:latin typeface="Verdana" panose="020B0604030504040204" pitchFamily="34" charset="0"/>
                <a:ea typeface="Verdana" panose="020B0604030504040204" pitchFamily="34" charset="0"/>
              </a:rPr>
              <a:t> </a:t>
            </a:r>
            <a:endParaRPr lang="ru-RU" sz="1600" dirty="0">
              <a:effectLst/>
              <a:latin typeface="Verdana" panose="020B0604030504040204" pitchFamily="34" charset="0"/>
              <a:ea typeface="Verdana" panose="020B0604030504040204" pitchFamily="34" charset="0"/>
            </a:endParaRPr>
          </a:p>
        </p:txBody>
      </p:sp>
      <p:sp>
        <p:nvSpPr>
          <p:cNvPr id="9" name="TextBox 8"/>
          <p:cNvSpPr txBox="1"/>
          <p:nvPr/>
        </p:nvSpPr>
        <p:spPr>
          <a:xfrm>
            <a:off x="0" y="5447797"/>
            <a:ext cx="6653913" cy="1169551"/>
          </a:xfrm>
          <a:prstGeom prst="rect">
            <a:avLst/>
          </a:prstGeom>
          <a:noFill/>
        </p:spPr>
        <p:txBody>
          <a:bodyPr wrap="square" rtlCol="0">
            <a:spAutoFit/>
          </a:bodyPr>
          <a:lstStyle/>
          <a:p>
            <a:pPr algn="ctr"/>
            <a:r>
              <a:rPr lang="ru-RU" sz="1600" b="1" dirty="0" smtClean="0">
                <a:solidFill>
                  <a:srgbClr val="C00000"/>
                </a:solidFill>
                <a:latin typeface="Verdana" panose="020B0604030504040204" pitchFamily="34" charset="0"/>
                <a:ea typeface="Verdana" panose="020B0604030504040204" pitchFamily="34" charset="0"/>
              </a:rPr>
              <a:t>Загадки</a:t>
            </a:r>
          </a:p>
          <a:p>
            <a:pPr algn="ctr"/>
            <a:r>
              <a:rPr lang="ru-RU" dirty="0">
                <a:latin typeface="Verdana" panose="020B0604030504040204" pitchFamily="34" charset="0"/>
                <a:ea typeface="Verdana" panose="020B0604030504040204" pitchFamily="34" charset="0"/>
                <a:hlinkClick r:id="rId8"/>
              </a:rPr>
              <a:t>https://mamamozhetvse.ru/zagadki-pro-vojnu-voennye-professii-i-texniku.html</a:t>
            </a:r>
            <a:r>
              <a:rPr lang="ru-RU" dirty="0">
                <a:latin typeface="Verdana" panose="020B0604030504040204" pitchFamily="34" charset="0"/>
                <a:ea typeface="Verdana" panose="020B0604030504040204" pitchFamily="34" charset="0"/>
              </a:rPr>
              <a:t> </a:t>
            </a:r>
          </a:p>
          <a:p>
            <a:pPr algn="ctr"/>
            <a:endParaRPr lang="ru-RU" dirty="0"/>
          </a:p>
        </p:txBody>
      </p:sp>
    </p:spTree>
    <p:extLst>
      <p:ext uri="{BB962C8B-B14F-4D97-AF65-F5344CB8AC3E}">
        <p14:creationId xmlns:p14="http://schemas.microsoft.com/office/powerpoint/2010/main" val="24082420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C000">
            <a:alpha val="33000"/>
          </a:srgbClr>
        </a:solidFill>
        <a:effectLst/>
      </p:bgPr>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Прямоугольник 5"/>
          <p:cNvSpPr/>
          <p:nvPr/>
        </p:nvSpPr>
        <p:spPr>
          <a:xfrm>
            <a:off x="831733" y="1029353"/>
            <a:ext cx="10877266" cy="5078313"/>
          </a:xfrm>
          <a:prstGeom prst="rect">
            <a:avLst/>
          </a:prstGeom>
        </p:spPr>
        <p:txBody>
          <a:bodyPr wrap="square">
            <a:spAutoFit/>
          </a:bodyPr>
          <a:lstStyle/>
          <a:p>
            <a:pPr algn="just">
              <a:lnSpc>
                <a:spcPct val="150000"/>
              </a:lnSpc>
              <a:spcAft>
                <a:spcPts val="0"/>
              </a:spcAft>
            </a:pPr>
            <a:r>
              <a:rPr lang="ru-RU" b="1" dirty="0" smtClean="0">
                <a:solidFill>
                  <a:srgbClr val="C00000"/>
                </a:solidFill>
                <a:effectLst/>
                <a:latin typeface="Verdana" panose="020B0604030504040204" pitchFamily="34" charset="0"/>
                <a:ea typeface="Verdana" panose="020B0604030504040204" pitchFamily="34" charset="0"/>
                <a:cs typeface="Times New Roman" panose="02020603050405020304" pitchFamily="18" charset="0"/>
              </a:rPr>
              <a:t>Цель:</a:t>
            </a:r>
            <a:r>
              <a:rPr lang="ru-RU" dirty="0" smtClean="0">
                <a:solidFill>
                  <a:srgbClr val="C00000"/>
                </a:solidFill>
                <a:effectLst/>
                <a:latin typeface="Verdana" panose="020B0604030504040204" pitchFamily="34" charset="0"/>
                <a:ea typeface="Verdana" panose="020B0604030504040204" pitchFamily="34" charset="0"/>
                <a:cs typeface="Times New Roman" panose="02020603050405020304" pitchFamily="18" charset="0"/>
              </a:rPr>
              <a:t> </a:t>
            </a:r>
            <a:r>
              <a:rPr lang="ru-RU" dirty="0" smtClean="0">
                <a:effectLst/>
                <a:latin typeface="Verdana" panose="020B0604030504040204" pitchFamily="34" charset="0"/>
                <a:ea typeface="Verdana" panose="020B0604030504040204" pitchFamily="34" charset="0"/>
                <a:cs typeface="Times New Roman" panose="02020603050405020304" pitchFamily="18" charset="0"/>
              </a:rPr>
              <a:t>обогащение представлений детей о Великой Отечественной войне через совместную деятельность родителей и детей.</a:t>
            </a:r>
          </a:p>
          <a:p>
            <a:pPr algn="just">
              <a:lnSpc>
                <a:spcPct val="150000"/>
              </a:lnSpc>
              <a:spcAft>
                <a:spcPts val="0"/>
              </a:spcAft>
            </a:pPr>
            <a:r>
              <a:rPr lang="ru-RU" b="1" dirty="0" smtClean="0">
                <a:solidFill>
                  <a:srgbClr val="C00000"/>
                </a:solidFill>
                <a:effectLst/>
                <a:latin typeface="Verdana" panose="020B0604030504040204" pitchFamily="34" charset="0"/>
                <a:ea typeface="Verdana" panose="020B0604030504040204" pitchFamily="34" charset="0"/>
                <a:cs typeface="Times New Roman" panose="02020603050405020304" pitchFamily="18" charset="0"/>
              </a:rPr>
              <a:t>Задачи:</a:t>
            </a:r>
            <a:endParaRPr lang="ru-RU" sz="1400" b="1" dirty="0">
              <a:solidFill>
                <a:srgbClr val="C00000"/>
              </a:solidFill>
              <a:latin typeface="Verdana" panose="020B0604030504040204" pitchFamily="34" charset="0"/>
              <a:ea typeface="Verdana" panose="020B0604030504040204" pitchFamily="34" charset="0"/>
              <a:cs typeface="Times New Roman" panose="02020603050405020304" pitchFamily="18" charset="0"/>
            </a:endParaRPr>
          </a:p>
          <a:p>
            <a:pPr marL="285750" indent="-285750" algn="just">
              <a:lnSpc>
                <a:spcPct val="150000"/>
              </a:lnSpc>
              <a:spcAft>
                <a:spcPts val="0"/>
              </a:spcAft>
              <a:buFontTx/>
              <a:buChar char="-"/>
            </a:pPr>
            <a:r>
              <a:rPr lang="ru-RU" dirty="0" smtClean="0">
                <a:effectLst/>
                <a:latin typeface="Verdana" panose="020B0604030504040204" pitchFamily="34" charset="0"/>
                <a:ea typeface="Verdana" panose="020B0604030504040204" pitchFamily="34" charset="0"/>
                <a:cs typeface="Times New Roman" panose="02020603050405020304" pitchFamily="18" charset="0"/>
              </a:rPr>
              <a:t>Ознакомить с историей Великой Отечественной войны, полной примеров величайшего героизма и мужества людей в борьбе за свободу Родины (познавательное развитие)</a:t>
            </a:r>
            <a:endParaRPr lang="ru-RU" sz="1400" dirty="0">
              <a:latin typeface="Verdana" panose="020B0604030504040204" pitchFamily="34" charset="0"/>
              <a:ea typeface="Verdana" panose="020B0604030504040204" pitchFamily="34" charset="0"/>
              <a:cs typeface="Times New Roman" panose="02020603050405020304" pitchFamily="18" charset="0"/>
            </a:endParaRPr>
          </a:p>
          <a:p>
            <a:pPr marL="285750" indent="-285750" algn="just">
              <a:lnSpc>
                <a:spcPct val="150000"/>
              </a:lnSpc>
              <a:spcAft>
                <a:spcPts val="0"/>
              </a:spcAft>
              <a:buFontTx/>
              <a:buChar char="-"/>
            </a:pPr>
            <a:r>
              <a:rPr lang="ru-RU" dirty="0" smtClean="0">
                <a:effectLst/>
                <a:latin typeface="Verdana" panose="020B0604030504040204" pitchFamily="34" charset="0"/>
                <a:ea typeface="Verdana" panose="020B0604030504040204" pitchFamily="34" charset="0"/>
                <a:cs typeface="Times New Roman" panose="02020603050405020304" pitchFamily="18" charset="0"/>
              </a:rPr>
              <a:t>Подвести к восприятию художественных произведений о войне</a:t>
            </a:r>
            <a:r>
              <a:rPr lang="ru-RU" sz="1400" dirty="0">
                <a:latin typeface="Verdana" panose="020B0604030504040204" pitchFamily="34" charset="0"/>
                <a:ea typeface="Verdana" panose="020B0604030504040204" pitchFamily="34" charset="0"/>
                <a:cs typeface="Times New Roman" panose="02020603050405020304" pitchFamily="18" charset="0"/>
              </a:rPr>
              <a:t> </a:t>
            </a:r>
            <a:r>
              <a:rPr lang="ru-RU" sz="1400" dirty="0" smtClean="0">
                <a:latin typeface="Verdana" panose="020B0604030504040204" pitchFamily="34" charset="0"/>
                <a:ea typeface="Verdana" panose="020B0604030504040204" pitchFamily="34" charset="0"/>
                <a:cs typeface="Times New Roman" panose="02020603050405020304" pitchFamily="18" charset="0"/>
              </a:rPr>
              <a:t> </a:t>
            </a:r>
            <a:r>
              <a:rPr lang="ru-RU" dirty="0" smtClean="0">
                <a:effectLst/>
                <a:latin typeface="Verdana" panose="020B0604030504040204" pitchFamily="34" charset="0"/>
                <a:ea typeface="Verdana" panose="020B0604030504040204" pitchFamily="34" charset="0"/>
                <a:cs typeface="Times New Roman" panose="02020603050405020304" pitchFamily="18" charset="0"/>
              </a:rPr>
              <a:t>(речевое развитие)</a:t>
            </a:r>
            <a:endParaRPr lang="ru-RU" sz="1400" dirty="0">
              <a:latin typeface="Verdana" panose="020B0604030504040204" pitchFamily="34" charset="0"/>
              <a:ea typeface="Verdana" panose="020B0604030504040204" pitchFamily="34" charset="0"/>
              <a:cs typeface="Times New Roman" panose="02020603050405020304" pitchFamily="18" charset="0"/>
            </a:endParaRPr>
          </a:p>
          <a:p>
            <a:pPr marL="285750" indent="-285750" algn="just">
              <a:lnSpc>
                <a:spcPct val="150000"/>
              </a:lnSpc>
              <a:spcAft>
                <a:spcPts val="0"/>
              </a:spcAft>
              <a:buFontTx/>
              <a:buChar char="-"/>
            </a:pPr>
            <a:r>
              <a:rPr lang="ru-RU" dirty="0" smtClean="0">
                <a:effectLst/>
                <a:latin typeface="Verdana" panose="020B0604030504040204" pitchFamily="34" charset="0"/>
                <a:ea typeface="Verdana" panose="020B0604030504040204" pitchFamily="34" charset="0"/>
                <a:cs typeface="Times New Roman" panose="02020603050405020304" pitchFamily="18" charset="0"/>
              </a:rPr>
              <a:t>Формировать нравственно-патриотические качества: храбрость, мужество, стремление защищать свою Родину через прочтения художественной литературы и просмотр фильмов о войне (социально-коммуникативное развитие)</a:t>
            </a:r>
            <a:endParaRPr lang="ru-RU" sz="1400" dirty="0">
              <a:latin typeface="Verdana" panose="020B0604030504040204" pitchFamily="34" charset="0"/>
              <a:ea typeface="Verdana" panose="020B0604030504040204" pitchFamily="34" charset="0"/>
              <a:cs typeface="Times New Roman" panose="02020603050405020304" pitchFamily="18" charset="0"/>
            </a:endParaRPr>
          </a:p>
          <a:p>
            <a:pPr marL="285750" indent="-285750" algn="just">
              <a:lnSpc>
                <a:spcPct val="150000"/>
              </a:lnSpc>
              <a:spcAft>
                <a:spcPts val="0"/>
              </a:spcAft>
              <a:buFontTx/>
              <a:buChar char="-"/>
            </a:pPr>
            <a:r>
              <a:rPr lang="ru-RU" dirty="0" smtClean="0">
                <a:effectLst/>
                <a:latin typeface="Verdana" panose="020B0604030504040204" pitchFamily="34" charset="0"/>
                <a:ea typeface="Verdana" panose="020B0604030504040204" pitchFamily="34" charset="0"/>
                <a:cs typeface="Times New Roman" panose="02020603050405020304" pitchFamily="18" charset="0"/>
              </a:rPr>
              <a:t>Воспитывать сознательную любовь к Родине, гордость за ее прошлое</a:t>
            </a:r>
            <a:r>
              <a:rPr lang="ru-RU" sz="1400" dirty="0">
                <a:latin typeface="Verdana" panose="020B0604030504040204" pitchFamily="34" charset="0"/>
                <a:ea typeface="Verdana" panose="020B0604030504040204" pitchFamily="34" charset="0"/>
                <a:cs typeface="Times New Roman" panose="02020603050405020304" pitchFamily="18" charset="0"/>
              </a:rPr>
              <a:t> </a:t>
            </a:r>
            <a:r>
              <a:rPr lang="ru-RU" dirty="0" smtClean="0">
                <a:effectLst/>
                <a:latin typeface="Verdana" panose="020B0604030504040204" pitchFamily="34" charset="0"/>
                <a:ea typeface="Verdana" panose="020B0604030504040204" pitchFamily="34" charset="0"/>
                <a:cs typeface="Times New Roman" panose="02020603050405020304" pitchFamily="18" charset="0"/>
              </a:rPr>
              <a:t>(социально-коммуникативное развитие)</a:t>
            </a:r>
            <a:endParaRPr lang="ru-RU" sz="1400" dirty="0">
              <a:effectLst/>
              <a:latin typeface="Verdana" panose="020B0604030504040204" pitchFamily="34" charset="0"/>
              <a:ea typeface="Verdana" panose="020B0604030504040204" pitchFamily="34" charset="0"/>
              <a:cs typeface="Times New Roman" panose="02020603050405020304" pitchFamily="18" charset="0"/>
            </a:endParaRPr>
          </a:p>
        </p:txBody>
      </p:sp>
    </p:spTree>
    <p:extLst>
      <p:ext uri="{BB962C8B-B14F-4D97-AF65-F5344CB8AC3E}">
        <p14:creationId xmlns:p14="http://schemas.microsoft.com/office/powerpoint/2010/main" val="35296178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C000">
            <a:alpha val="33000"/>
          </a:srgbClr>
        </a:solidFill>
        <a:effectLst/>
      </p:bgPr>
    </p:bg>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Прямоугольник 1"/>
          <p:cNvSpPr/>
          <p:nvPr/>
        </p:nvSpPr>
        <p:spPr>
          <a:xfrm>
            <a:off x="3048000" y="522870"/>
            <a:ext cx="6096000" cy="5539978"/>
          </a:xfrm>
          <a:prstGeom prst="rect">
            <a:avLst/>
          </a:prstGeom>
        </p:spPr>
        <p:txBody>
          <a:bodyPr>
            <a:spAutoFit/>
          </a:bodyPr>
          <a:lstStyle/>
          <a:p>
            <a:pPr algn="ctr">
              <a:lnSpc>
                <a:spcPct val="150000"/>
              </a:lnSpc>
            </a:pPr>
            <a:r>
              <a:rPr lang="ru-RU" sz="2000" b="1" dirty="0" smtClean="0">
                <a:solidFill>
                  <a:srgbClr val="C00000"/>
                </a:solidFill>
                <a:effectLst/>
                <a:latin typeface="Verdana" panose="020B0604030504040204" pitchFamily="34" charset="0"/>
                <a:ea typeface="Verdana" panose="020B0604030504040204" pitchFamily="34" charset="0"/>
                <a:cs typeface="Times New Roman" panose="02020603050405020304" pitchFamily="18" charset="0"/>
              </a:rPr>
              <a:t>План маршрута</a:t>
            </a:r>
          </a:p>
          <a:p>
            <a:pPr algn="ctr">
              <a:lnSpc>
                <a:spcPct val="150000"/>
              </a:lnSpc>
            </a:pPr>
            <a:r>
              <a:rPr lang="ru-RU" b="1" dirty="0">
                <a:latin typeface="Verdana" panose="020B0604030504040204" pitchFamily="34" charset="0"/>
                <a:ea typeface="Verdana" panose="020B0604030504040204" pitchFamily="34" charset="0"/>
              </a:rPr>
              <a:t>Шаг 1 </a:t>
            </a:r>
            <a:r>
              <a:rPr lang="ru-RU" b="1" dirty="0" smtClean="0">
                <a:latin typeface="Verdana" panose="020B0604030504040204" pitchFamily="34" charset="0"/>
                <a:ea typeface="Verdana" panose="020B0604030504040204" pitchFamily="34" charset="0"/>
              </a:rPr>
              <a:t> </a:t>
            </a:r>
          </a:p>
          <a:p>
            <a:pPr algn="ctr">
              <a:lnSpc>
                <a:spcPct val="150000"/>
              </a:lnSpc>
            </a:pPr>
            <a:r>
              <a:rPr lang="ru-RU" dirty="0" smtClean="0">
                <a:latin typeface="Verdana" panose="020B0604030504040204" pitchFamily="34" charset="0"/>
                <a:ea typeface="Verdana" panose="020B0604030504040204" pitchFamily="34" charset="0"/>
              </a:rPr>
              <a:t>«</a:t>
            </a:r>
            <a:r>
              <a:rPr lang="ru-RU" dirty="0">
                <a:latin typeface="Verdana" panose="020B0604030504040204" pitchFamily="34" charset="0"/>
                <a:ea typeface="Verdana" panose="020B0604030504040204" pitchFamily="34" charset="0"/>
              </a:rPr>
              <a:t>Что такое война?» </a:t>
            </a:r>
          </a:p>
          <a:p>
            <a:pPr algn="ctr">
              <a:lnSpc>
                <a:spcPct val="150000"/>
              </a:lnSpc>
            </a:pPr>
            <a:r>
              <a:rPr lang="ru-RU" b="1" dirty="0">
                <a:latin typeface="Verdana" panose="020B0604030504040204" pitchFamily="34" charset="0"/>
                <a:ea typeface="Verdana" panose="020B0604030504040204" pitchFamily="34" charset="0"/>
              </a:rPr>
              <a:t>Шаг 2 </a:t>
            </a:r>
            <a:endParaRPr lang="ru-RU" b="1" dirty="0" smtClean="0">
              <a:latin typeface="Verdana" panose="020B0604030504040204" pitchFamily="34" charset="0"/>
              <a:ea typeface="Verdana" panose="020B0604030504040204" pitchFamily="34" charset="0"/>
            </a:endParaRPr>
          </a:p>
          <a:p>
            <a:pPr algn="ctr">
              <a:lnSpc>
                <a:spcPct val="150000"/>
              </a:lnSpc>
            </a:pPr>
            <a:r>
              <a:rPr lang="ru-RU" dirty="0" smtClean="0">
                <a:latin typeface="Verdana" panose="020B0604030504040204" pitchFamily="34" charset="0"/>
                <a:ea typeface="Verdana" panose="020B0604030504040204" pitchFamily="34" charset="0"/>
              </a:rPr>
              <a:t>«</a:t>
            </a:r>
            <a:r>
              <a:rPr lang="ru-RU" dirty="0">
                <a:latin typeface="Verdana" panose="020B0604030504040204" pitchFamily="34" charset="0"/>
                <a:ea typeface="Verdana" panose="020B0604030504040204" pitchFamily="34" charset="0"/>
              </a:rPr>
              <a:t>Подвиги наших солдат. Помощь тыла»</a:t>
            </a:r>
          </a:p>
          <a:p>
            <a:pPr algn="ctr">
              <a:lnSpc>
                <a:spcPct val="150000"/>
              </a:lnSpc>
            </a:pPr>
            <a:r>
              <a:rPr lang="ru-RU" b="1" dirty="0">
                <a:latin typeface="Verdana" panose="020B0604030504040204" pitchFamily="34" charset="0"/>
                <a:ea typeface="Verdana" panose="020B0604030504040204" pitchFamily="34" charset="0"/>
              </a:rPr>
              <a:t>Шаг 3 </a:t>
            </a:r>
            <a:r>
              <a:rPr lang="ru-RU" b="1" dirty="0" smtClean="0">
                <a:latin typeface="Verdana" panose="020B0604030504040204" pitchFamily="34" charset="0"/>
                <a:ea typeface="Verdana" panose="020B0604030504040204" pitchFamily="34" charset="0"/>
              </a:rPr>
              <a:t> </a:t>
            </a:r>
          </a:p>
          <a:p>
            <a:pPr algn="ctr">
              <a:lnSpc>
                <a:spcPct val="150000"/>
              </a:lnSpc>
            </a:pPr>
            <a:r>
              <a:rPr lang="ru-RU" dirty="0" smtClean="0">
                <a:latin typeface="Verdana" panose="020B0604030504040204" pitchFamily="34" charset="0"/>
                <a:ea typeface="Verdana" panose="020B0604030504040204" pitchFamily="34" charset="0"/>
              </a:rPr>
              <a:t>«</a:t>
            </a:r>
            <a:r>
              <a:rPr lang="ru-RU" dirty="0">
                <a:latin typeface="Verdana" panose="020B0604030504040204" pitchFamily="34" charset="0"/>
                <a:ea typeface="Verdana" panose="020B0604030504040204" pitchFamily="34" charset="0"/>
              </a:rPr>
              <a:t>Юные герои Великой Отечественной войны»</a:t>
            </a:r>
          </a:p>
          <a:p>
            <a:pPr algn="ctr">
              <a:lnSpc>
                <a:spcPct val="150000"/>
              </a:lnSpc>
            </a:pPr>
            <a:r>
              <a:rPr lang="ru-RU" b="1" dirty="0">
                <a:latin typeface="Verdana" panose="020B0604030504040204" pitchFamily="34" charset="0"/>
                <a:ea typeface="Verdana" panose="020B0604030504040204" pitchFamily="34" charset="0"/>
              </a:rPr>
              <a:t>Шаг </a:t>
            </a:r>
            <a:r>
              <a:rPr lang="ru-RU" b="1" dirty="0" smtClean="0">
                <a:latin typeface="Verdana" panose="020B0604030504040204" pitchFamily="34" charset="0"/>
                <a:ea typeface="Verdana" panose="020B0604030504040204" pitchFamily="34" charset="0"/>
              </a:rPr>
              <a:t>4</a:t>
            </a:r>
          </a:p>
          <a:p>
            <a:pPr algn="ctr">
              <a:lnSpc>
                <a:spcPct val="150000"/>
              </a:lnSpc>
            </a:pPr>
            <a:r>
              <a:rPr lang="ru-RU" dirty="0" smtClean="0">
                <a:latin typeface="Verdana" panose="020B0604030504040204" pitchFamily="34" charset="0"/>
                <a:ea typeface="Verdana" panose="020B0604030504040204" pitchFamily="34" charset="0"/>
              </a:rPr>
              <a:t>«Животные </a:t>
            </a:r>
            <a:r>
              <a:rPr lang="ru-RU" dirty="0">
                <a:latin typeface="Verdana" panose="020B0604030504040204" pitchFamily="34" charset="0"/>
                <a:ea typeface="Verdana" panose="020B0604030504040204" pitchFamily="34" charset="0"/>
              </a:rPr>
              <a:t>на войне</a:t>
            </a:r>
            <a:r>
              <a:rPr lang="ru-RU" dirty="0" smtClean="0">
                <a:latin typeface="Verdana" panose="020B0604030504040204" pitchFamily="34" charset="0"/>
                <a:ea typeface="Verdana" panose="020B0604030504040204" pitchFamily="34" charset="0"/>
              </a:rPr>
              <a:t>»</a:t>
            </a:r>
          </a:p>
          <a:p>
            <a:pPr algn="ctr">
              <a:lnSpc>
                <a:spcPct val="150000"/>
              </a:lnSpc>
            </a:pPr>
            <a:r>
              <a:rPr lang="ru-RU" b="1" dirty="0" smtClean="0">
                <a:latin typeface="Verdana" panose="020B0604030504040204" pitchFamily="34" charset="0"/>
                <a:ea typeface="Verdana" panose="020B0604030504040204" pitchFamily="34" charset="0"/>
              </a:rPr>
              <a:t>Шаг </a:t>
            </a:r>
            <a:r>
              <a:rPr lang="ru-RU" b="1" dirty="0">
                <a:latin typeface="Verdana" panose="020B0604030504040204" pitchFamily="34" charset="0"/>
                <a:ea typeface="Verdana" panose="020B0604030504040204" pitchFamily="34" charset="0"/>
              </a:rPr>
              <a:t>5 </a:t>
            </a:r>
            <a:endParaRPr lang="ru-RU" b="1" dirty="0" smtClean="0">
              <a:latin typeface="Verdana" panose="020B0604030504040204" pitchFamily="34" charset="0"/>
              <a:ea typeface="Verdana" panose="020B0604030504040204" pitchFamily="34" charset="0"/>
            </a:endParaRPr>
          </a:p>
          <a:p>
            <a:pPr algn="ctr">
              <a:lnSpc>
                <a:spcPct val="150000"/>
              </a:lnSpc>
            </a:pPr>
            <a:r>
              <a:rPr lang="ru-RU" dirty="0" smtClean="0">
                <a:latin typeface="Verdana" panose="020B0604030504040204" pitchFamily="34" charset="0"/>
                <a:ea typeface="Verdana" panose="020B0604030504040204" pitchFamily="34" charset="0"/>
              </a:rPr>
              <a:t> </a:t>
            </a:r>
            <a:r>
              <a:rPr lang="ru-RU" dirty="0">
                <a:latin typeface="Verdana" panose="020B0604030504040204" pitchFamily="34" charset="0"/>
                <a:ea typeface="Verdana" panose="020B0604030504040204" pitchFamily="34" charset="0"/>
              </a:rPr>
              <a:t>«Города-герои</a:t>
            </a:r>
            <a:r>
              <a:rPr lang="ru-RU" dirty="0" smtClean="0">
                <a:latin typeface="Verdana" panose="020B0604030504040204" pitchFamily="34" charset="0"/>
                <a:ea typeface="Verdana" panose="020B0604030504040204" pitchFamily="34" charset="0"/>
              </a:rPr>
              <a:t>»</a:t>
            </a:r>
          </a:p>
          <a:p>
            <a:pPr algn="ctr">
              <a:lnSpc>
                <a:spcPct val="150000"/>
              </a:lnSpc>
            </a:pPr>
            <a:r>
              <a:rPr lang="ru-RU" b="1" dirty="0" smtClean="0">
                <a:latin typeface="Verdana" panose="020B0604030504040204" pitchFamily="34" charset="0"/>
                <a:ea typeface="Verdana" panose="020B0604030504040204" pitchFamily="34" charset="0"/>
              </a:rPr>
              <a:t>Шаг </a:t>
            </a:r>
            <a:r>
              <a:rPr lang="ru-RU" b="1" dirty="0">
                <a:latin typeface="Verdana" panose="020B0604030504040204" pitchFamily="34" charset="0"/>
                <a:ea typeface="Verdana" panose="020B0604030504040204" pitchFamily="34" charset="0"/>
              </a:rPr>
              <a:t>6 </a:t>
            </a:r>
          </a:p>
          <a:p>
            <a:pPr algn="ctr">
              <a:lnSpc>
                <a:spcPct val="150000"/>
              </a:lnSpc>
            </a:pPr>
            <a:r>
              <a:rPr lang="ru-RU" dirty="0" smtClean="0">
                <a:latin typeface="Verdana" panose="020B0604030504040204" pitchFamily="34" charset="0"/>
                <a:ea typeface="Verdana" panose="020B0604030504040204" pitchFamily="34" charset="0"/>
              </a:rPr>
              <a:t>«</a:t>
            </a:r>
            <a:r>
              <a:rPr lang="ru-RU" dirty="0">
                <a:latin typeface="Verdana" panose="020B0604030504040204" pitchFamily="34" charset="0"/>
                <a:ea typeface="Verdana" panose="020B0604030504040204" pitchFamily="34" charset="0"/>
              </a:rPr>
              <a:t>Парад Победы»</a:t>
            </a:r>
          </a:p>
        </p:txBody>
      </p:sp>
    </p:spTree>
    <p:extLst>
      <p:ext uri="{BB962C8B-B14F-4D97-AF65-F5344CB8AC3E}">
        <p14:creationId xmlns:p14="http://schemas.microsoft.com/office/powerpoint/2010/main" val="26734064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C000">
            <a:alpha val="33000"/>
          </a:srgbClr>
        </a:solidFill>
        <a:effectLst/>
      </p:bgPr>
    </p:bg>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Прямоугольник 1"/>
          <p:cNvSpPr/>
          <p:nvPr/>
        </p:nvSpPr>
        <p:spPr>
          <a:xfrm>
            <a:off x="1787857" y="1279693"/>
            <a:ext cx="9062114" cy="4667945"/>
          </a:xfrm>
          <a:prstGeom prst="rect">
            <a:avLst/>
          </a:prstGeom>
        </p:spPr>
        <p:txBody>
          <a:bodyPr wrap="square">
            <a:spAutoFit/>
          </a:bodyPr>
          <a:lstStyle/>
          <a:p>
            <a:pPr algn="ctr">
              <a:lnSpc>
                <a:spcPct val="150000"/>
              </a:lnSpc>
            </a:pPr>
            <a:r>
              <a:rPr lang="ru-RU" sz="2000" b="1" dirty="0" smtClean="0">
                <a:solidFill>
                  <a:srgbClr val="C00000"/>
                </a:solidFill>
                <a:effectLst/>
                <a:latin typeface="Verdana" panose="020B0604030504040204" pitchFamily="34" charset="0"/>
                <a:ea typeface="Verdana" panose="020B0604030504040204" pitchFamily="34" charset="0"/>
              </a:rPr>
              <a:t>Уважаемые ребята и родители!</a:t>
            </a:r>
          </a:p>
          <a:p>
            <a:pPr algn="ctr">
              <a:lnSpc>
                <a:spcPct val="150000"/>
              </a:lnSpc>
            </a:pPr>
            <a:endParaRPr lang="ru-RU" b="1" dirty="0" smtClean="0">
              <a:solidFill>
                <a:srgbClr val="FF0000"/>
              </a:solidFill>
              <a:effectLst/>
              <a:latin typeface="Verdana" panose="020B0604030504040204" pitchFamily="34" charset="0"/>
              <a:ea typeface="Verdana" panose="020B0604030504040204" pitchFamily="34" charset="0"/>
            </a:endParaRPr>
          </a:p>
          <a:p>
            <a:pPr algn="just">
              <a:lnSpc>
                <a:spcPct val="150000"/>
              </a:lnSpc>
            </a:pPr>
            <a:r>
              <a:rPr lang="ru-RU" sz="1600" dirty="0" smtClean="0">
                <a:latin typeface="Verdana" panose="020B0604030504040204" pitchFamily="34" charset="0"/>
                <a:ea typeface="Verdana" panose="020B0604030504040204" pitchFamily="34" charset="0"/>
              </a:rPr>
              <a:t>     </a:t>
            </a:r>
            <a:r>
              <a:rPr lang="ru-RU" sz="1600" b="1" dirty="0" smtClean="0">
                <a:latin typeface="Verdana" panose="020B0604030504040204" pitchFamily="34" charset="0"/>
                <a:ea typeface="Verdana" panose="020B0604030504040204" pitchFamily="34" charset="0"/>
              </a:rPr>
              <a:t>Великая </a:t>
            </a:r>
            <a:r>
              <a:rPr lang="ru-RU" sz="1600" b="1" dirty="0">
                <a:latin typeface="Verdana" panose="020B0604030504040204" pitchFamily="34" charset="0"/>
                <a:ea typeface="Verdana" panose="020B0604030504040204" pitchFamily="34" charset="0"/>
              </a:rPr>
              <a:t>Отечественная война </a:t>
            </a:r>
            <a:r>
              <a:rPr lang="ru-RU" sz="1600" dirty="0">
                <a:latin typeface="Verdana" panose="020B0604030504040204" pitchFamily="34" charset="0"/>
                <a:ea typeface="Verdana" panose="020B0604030504040204" pitchFamily="34" charset="0"/>
              </a:rPr>
              <a:t>– важное событие в истории нашей </a:t>
            </a:r>
            <a:r>
              <a:rPr lang="ru-RU" sz="1600" dirty="0" smtClean="0">
                <a:latin typeface="Verdana" panose="020B0604030504040204" pitchFamily="34" charset="0"/>
                <a:ea typeface="Verdana" panose="020B0604030504040204" pitchFamily="34" charset="0"/>
              </a:rPr>
              <a:t>Родины. </a:t>
            </a:r>
            <a:r>
              <a:rPr lang="ru-RU" sz="1600" dirty="0">
                <a:latin typeface="Verdana" panose="020B0604030504040204" pitchFamily="34" charset="0"/>
                <a:ea typeface="Verdana" panose="020B0604030504040204" pitchFamily="34" charset="0"/>
              </a:rPr>
              <a:t>Г</a:t>
            </a:r>
            <a:r>
              <a:rPr lang="ru-RU" sz="1600" dirty="0" smtClean="0">
                <a:latin typeface="Verdana" panose="020B0604030504040204" pitchFamily="34" charset="0"/>
                <a:ea typeface="Verdana" panose="020B0604030504040204" pitchFamily="34" charset="0"/>
              </a:rPr>
              <a:t>оды </a:t>
            </a:r>
            <a:r>
              <a:rPr lang="ru-RU" sz="1600" b="1" dirty="0">
                <a:latin typeface="Verdana" panose="020B0604030504040204" pitchFamily="34" charset="0"/>
                <a:ea typeface="Verdana" panose="020B0604030504040204" pitchFamily="34" charset="0"/>
              </a:rPr>
              <a:t>с 1941 по 1945 </a:t>
            </a:r>
            <a:r>
              <a:rPr lang="ru-RU" sz="1600" dirty="0">
                <a:latin typeface="Verdana" panose="020B0604030504040204" pitchFamily="34" charset="0"/>
                <a:ea typeface="Verdana" panose="020B0604030504040204" pitchFamily="34" charset="0"/>
              </a:rPr>
              <a:t>– это время, которое у многих забрало бабушек, дедушек, прабабушек или прадедушек. В один день закончилось детство у тех, кому мы обязаны своим детством. В</a:t>
            </a:r>
            <a:r>
              <a:rPr lang="ru-RU" sz="1600" dirty="0" smtClean="0">
                <a:latin typeface="Verdana" panose="020B0604030504040204" pitchFamily="34" charset="0"/>
                <a:ea typeface="Verdana" panose="020B0604030504040204" pitchFamily="34" charset="0"/>
              </a:rPr>
              <a:t>ремя </a:t>
            </a:r>
            <a:r>
              <a:rPr lang="ru-RU" sz="1600" dirty="0">
                <a:latin typeface="Verdana" panose="020B0604030504040204" pitchFamily="34" charset="0"/>
                <a:ea typeface="Verdana" panose="020B0604030504040204" pitchFamily="34" charset="0"/>
              </a:rPr>
              <a:t>всё дальше отодвигает события Великой Отечественной войны </a:t>
            </a:r>
            <a:r>
              <a:rPr lang="ru-RU" sz="1600" dirty="0" smtClean="0">
                <a:latin typeface="Verdana" panose="020B0604030504040204" pitchFamily="34" charset="0"/>
                <a:ea typeface="Verdana" panose="020B0604030504040204" pitchFamily="34" charset="0"/>
              </a:rPr>
              <a:t>и очень важно </a:t>
            </a:r>
            <a:r>
              <a:rPr lang="ru-RU" sz="1600" dirty="0">
                <a:latin typeface="Verdana" panose="020B0604030504040204" pitchFamily="34" charset="0"/>
                <a:ea typeface="Verdana" panose="020B0604030504040204" pitchFamily="34" charset="0"/>
              </a:rPr>
              <a:t>не прервать живую нить памяти о героическом подвиге нашего народа в те </a:t>
            </a:r>
            <a:r>
              <a:rPr lang="ru-RU" sz="1600" dirty="0" smtClean="0">
                <a:latin typeface="Verdana" panose="020B0604030504040204" pitchFamily="34" charset="0"/>
                <a:ea typeface="Verdana" panose="020B0604030504040204" pitchFamily="34" charset="0"/>
              </a:rPr>
              <a:t>годы. </a:t>
            </a:r>
          </a:p>
          <a:p>
            <a:pPr algn="just">
              <a:lnSpc>
                <a:spcPct val="150000"/>
              </a:lnSpc>
            </a:pPr>
            <a:r>
              <a:rPr lang="ru-RU" sz="1600" dirty="0" smtClean="0">
                <a:latin typeface="Verdana" panose="020B0604030504040204" pitchFamily="34" charset="0"/>
                <a:ea typeface="Verdana" panose="020B0604030504040204" pitchFamily="34" charset="0"/>
              </a:rPr>
              <a:t>     </a:t>
            </a:r>
            <a:r>
              <a:rPr lang="ru-RU" sz="1600" b="1" dirty="0" smtClean="0">
                <a:latin typeface="Verdana" panose="020B0604030504040204" pitchFamily="34" charset="0"/>
                <a:ea typeface="Verdana" panose="020B0604030504040204" pitchFamily="34" charset="0"/>
              </a:rPr>
              <a:t>Предлагаем </a:t>
            </a:r>
            <a:r>
              <a:rPr lang="ru-RU" sz="1600" b="1" dirty="0">
                <a:latin typeface="Verdana" panose="020B0604030504040204" pitchFamily="34" charset="0"/>
                <a:ea typeface="Verdana" panose="020B0604030504040204" pitchFamily="34" charset="0"/>
              </a:rPr>
              <a:t>Вам </a:t>
            </a:r>
            <a:r>
              <a:rPr lang="ru-RU" sz="1600" b="1" dirty="0" smtClean="0">
                <a:latin typeface="Verdana" panose="020B0604030504040204" pitchFamily="34" charset="0"/>
                <a:ea typeface="Verdana" panose="020B0604030504040204" pitchFamily="34" charset="0"/>
              </a:rPr>
              <a:t>вместе пройти </a:t>
            </a:r>
            <a:r>
              <a:rPr lang="ru-RU" sz="1600" b="1" dirty="0">
                <a:latin typeface="Verdana" panose="020B0604030504040204" pitchFamily="34" charset="0"/>
                <a:ea typeface="Verdana" panose="020B0604030504040204" pitchFamily="34" charset="0"/>
              </a:rPr>
              <a:t>по маршруту боевой славы нашей </a:t>
            </a:r>
            <a:r>
              <a:rPr lang="ru-RU" sz="1600" b="1" dirty="0" smtClean="0">
                <a:latin typeface="Verdana" panose="020B0604030504040204" pitchFamily="34" charset="0"/>
                <a:ea typeface="Verdana" panose="020B0604030504040204" pitchFamily="34" charset="0"/>
              </a:rPr>
              <a:t>страны!</a:t>
            </a:r>
            <a:endParaRPr lang="ru-RU" sz="1600" b="1" dirty="0">
              <a:latin typeface="Verdana" panose="020B0604030504040204" pitchFamily="34" charset="0"/>
              <a:ea typeface="Verdana" panose="020B0604030504040204" pitchFamily="34" charset="0"/>
            </a:endParaRPr>
          </a:p>
          <a:p>
            <a:endParaRPr lang="ru-RU" sz="1600" dirty="0"/>
          </a:p>
          <a:p>
            <a:pPr algn="ctr">
              <a:lnSpc>
                <a:spcPct val="150000"/>
              </a:lnSpc>
              <a:spcBef>
                <a:spcPts val="995"/>
              </a:spcBef>
              <a:spcAft>
                <a:spcPts val="0"/>
              </a:spcAft>
            </a:pPr>
            <a:endParaRPr lang="ru-RU" sz="1600" dirty="0" smtClean="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4793941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C000">
            <a:alpha val="33000"/>
          </a:srgbClr>
        </a:solidFill>
        <a:effectLst/>
      </p:bgPr>
    </p:bg>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Прямоугольник 1"/>
          <p:cNvSpPr/>
          <p:nvPr/>
        </p:nvSpPr>
        <p:spPr>
          <a:xfrm>
            <a:off x="3972662" y="145220"/>
            <a:ext cx="4246675" cy="491738"/>
          </a:xfrm>
          <a:prstGeom prst="rect">
            <a:avLst/>
          </a:prstGeom>
        </p:spPr>
        <p:txBody>
          <a:bodyPr wrap="none">
            <a:spAutoFit/>
          </a:bodyPr>
          <a:lstStyle/>
          <a:p>
            <a:pPr algn="just">
              <a:lnSpc>
                <a:spcPct val="150000"/>
              </a:lnSpc>
              <a:spcBef>
                <a:spcPts val="995"/>
              </a:spcBef>
              <a:spcAft>
                <a:spcPts val="0"/>
              </a:spcAft>
            </a:pPr>
            <a:r>
              <a:rPr lang="ru-RU" sz="2000" b="1" dirty="0" smtClean="0">
                <a:solidFill>
                  <a:srgbClr val="C00000"/>
                </a:solidFill>
                <a:effectLst/>
                <a:latin typeface="Verdana" panose="020B0604030504040204" pitchFamily="34" charset="0"/>
                <a:ea typeface="Verdana" panose="020B0604030504040204" pitchFamily="34" charset="0"/>
              </a:rPr>
              <a:t>Шаг 1. «Что такое война?»</a:t>
            </a:r>
            <a:endParaRPr lang="ru-RU" sz="2000" dirty="0">
              <a:solidFill>
                <a:srgbClr val="C00000"/>
              </a:solidFill>
              <a:effectLst/>
              <a:latin typeface="Verdana" panose="020B0604030504040204" pitchFamily="34" charset="0"/>
              <a:ea typeface="Verdana" panose="020B0604030504040204" pitchFamily="34" charset="0"/>
            </a:endParaRPr>
          </a:p>
        </p:txBody>
      </p:sp>
      <p:sp>
        <p:nvSpPr>
          <p:cNvPr id="3" name="Прямоугольник 2"/>
          <p:cNvSpPr/>
          <p:nvPr/>
        </p:nvSpPr>
        <p:spPr>
          <a:xfrm>
            <a:off x="1023583" y="782178"/>
            <a:ext cx="10536070" cy="5755422"/>
          </a:xfrm>
          <a:prstGeom prst="rect">
            <a:avLst/>
          </a:prstGeom>
        </p:spPr>
        <p:txBody>
          <a:bodyPr wrap="square">
            <a:spAutoFit/>
          </a:bodyPr>
          <a:lstStyle/>
          <a:p>
            <a:pPr algn="just"/>
            <a:r>
              <a:rPr lang="ru-RU" sz="1600" dirty="0" smtClean="0">
                <a:effectLst/>
                <a:latin typeface="Verdana" panose="020B0604030504040204" pitchFamily="34" charset="0"/>
                <a:ea typeface="Verdana" panose="020B0604030504040204" pitchFamily="34" charset="0"/>
              </a:rPr>
              <a:t>     Перед рассветом 21 июня 1941 года, когда все спали, с аэродромов поднялись в воздух немецкие самолёты с бомбами. Немецко-фашистская Германия без объявления войны напала на нашу страну. Напали словно воры, разбойники. Они хотели захватить наши земли, наши города и сёла, а наших людей хотели либо убить, либо сделать своими слугами и рабами. Началась Великая Отечественная война...</a:t>
            </a:r>
          </a:p>
          <a:p>
            <a:pPr algn="just"/>
            <a:r>
              <a:rPr lang="ru-RU" sz="1600" dirty="0">
                <a:latin typeface="Verdana" panose="020B0604030504040204" pitchFamily="34" charset="0"/>
                <a:ea typeface="Verdana" panose="020B0604030504040204" pitchFamily="34" charset="0"/>
              </a:rPr>
              <a:t> </a:t>
            </a:r>
            <a:r>
              <a:rPr lang="ru-RU" sz="1600" dirty="0" smtClean="0">
                <a:latin typeface="Verdana" panose="020B0604030504040204" pitchFamily="34" charset="0"/>
                <a:ea typeface="Verdana" panose="020B0604030504040204" pitchFamily="34" charset="0"/>
              </a:rPr>
              <a:t>    </a:t>
            </a:r>
            <a:r>
              <a:rPr lang="ru-RU" sz="1600" dirty="0" smtClean="0">
                <a:effectLst/>
                <a:latin typeface="Verdana" panose="020B0604030504040204" pitchFamily="34" charset="0"/>
                <a:ea typeface="Verdana" panose="020B0604030504040204" pitchFamily="34" charset="0"/>
              </a:rPr>
              <a:t>Она продолжалась долгих четыре года. Фашистские самолёты бомбили города и порты, аэродромы и железнодорожные станции, бомбы сыпались на пионерские лагеря, детские сады на больницы и жилые дома. Всех мужчин, которые могли держать оружие, призвали на войну, чтобы защитить нашу землю от фашистов. На фронт уходили отцы, старшие братья, даже женщины шли на фронт, чтобы помогать раненным бойцам, быть связистами. Война шла на земле и в воздухе. Особенно страшно было женщинам и детям во время атаки фашистских самолетов, когда бомбы летели с неба, и негде было укрыться от них. После боев оставались разрушенные города, от домов часто ничего не оставалось. Бойцы всеми силами обороняли каждый город, каждую деревню. </a:t>
            </a:r>
          </a:p>
          <a:p>
            <a:pPr algn="just"/>
            <a:r>
              <a:rPr lang="ru-RU" sz="1600" dirty="0" smtClean="0">
                <a:latin typeface="Verdana" panose="020B0604030504040204" pitchFamily="34" charset="0"/>
                <a:ea typeface="Verdana" panose="020B0604030504040204" pitchFamily="34" charset="0"/>
              </a:rPr>
              <a:t>     Шли </a:t>
            </a:r>
            <a:r>
              <a:rPr lang="ru-RU" sz="1600" dirty="0">
                <a:latin typeface="Verdana" panose="020B0604030504040204" pitchFamily="34" charset="0"/>
                <a:ea typeface="Verdana" panose="020B0604030504040204" pitchFamily="34" charset="0"/>
              </a:rPr>
              <a:t>последние дни войны. Тяжёлые бои велись на улицах Берлина. Солдат Николай </a:t>
            </a:r>
            <a:r>
              <a:rPr lang="ru-RU" sz="1600" dirty="0" err="1">
                <a:latin typeface="Verdana" panose="020B0604030504040204" pitchFamily="34" charset="0"/>
                <a:ea typeface="Verdana" panose="020B0604030504040204" pitchFamily="34" charset="0"/>
              </a:rPr>
              <a:t>Масалов</a:t>
            </a:r>
            <a:r>
              <a:rPr lang="ru-RU" sz="1600" dirty="0">
                <a:latin typeface="Verdana" panose="020B0604030504040204" pitchFamily="34" charset="0"/>
                <a:ea typeface="Verdana" panose="020B0604030504040204" pitchFamily="34" charset="0"/>
              </a:rPr>
              <a:t> на одной из берлинских улиц, рискуя жизнью, под огнём врага вынес с места боя плачущую немецкую девочку. В самом центре Берлина в парке на высоком холме возвышается сейчас памятник советскому солдату. Стоит он со спасённой девочкой на руках. Чтобы люди помнили те страшные дни, скульпторы воздвигают памятники, поэты пишут стихи. </a:t>
            </a:r>
            <a:r>
              <a:rPr lang="ru-RU" sz="1600" dirty="0" smtClean="0">
                <a:latin typeface="Verdana" panose="020B0604030504040204" pitchFamily="34" charset="0"/>
                <a:ea typeface="Verdana" panose="020B0604030504040204" pitchFamily="34" charset="0"/>
              </a:rPr>
              <a:t>На </a:t>
            </a:r>
            <a:r>
              <a:rPr lang="ru-RU" sz="1600" dirty="0">
                <a:latin typeface="Verdana" panose="020B0604030504040204" pitchFamily="34" charset="0"/>
                <a:ea typeface="Verdana" panose="020B0604030504040204" pitchFamily="34" charset="0"/>
              </a:rPr>
              <a:t>нашей земле после войны осталось много братских могил, обелисков, мемориалов, памятников. К ним приходят люди, чтобы почтить память защитников России. </a:t>
            </a:r>
            <a:endParaRPr lang="ru-RU" sz="1600" dirty="0" smtClean="0">
              <a:latin typeface="Verdana" panose="020B0604030504040204" pitchFamily="34" charset="0"/>
              <a:ea typeface="Verdana" panose="020B0604030504040204" pitchFamily="34" charset="0"/>
            </a:endParaRPr>
          </a:p>
          <a:p>
            <a:pPr algn="just"/>
            <a:r>
              <a:rPr lang="ru-RU" sz="1600" dirty="0">
                <a:latin typeface="Verdana" panose="020B0604030504040204" pitchFamily="34" charset="0"/>
                <a:ea typeface="Verdana" panose="020B0604030504040204" pitchFamily="34" charset="0"/>
              </a:rPr>
              <a:t> </a:t>
            </a:r>
            <a:r>
              <a:rPr lang="ru-RU" sz="1600" dirty="0" smtClean="0">
                <a:latin typeface="Verdana" panose="020B0604030504040204" pitchFamily="34" charset="0"/>
                <a:ea typeface="Verdana" panose="020B0604030504040204" pitchFamily="34" charset="0"/>
              </a:rPr>
              <a:t>    Победой </a:t>
            </a:r>
            <a:r>
              <a:rPr lang="ru-RU" sz="1600" dirty="0">
                <a:latin typeface="Verdana" panose="020B0604030504040204" pitchFamily="34" charset="0"/>
                <a:ea typeface="Verdana" panose="020B0604030504040204" pitchFamily="34" charset="0"/>
              </a:rPr>
              <a:t>кончилась </a:t>
            </a:r>
            <a:r>
              <a:rPr lang="ru-RU" sz="1600" dirty="0" smtClean="0">
                <a:latin typeface="Verdana" panose="020B0604030504040204" pitchFamily="34" charset="0"/>
                <a:ea typeface="Verdana" panose="020B0604030504040204" pitchFamily="34" charset="0"/>
              </a:rPr>
              <a:t>война!</a:t>
            </a:r>
            <a:endParaRPr lang="ru-RU" sz="1600" dirty="0">
              <a:latin typeface="Verdana" panose="020B0604030504040204" pitchFamily="34" charset="0"/>
              <a:ea typeface="Verdana" panose="020B0604030504040204" pitchFamily="34" charset="0"/>
            </a:endParaRPr>
          </a:p>
          <a:p>
            <a:endParaRPr lang="ru-RU" sz="1600" dirty="0"/>
          </a:p>
        </p:txBody>
      </p:sp>
    </p:spTree>
    <p:extLst>
      <p:ext uri="{BB962C8B-B14F-4D97-AF65-F5344CB8AC3E}">
        <p14:creationId xmlns:p14="http://schemas.microsoft.com/office/powerpoint/2010/main" val="31105261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C000">
            <a:alpha val="33000"/>
          </a:srgbClr>
        </a:solidFill>
        <a:effectLst/>
      </p:bgPr>
    </p:bg>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Прямоугольник 1"/>
          <p:cNvSpPr/>
          <p:nvPr/>
        </p:nvSpPr>
        <p:spPr>
          <a:xfrm>
            <a:off x="998804" y="787578"/>
            <a:ext cx="10564837" cy="5510739"/>
          </a:xfrm>
          <a:prstGeom prst="rect">
            <a:avLst/>
          </a:prstGeom>
        </p:spPr>
        <p:txBody>
          <a:bodyPr wrap="square">
            <a:spAutoFit/>
          </a:bodyPr>
          <a:lstStyle/>
          <a:p>
            <a:pPr lvl="0" algn="ctr" eaLnBrk="0" fontAlgn="base" hangingPunct="0"/>
            <a:r>
              <a:rPr kumimoji="0" lang="ru-RU" altLang="ru-RU" sz="1600" b="1" i="0" u="none" strike="noStrike" cap="none" normalizeH="0" baseline="0" dirty="0" smtClean="0">
                <a:ln>
                  <a:noFill/>
                </a:ln>
                <a:solidFill>
                  <a:srgbClr val="C00000"/>
                </a:solidFill>
                <a:effectLst/>
                <a:latin typeface="Verdana" panose="020B0604030504040204" pitchFamily="34" charset="0"/>
                <a:ea typeface="Verdana" panose="020B0604030504040204" pitchFamily="34" charset="0"/>
                <a:cs typeface="Times New Roman" panose="02020603050405020304" pitchFamily="18" charset="0"/>
              </a:rPr>
              <a:t>Воспользуйтесь фото, к беседе пройдя по ссылке:</a:t>
            </a:r>
            <a:endParaRPr kumimoji="0" lang="ru-RU" altLang="ru-RU" sz="1600" b="1" i="0" u="none" strike="noStrike" cap="none" normalizeH="0" baseline="0" dirty="0" smtClean="0">
              <a:ln>
                <a:noFill/>
              </a:ln>
              <a:solidFill>
                <a:srgbClr val="C00000"/>
              </a:solidFill>
              <a:effectLst/>
              <a:latin typeface="Verdana" panose="020B0604030504040204" pitchFamily="34" charset="0"/>
              <a:ea typeface="Verdana" panose="020B0604030504040204" pitchFamily="34" charset="0"/>
              <a:cs typeface="Times New Roman" panose="02020603050405020304" pitchFamily="18" charset="0"/>
              <a:hlinkClick r:id="rId3"/>
            </a:endParaRPr>
          </a:p>
          <a:p>
            <a:pPr lvl="0" algn="ctr" eaLnBrk="0" fontAlgn="base" hangingPunct="0"/>
            <a:r>
              <a:rPr kumimoji="0" lang="ru-RU" altLang="ru-RU" sz="1600" b="0" i="0" u="none" strike="noStrike" cap="none" normalizeH="0" baseline="0" dirty="0" smtClean="0">
                <a:ln>
                  <a:noFill/>
                </a:ln>
                <a:solidFill>
                  <a:srgbClr val="0000FF"/>
                </a:solidFill>
                <a:effectLst/>
                <a:latin typeface="Verdana" panose="020B0604030504040204" pitchFamily="34" charset="0"/>
                <a:ea typeface="Verdana" panose="020B0604030504040204" pitchFamily="34" charset="0"/>
                <a:cs typeface="Times New Roman" panose="02020603050405020304" pitchFamily="18" charset="0"/>
                <a:hlinkClick r:id="rId3"/>
              </a:rPr>
              <a:t>http://www.maam.ru/detskijsad/beseda-s-detmi-o-velikoi-otechestvenoi-voine.html</a:t>
            </a:r>
            <a:r>
              <a:rPr kumimoji="0" lang="ru-RU" altLang="ru-RU" sz="1600" b="0" i="0" u="none" strike="noStrike" cap="none" normalizeH="0" baseline="0" dirty="0" smtClean="0">
                <a:ln>
                  <a:noFill/>
                </a:ln>
                <a:solidFill>
                  <a:schemeClr val="tx1"/>
                </a:solidFill>
                <a:effectLst/>
                <a:latin typeface="Verdana" panose="020B0604030504040204" pitchFamily="34" charset="0"/>
                <a:ea typeface="Verdana" panose="020B0604030504040204" pitchFamily="34" charset="0"/>
              </a:rPr>
              <a:t> </a:t>
            </a:r>
          </a:p>
          <a:p>
            <a:pPr lvl="0" algn="ctr" eaLnBrk="0" fontAlgn="base" hangingPunct="0"/>
            <a:endParaRPr lang="ru-RU" altLang="ru-RU" sz="1600" dirty="0">
              <a:latin typeface="Verdana" panose="020B0604030504040204" pitchFamily="34" charset="0"/>
              <a:ea typeface="Verdana" panose="020B0604030504040204" pitchFamily="34" charset="0"/>
            </a:endParaRPr>
          </a:p>
          <a:p>
            <a:pPr lvl="0" algn="ctr" eaLnBrk="0" fontAlgn="base" hangingPunct="0"/>
            <a:r>
              <a:rPr lang="ru-RU" sz="1600" b="1" dirty="0" smtClean="0">
                <a:solidFill>
                  <a:srgbClr val="C00000"/>
                </a:solidFill>
                <a:effectLst/>
                <a:latin typeface="Verdana" panose="020B0604030504040204" pitchFamily="34" charset="0"/>
                <a:ea typeface="Verdana" panose="020B0604030504040204" pitchFamily="34" charset="0"/>
                <a:cs typeface="Times New Roman" panose="02020603050405020304" pitchFamily="18" charset="0"/>
              </a:rPr>
              <a:t>Рассказы и стихи о войне. Интересные, познавательные и необычные рассказы С. Алексеева поведают о поведении солдат, бойцов во время войны:</a:t>
            </a:r>
          </a:p>
          <a:p>
            <a:pPr algn="ctr"/>
            <a:r>
              <a:rPr lang="ru-RU" sz="1600" u="sng" dirty="0" smtClean="0">
                <a:solidFill>
                  <a:srgbClr val="0000FF"/>
                </a:solidFill>
                <a:effectLst/>
                <a:latin typeface="Verdana" panose="020B0604030504040204" pitchFamily="34" charset="0"/>
                <a:ea typeface="Verdana" panose="020B0604030504040204" pitchFamily="34" charset="0"/>
                <a:cs typeface="Times New Roman" panose="02020603050405020304" pitchFamily="18" charset="0"/>
                <a:hlinkClick r:id="rId4"/>
              </a:rPr>
              <a:t>http://gilbylmalysh.ru/lastposts/library/stories/stories-war.htmlhttp://clubdruzey.ru/meet/index.php?topic=372.0</a:t>
            </a:r>
            <a:endParaRPr lang="ru-RU" sz="1600" u="sng" dirty="0" smtClean="0">
              <a:solidFill>
                <a:srgbClr val="0000FF"/>
              </a:solidFill>
              <a:effectLst/>
              <a:latin typeface="Verdana" panose="020B0604030504040204" pitchFamily="34" charset="0"/>
              <a:ea typeface="Verdana" panose="020B0604030504040204" pitchFamily="34" charset="0"/>
              <a:cs typeface="Times New Roman" panose="02020603050405020304" pitchFamily="18" charset="0"/>
            </a:endParaRPr>
          </a:p>
          <a:p>
            <a:pPr algn="ctr"/>
            <a:endParaRPr lang="ru-RU" sz="1600" dirty="0" smtClean="0">
              <a:effectLst/>
              <a:latin typeface="Verdana" panose="020B0604030504040204" pitchFamily="34" charset="0"/>
              <a:ea typeface="Verdana" panose="020B0604030504040204" pitchFamily="34" charset="0"/>
              <a:cs typeface="Times New Roman" panose="02020603050405020304" pitchFamily="18" charset="0"/>
            </a:endParaRPr>
          </a:p>
          <a:p>
            <a:pPr algn="ctr"/>
            <a:r>
              <a:rPr lang="ru-RU" sz="1600" b="1" dirty="0" smtClean="0">
                <a:solidFill>
                  <a:srgbClr val="C00000"/>
                </a:solidFill>
                <a:effectLst/>
                <a:latin typeface="Verdana" panose="020B0604030504040204" pitchFamily="34" charset="0"/>
                <a:ea typeface="Verdana" panose="020B0604030504040204" pitchFamily="34" charset="0"/>
                <a:cs typeface="Times New Roman" panose="02020603050405020304" pitchFamily="18" charset="0"/>
              </a:rPr>
              <a:t>Здесь подборка стихов к Дню Победы:</a:t>
            </a:r>
          </a:p>
          <a:p>
            <a:pPr algn="ctr"/>
            <a:r>
              <a:rPr lang="ru-RU" sz="1600" u="sng" dirty="0" smtClean="0">
                <a:solidFill>
                  <a:srgbClr val="0000FF"/>
                </a:solidFill>
                <a:effectLst/>
                <a:latin typeface="Verdana" panose="020B0604030504040204" pitchFamily="34" charset="0"/>
                <a:ea typeface="Verdana" panose="020B0604030504040204" pitchFamily="34" charset="0"/>
                <a:cs typeface="Times New Roman" panose="02020603050405020304" pitchFamily="18" charset="0"/>
                <a:hlinkClick r:id="rId5"/>
              </a:rPr>
              <a:t>http://lad-lad.ru/stihi/stihi-po-temam/647-stihi-k-9-maja.html</a:t>
            </a:r>
            <a:r>
              <a:rPr lang="ru-RU" sz="1600" u="sng" dirty="0" smtClean="0">
                <a:solidFill>
                  <a:srgbClr val="0000FF"/>
                </a:solidFill>
                <a:effectLst/>
                <a:latin typeface="Verdana" panose="020B0604030504040204" pitchFamily="34" charset="0"/>
                <a:ea typeface="Verdana" panose="020B0604030504040204" pitchFamily="34" charset="0"/>
                <a:cs typeface="Times New Roman" panose="02020603050405020304" pitchFamily="18" charset="0"/>
              </a:rPr>
              <a:t>                      </a:t>
            </a:r>
            <a:r>
              <a:rPr lang="ru-RU" sz="1600" u="sng" dirty="0" smtClean="0">
                <a:solidFill>
                  <a:srgbClr val="0000FF"/>
                </a:solidFill>
                <a:effectLst/>
                <a:latin typeface="Verdana" panose="020B0604030504040204" pitchFamily="34" charset="0"/>
                <a:ea typeface="Verdana" panose="020B0604030504040204" pitchFamily="34" charset="0"/>
                <a:cs typeface="Times New Roman" panose="02020603050405020304" pitchFamily="18" charset="0"/>
                <a:hlinkClick r:id="rId6"/>
              </a:rPr>
              <a:t>http://www.mamadaika.ru/article.php?article_id=11155</a:t>
            </a:r>
            <a:r>
              <a:rPr lang="ru-RU" sz="1600" dirty="0" smtClean="0">
                <a:effectLst/>
                <a:latin typeface="Verdana" panose="020B0604030504040204" pitchFamily="34" charset="0"/>
                <a:ea typeface="Verdana" panose="020B0604030504040204" pitchFamily="34" charset="0"/>
                <a:cs typeface="Times New Roman" panose="02020603050405020304" pitchFamily="18" charset="0"/>
              </a:rPr>
              <a:t> </a:t>
            </a:r>
          </a:p>
          <a:p>
            <a:pPr algn="ctr"/>
            <a:endParaRPr lang="ru-RU" sz="1600" dirty="0" smtClean="0">
              <a:effectLst/>
              <a:latin typeface="Verdana" panose="020B0604030504040204" pitchFamily="34" charset="0"/>
              <a:ea typeface="Verdana" panose="020B0604030504040204" pitchFamily="34" charset="0"/>
              <a:cs typeface="Times New Roman" panose="02020603050405020304" pitchFamily="18" charset="0"/>
            </a:endParaRPr>
          </a:p>
          <a:p>
            <a:pPr algn="ctr"/>
            <a:r>
              <a:rPr lang="ru-RU" sz="1600" b="1" dirty="0" smtClean="0">
                <a:solidFill>
                  <a:srgbClr val="C00000"/>
                </a:solidFill>
                <a:latin typeface="Verdana" panose="020B0604030504040204" pitchFamily="34" charset="0"/>
                <a:ea typeface="Verdana" panose="020B0604030504040204" pitchFamily="34" charset="0"/>
                <a:cs typeface="Times New Roman" panose="02020603050405020304" pitchFamily="18" charset="0"/>
              </a:rPr>
              <a:t>М</a:t>
            </a:r>
            <a:r>
              <a:rPr lang="ru-RU" sz="1600" b="1" dirty="0" smtClean="0">
                <a:solidFill>
                  <a:srgbClr val="C00000"/>
                </a:solidFill>
                <a:effectLst/>
                <a:latin typeface="Verdana" panose="020B0604030504040204" pitchFamily="34" charset="0"/>
                <a:ea typeface="Verdana" panose="020B0604030504040204" pitchFamily="34" charset="0"/>
                <a:cs typeface="Times New Roman" panose="02020603050405020304" pitchFamily="18" charset="0"/>
              </a:rPr>
              <a:t>ультфильмы о войне:</a:t>
            </a:r>
          </a:p>
          <a:p>
            <a:pPr algn="ctr"/>
            <a:r>
              <a:rPr lang="ru-RU" sz="1600" b="1" dirty="0" smtClean="0">
                <a:solidFill>
                  <a:srgbClr val="C00000"/>
                </a:solidFill>
                <a:effectLst/>
                <a:latin typeface="Verdana" panose="020B0604030504040204" pitchFamily="34" charset="0"/>
                <a:ea typeface="Verdana" panose="020B0604030504040204" pitchFamily="34" charset="0"/>
                <a:cs typeface="Times New Roman" panose="02020603050405020304" pitchFamily="18" charset="0"/>
              </a:rPr>
              <a:t> «Солдатская сказка» (по сказке К. Паустовского длительность 8 мин)</a:t>
            </a:r>
          </a:p>
          <a:p>
            <a:pPr algn="ctr"/>
            <a:r>
              <a:rPr lang="ru-RU" sz="1600" u="sng" dirty="0" smtClean="0">
                <a:solidFill>
                  <a:srgbClr val="0000FF"/>
                </a:solidFill>
                <a:effectLst/>
                <a:latin typeface="Verdana" panose="020B0604030504040204" pitchFamily="34" charset="0"/>
                <a:ea typeface="Verdana" panose="020B0604030504040204" pitchFamily="34" charset="0"/>
                <a:cs typeface="Times New Roman" panose="02020603050405020304" pitchFamily="18" charset="0"/>
                <a:hlinkClick r:id="rId7"/>
              </a:rPr>
              <a:t>http://multomania.com/soldatskaya-skazka-1983.html</a:t>
            </a:r>
            <a:endParaRPr lang="ru-RU" sz="1600" u="sng" dirty="0" smtClean="0">
              <a:solidFill>
                <a:srgbClr val="0000FF"/>
              </a:solidFill>
              <a:effectLst/>
              <a:latin typeface="Verdana" panose="020B0604030504040204" pitchFamily="34" charset="0"/>
              <a:ea typeface="Verdana" panose="020B0604030504040204" pitchFamily="34" charset="0"/>
              <a:cs typeface="Times New Roman" panose="02020603050405020304" pitchFamily="18" charset="0"/>
            </a:endParaRPr>
          </a:p>
          <a:p>
            <a:pPr algn="ctr"/>
            <a:r>
              <a:rPr lang="ru-RU" sz="1600" b="1" dirty="0">
                <a:solidFill>
                  <a:srgbClr val="C00000"/>
                </a:solidFill>
                <a:latin typeface="Verdana" panose="020B0604030504040204" pitchFamily="34" charset="0"/>
                <a:ea typeface="Verdana" panose="020B0604030504040204" pitchFamily="34" charset="0"/>
              </a:rPr>
              <a:t>«Солдатская лампа» </a:t>
            </a:r>
            <a:r>
              <a:rPr lang="ru-RU" sz="1600" dirty="0">
                <a:latin typeface="Verdana" panose="020B0604030504040204" pitchFamily="34" charset="0"/>
                <a:ea typeface="Verdana" panose="020B0604030504040204" pitchFamily="34" charset="0"/>
              </a:rPr>
              <a:t>  </a:t>
            </a:r>
            <a:r>
              <a:rPr lang="ru-RU" sz="1600" u="sng" dirty="0">
                <a:latin typeface="Verdana" panose="020B0604030504040204" pitchFamily="34" charset="0"/>
                <a:ea typeface="Verdana" panose="020B0604030504040204" pitchFamily="34" charset="0"/>
                <a:hlinkClick r:id="rId8"/>
              </a:rPr>
              <a:t>http://</a:t>
            </a:r>
            <a:r>
              <a:rPr lang="ru-RU" sz="1600" u="sng" dirty="0" smtClean="0">
                <a:latin typeface="Verdana" panose="020B0604030504040204" pitchFamily="34" charset="0"/>
                <a:ea typeface="Verdana" panose="020B0604030504040204" pitchFamily="34" charset="0"/>
                <a:hlinkClick r:id="rId8"/>
              </a:rPr>
              <a:t>multomania.com/soldatskaya-lampa.html</a:t>
            </a:r>
            <a:endParaRPr lang="ru-RU" sz="1600" u="sng" dirty="0" smtClean="0">
              <a:latin typeface="Verdana" panose="020B0604030504040204" pitchFamily="34" charset="0"/>
              <a:ea typeface="Verdana" panose="020B0604030504040204" pitchFamily="34" charset="0"/>
            </a:endParaRPr>
          </a:p>
          <a:p>
            <a:pPr algn="ctr"/>
            <a:endParaRPr lang="ru-RU" sz="1600" dirty="0">
              <a:latin typeface="Verdana" panose="020B0604030504040204" pitchFamily="34" charset="0"/>
              <a:ea typeface="Verdana" panose="020B0604030504040204" pitchFamily="34" charset="0"/>
            </a:endParaRPr>
          </a:p>
          <a:p>
            <a:pPr algn="ctr"/>
            <a:r>
              <a:rPr lang="ru-RU" sz="1600" b="1" dirty="0" smtClean="0">
                <a:solidFill>
                  <a:srgbClr val="C00000"/>
                </a:solidFill>
                <a:latin typeface="Verdana" panose="020B0604030504040204" pitchFamily="34" charset="0"/>
                <a:ea typeface="Verdana" panose="020B0604030504040204" pitchFamily="34" charset="0"/>
              </a:rPr>
              <a:t>Песня </a:t>
            </a:r>
            <a:r>
              <a:rPr lang="ru-RU" sz="1600" b="1" dirty="0">
                <a:solidFill>
                  <a:srgbClr val="C00000"/>
                </a:solidFill>
                <a:latin typeface="Verdana" panose="020B0604030504040204" pitchFamily="34" charset="0"/>
                <a:ea typeface="Verdana" panose="020B0604030504040204" pitchFamily="34" charset="0"/>
              </a:rPr>
              <a:t>"Священная война"</a:t>
            </a:r>
            <a:r>
              <a:rPr lang="ru-RU" sz="1600" dirty="0">
                <a:latin typeface="Verdana" panose="020B0604030504040204" pitchFamily="34" charset="0"/>
                <a:ea typeface="Verdana" panose="020B0604030504040204" pitchFamily="34" charset="0"/>
              </a:rPr>
              <a:t> </a:t>
            </a:r>
            <a:r>
              <a:rPr lang="ru-RU" sz="1600" u="sng" dirty="0">
                <a:latin typeface="Verdana" panose="020B0604030504040204" pitchFamily="34" charset="0"/>
                <a:ea typeface="Verdana" panose="020B0604030504040204" pitchFamily="34" charset="0"/>
                <a:hlinkClick r:id="rId9"/>
              </a:rPr>
              <a:t>https://www.youtube.com/watch?v=sailmeWkm_A</a:t>
            </a:r>
            <a:endParaRPr lang="ru-RU" sz="1600" dirty="0">
              <a:latin typeface="Verdana" panose="020B0604030504040204" pitchFamily="34" charset="0"/>
              <a:ea typeface="Verdana" panose="020B0604030504040204" pitchFamily="34" charset="0"/>
            </a:endParaRPr>
          </a:p>
          <a:p>
            <a:pPr algn="ctr"/>
            <a:endParaRPr lang="ru-RU" sz="1600" b="1" dirty="0" smtClean="0">
              <a:solidFill>
                <a:srgbClr val="C00000"/>
              </a:solidFill>
              <a:latin typeface="Verdana" panose="020B0604030504040204" pitchFamily="34" charset="0"/>
              <a:ea typeface="Verdana" panose="020B0604030504040204" pitchFamily="34" charset="0"/>
            </a:endParaRPr>
          </a:p>
          <a:p>
            <a:pPr algn="ctr"/>
            <a:r>
              <a:rPr lang="ru-RU" sz="1600" b="1" dirty="0" smtClean="0">
                <a:solidFill>
                  <a:srgbClr val="C00000"/>
                </a:solidFill>
                <a:latin typeface="Verdana" panose="020B0604030504040204" pitchFamily="34" charset="0"/>
                <a:ea typeface="Verdana" panose="020B0604030504040204" pitchFamily="34" charset="0"/>
              </a:rPr>
              <a:t>Предлагаем </a:t>
            </a:r>
            <a:r>
              <a:rPr lang="ru-RU" sz="1600" b="1" dirty="0">
                <a:solidFill>
                  <a:srgbClr val="C00000"/>
                </a:solidFill>
                <a:latin typeface="Verdana" panose="020B0604030504040204" pitchFamily="34" charset="0"/>
                <a:ea typeface="Verdana" panose="020B0604030504040204" pitchFamily="34" charset="0"/>
              </a:rPr>
              <a:t>прослушать музыкальные произведения:</a:t>
            </a:r>
          </a:p>
          <a:p>
            <a:pPr algn="ctr"/>
            <a:r>
              <a:rPr lang="ru-RU" sz="1600" u="sng" dirty="0" smtClean="0">
                <a:latin typeface="Verdana" panose="020B0604030504040204" pitchFamily="34" charset="0"/>
                <a:ea typeface="Verdana" panose="020B0604030504040204" pitchFamily="34" charset="0"/>
                <a:hlinkClick r:id="rId10"/>
              </a:rPr>
              <a:t>https</a:t>
            </a:r>
            <a:r>
              <a:rPr lang="ru-RU" sz="1600" u="sng" dirty="0">
                <a:latin typeface="Verdana" panose="020B0604030504040204" pitchFamily="34" charset="0"/>
                <a:ea typeface="Verdana" panose="020B0604030504040204" pitchFamily="34" charset="0"/>
                <a:hlinkClick r:id="rId10"/>
              </a:rPr>
              <a:t>://pravoslavie.ru/53349.html</a:t>
            </a:r>
            <a:r>
              <a:rPr lang="ru-RU" sz="1600" dirty="0">
                <a:latin typeface="Verdana" panose="020B0604030504040204" pitchFamily="34" charset="0"/>
                <a:ea typeface="Verdana" panose="020B0604030504040204" pitchFamily="34" charset="0"/>
              </a:rPr>
              <a:t> </a:t>
            </a:r>
          </a:p>
          <a:p>
            <a:pPr>
              <a:lnSpc>
                <a:spcPct val="115000"/>
              </a:lnSpc>
              <a:spcAft>
                <a:spcPts val="0"/>
              </a:spcAft>
            </a:pP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5"/>
          <p:cNvSpPr>
            <a:spLocks noChangeArrowheads="1"/>
          </p:cNvSpPr>
          <p:nvPr/>
        </p:nvSpPr>
        <p:spPr bwMode="auto">
          <a:xfrm>
            <a:off x="395785" y="2286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3" name="Прямоугольник 2"/>
          <p:cNvSpPr/>
          <p:nvPr/>
        </p:nvSpPr>
        <p:spPr>
          <a:xfrm>
            <a:off x="4157886" y="228600"/>
            <a:ext cx="4246675" cy="491738"/>
          </a:xfrm>
          <a:prstGeom prst="rect">
            <a:avLst/>
          </a:prstGeom>
        </p:spPr>
        <p:txBody>
          <a:bodyPr wrap="none">
            <a:spAutoFit/>
          </a:bodyPr>
          <a:lstStyle/>
          <a:p>
            <a:pPr algn="just">
              <a:lnSpc>
                <a:spcPct val="150000"/>
              </a:lnSpc>
              <a:spcBef>
                <a:spcPts val="995"/>
              </a:spcBef>
              <a:spcAft>
                <a:spcPts val="0"/>
              </a:spcAft>
            </a:pPr>
            <a:r>
              <a:rPr lang="ru-RU" sz="2000" b="1" dirty="0">
                <a:solidFill>
                  <a:srgbClr val="C00000"/>
                </a:solidFill>
                <a:latin typeface="Verdana" panose="020B0604030504040204" pitchFamily="34" charset="0"/>
                <a:ea typeface="Verdana" panose="020B0604030504040204" pitchFamily="34" charset="0"/>
              </a:rPr>
              <a:t>Шаг 1. «Что такое война?»</a:t>
            </a:r>
            <a:endParaRPr lang="ru-RU" sz="2000" dirty="0">
              <a:solidFill>
                <a:srgbClr val="C00000"/>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598777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C000">
            <a:alpha val="33000"/>
          </a:srgbClr>
        </a:solidFill>
        <a:effectLst/>
      </p:bgPr>
    </p:bg>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Прямоугольник 1"/>
          <p:cNvSpPr/>
          <p:nvPr/>
        </p:nvSpPr>
        <p:spPr>
          <a:xfrm>
            <a:off x="445827" y="302352"/>
            <a:ext cx="11300346" cy="6842899"/>
          </a:xfrm>
          <a:prstGeom prst="rect">
            <a:avLst/>
          </a:prstGeom>
        </p:spPr>
        <p:txBody>
          <a:bodyPr wrap="square">
            <a:spAutoFit/>
          </a:bodyPr>
          <a:lstStyle/>
          <a:p>
            <a:pPr algn="ctr">
              <a:lnSpc>
                <a:spcPct val="150000"/>
              </a:lnSpc>
              <a:spcAft>
                <a:spcPts val="1000"/>
              </a:spcAft>
            </a:pPr>
            <a:r>
              <a:rPr lang="ru-RU" sz="2000" b="1" dirty="0" smtClean="0">
                <a:solidFill>
                  <a:srgbClr val="C00000"/>
                </a:solidFill>
                <a:effectLst/>
                <a:latin typeface="Verdana" panose="020B0604030504040204" pitchFamily="34" charset="0"/>
                <a:ea typeface="Verdana" panose="020B0604030504040204" pitchFamily="34" charset="0"/>
                <a:cs typeface="Times New Roman" panose="02020603050405020304" pitchFamily="18" charset="0"/>
              </a:rPr>
              <a:t>  Шаг 2. «Подвиги наших солдат. Помощь тыла» </a:t>
            </a:r>
            <a:endParaRPr lang="ru-RU" sz="2000" dirty="0" smtClean="0">
              <a:solidFill>
                <a:srgbClr val="C00000"/>
              </a:solidFill>
              <a:effectLst/>
              <a:latin typeface="Verdana" panose="020B0604030504040204" pitchFamily="34" charset="0"/>
              <a:ea typeface="Verdana" panose="020B0604030504040204" pitchFamily="34" charset="0"/>
              <a:cs typeface="Times New Roman" panose="02020603050405020304" pitchFamily="18" charset="0"/>
            </a:endParaRPr>
          </a:p>
          <a:p>
            <a:pPr algn="just"/>
            <a:r>
              <a:rPr lang="ru-RU" sz="1600" dirty="0" smtClean="0">
                <a:effectLst/>
                <a:latin typeface="Verdana" panose="020B0604030504040204" pitchFamily="34" charset="0"/>
                <a:ea typeface="Verdana" panose="020B0604030504040204" pitchFamily="34" charset="0"/>
              </a:rPr>
              <a:t>     В боях Великой Отечественной войны были задействованы силы всех родов войск, о храбрости которых до сей поры ходят легенды. Какие войска сражались за победу? Это Морские войска, пехотинцы, авиация. </a:t>
            </a:r>
            <a:endParaRPr lang="ru-RU" sz="1600" dirty="0">
              <a:latin typeface="Verdana" panose="020B0604030504040204" pitchFamily="34" charset="0"/>
              <a:ea typeface="Verdana" panose="020B0604030504040204" pitchFamily="34" charset="0"/>
            </a:endParaRPr>
          </a:p>
          <a:p>
            <a:pPr algn="just"/>
            <a:r>
              <a:rPr lang="ru-RU" sz="1600" dirty="0" smtClean="0">
                <a:effectLst/>
                <a:latin typeface="Verdana" panose="020B0604030504040204" pitchFamily="34" charset="0"/>
                <a:ea typeface="Verdana" panose="020B0604030504040204" pitchFamily="34" charset="0"/>
              </a:rPr>
              <a:t>     Одна из самых страшных участей досталась пехотным войскам нашей армии. Превозмогая голод, страх, холод, боль, они стояли до последнего за свою страну, свой город, дом, семью.</a:t>
            </a:r>
          </a:p>
          <a:p>
            <a:pPr algn="ctr"/>
            <a:r>
              <a:rPr lang="ru-RU" sz="1600" b="1" dirty="0" smtClean="0">
                <a:solidFill>
                  <a:srgbClr val="C00000"/>
                </a:solidFill>
                <a:latin typeface="Verdana" panose="020B0604030504040204" pitchFamily="34" charset="0"/>
                <a:ea typeface="Verdana" panose="020B0604030504040204" pitchFamily="34" charset="0"/>
              </a:rPr>
              <a:t>Диафильм </a:t>
            </a:r>
            <a:r>
              <a:rPr lang="ru-RU" sz="1600" b="1" dirty="0">
                <a:solidFill>
                  <a:srgbClr val="C00000"/>
                </a:solidFill>
                <a:latin typeface="Verdana" panose="020B0604030504040204" pitchFamily="34" charset="0"/>
                <a:ea typeface="Verdana" panose="020B0604030504040204" pitchFamily="34" charset="0"/>
              </a:rPr>
              <a:t>"Рассказы разведчика </a:t>
            </a:r>
            <a:r>
              <a:rPr lang="ru-RU" sz="1600" b="1" dirty="0" err="1">
                <a:solidFill>
                  <a:srgbClr val="C00000"/>
                </a:solidFill>
                <a:latin typeface="Verdana" panose="020B0604030504040204" pitchFamily="34" charset="0"/>
                <a:ea typeface="Verdana" panose="020B0604030504040204" pitchFamily="34" charset="0"/>
              </a:rPr>
              <a:t>Жилкина</a:t>
            </a:r>
            <a:r>
              <a:rPr lang="ru-RU" sz="1600" b="1" dirty="0">
                <a:solidFill>
                  <a:srgbClr val="C00000"/>
                </a:solidFill>
                <a:latin typeface="Verdana" panose="020B0604030504040204" pitchFamily="34" charset="0"/>
                <a:ea typeface="Verdana" panose="020B0604030504040204" pitchFamily="34" charset="0"/>
              </a:rPr>
              <a:t>"</a:t>
            </a:r>
          </a:p>
          <a:p>
            <a:pPr algn="ctr"/>
            <a:r>
              <a:rPr lang="ru-RU" sz="1600" u="sng" dirty="0">
                <a:latin typeface="Verdana" panose="020B0604030504040204" pitchFamily="34" charset="0"/>
                <a:ea typeface="Verdana" panose="020B0604030504040204" pitchFamily="34" charset="0"/>
                <a:hlinkClick r:id="rId3"/>
              </a:rPr>
              <a:t>http://</a:t>
            </a:r>
            <a:r>
              <a:rPr lang="ru-RU" sz="1600" u="sng" dirty="0" smtClean="0">
                <a:latin typeface="Verdana" panose="020B0604030504040204" pitchFamily="34" charset="0"/>
                <a:ea typeface="Verdana" panose="020B0604030504040204" pitchFamily="34" charset="0"/>
                <a:hlinkClick r:id="rId3"/>
              </a:rPr>
              <a:t>allforchildren.ru/diafilm/diafilm286.php</a:t>
            </a:r>
            <a:endParaRPr lang="ru-RU" sz="1600" u="sng" dirty="0" smtClean="0">
              <a:latin typeface="Verdana" panose="020B0604030504040204" pitchFamily="34" charset="0"/>
              <a:ea typeface="Verdana" panose="020B0604030504040204" pitchFamily="34" charset="0"/>
            </a:endParaRPr>
          </a:p>
          <a:p>
            <a:pPr algn="ctr"/>
            <a:endParaRPr lang="ru-RU" sz="1600" dirty="0">
              <a:latin typeface="Verdana" panose="020B0604030504040204" pitchFamily="34" charset="0"/>
              <a:ea typeface="Verdana" panose="020B0604030504040204" pitchFamily="34" charset="0"/>
            </a:endParaRPr>
          </a:p>
          <a:p>
            <a:pPr algn="just"/>
            <a:r>
              <a:rPr lang="ru-RU" sz="1600" dirty="0">
                <a:latin typeface="Verdana" panose="020B0604030504040204" pitchFamily="34" charset="0"/>
                <a:ea typeface="Verdana" panose="020B0604030504040204" pitchFamily="34" charset="0"/>
              </a:rPr>
              <a:t>     </a:t>
            </a:r>
            <a:r>
              <a:rPr lang="ru-RU" sz="1600" dirty="0" smtClean="0">
                <a:latin typeface="Verdana" panose="020B0604030504040204" pitchFamily="34" charset="0"/>
                <a:ea typeface="Verdana" panose="020B0604030504040204" pitchFamily="34" charset="0"/>
              </a:rPr>
              <a:t>В </a:t>
            </a:r>
            <a:r>
              <a:rPr lang="ru-RU" sz="1600" dirty="0">
                <a:latin typeface="Verdana" panose="020B0604030504040204" pitchFamily="34" charset="0"/>
                <a:ea typeface="Verdana" panose="020B0604030504040204" pitchFamily="34" charset="0"/>
              </a:rPr>
              <a:t>часы затишья бойцы танцевали и пели врагам на зло. Так и появилась знаменитая песня «Катюша». Катюша, какое красивое и нежное имя, но оно наводило ужас на врага, ведь так назывались артиллерийские установки.</a:t>
            </a:r>
          </a:p>
          <a:p>
            <a:pPr algn="ctr"/>
            <a:r>
              <a:rPr lang="ru-RU" sz="1600" b="1" dirty="0" smtClean="0">
                <a:solidFill>
                  <a:srgbClr val="C00000"/>
                </a:solidFill>
                <a:latin typeface="Verdana" panose="020B0604030504040204" pitchFamily="34" charset="0"/>
                <a:ea typeface="Verdana" panose="020B0604030504040204" pitchFamily="34" charset="0"/>
              </a:rPr>
              <a:t>Песня </a:t>
            </a:r>
            <a:r>
              <a:rPr lang="ru-RU" sz="1600" b="1" dirty="0">
                <a:solidFill>
                  <a:srgbClr val="C00000"/>
                </a:solidFill>
                <a:latin typeface="Verdana" panose="020B0604030504040204" pitchFamily="34" charset="0"/>
                <a:ea typeface="Verdana" panose="020B0604030504040204" pitchFamily="34" charset="0"/>
              </a:rPr>
              <a:t>«Катюша» </a:t>
            </a:r>
            <a:r>
              <a:rPr lang="ru-RU" sz="1600" u="sng" dirty="0">
                <a:latin typeface="Verdana" panose="020B0604030504040204" pitchFamily="34" charset="0"/>
                <a:ea typeface="Verdana" panose="020B0604030504040204" pitchFamily="34" charset="0"/>
                <a:hlinkClick r:id="rId4"/>
              </a:rPr>
              <a:t>https://</a:t>
            </a:r>
            <a:r>
              <a:rPr lang="ru-RU" sz="1600" u="sng" dirty="0" smtClean="0">
                <a:latin typeface="Verdana" panose="020B0604030504040204" pitchFamily="34" charset="0"/>
                <a:ea typeface="Verdana" panose="020B0604030504040204" pitchFamily="34" charset="0"/>
                <a:hlinkClick r:id="rId4"/>
              </a:rPr>
              <a:t>www.youtube.com/watch?v=Mowe4ojo_iY</a:t>
            </a:r>
            <a:endParaRPr lang="ru-RU" sz="1600" u="sng" dirty="0" smtClean="0">
              <a:latin typeface="Verdana" panose="020B0604030504040204" pitchFamily="34" charset="0"/>
              <a:ea typeface="Verdana" panose="020B0604030504040204" pitchFamily="34" charset="0"/>
            </a:endParaRPr>
          </a:p>
          <a:p>
            <a:pPr algn="ctr"/>
            <a:endParaRPr lang="ru-RU" sz="1600" dirty="0">
              <a:latin typeface="Verdana" panose="020B0604030504040204" pitchFamily="34" charset="0"/>
              <a:ea typeface="Verdana" panose="020B0604030504040204" pitchFamily="34" charset="0"/>
            </a:endParaRPr>
          </a:p>
          <a:p>
            <a:pPr algn="just"/>
            <a:r>
              <a:rPr lang="ru-RU" sz="1600" dirty="0" smtClean="0">
                <a:latin typeface="Verdana" panose="020B0604030504040204" pitchFamily="34" charset="0"/>
                <a:ea typeface="Verdana" panose="020B0604030504040204" pitchFamily="34" charset="0"/>
              </a:rPr>
              <a:t>     На </a:t>
            </a:r>
            <a:r>
              <a:rPr lang="ru-RU" sz="1600" dirty="0">
                <a:latin typeface="Verdana" panose="020B0604030504040204" pitchFamily="34" charset="0"/>
                <a:ea typeface="Verdana" panose="020B0604030504040204" pitchFamily="34" charset="0"/>
              </a:rPr>
              <a:t>водных просторах сражались наши моряки. Враги стремились захватить морские порты, но ничто не могло сломить дух наших славных воинов.                                                                                                                 </a:t>
            </a:r>
          </a:p>
          <a:p>
            <a:pPr algn="just"/>
            <a:r>
              <a:rPr lang="ru-RU" sz="1600" dirty="0">
                <a:latin typeface="Verdana" panose="020B0604030504040204" pitchFamily="34" charset="0"/>
                <a:ea typeface="Verdana" panose="020B0604030504040204" pitchFamily="34" charset="0"/>
              </a:rPr>
              <a:t>     </a:t>
            </a:r>
            <a:r>
              <a:rPr lang="ru-RU" sz="1600" dirty="0" smtClean="0">
                <a:latin typeface="Verdana" panose="020B0604030504040204" pitchFamily="34" charset="0"/>
                <a:ea typeface="Verdana" panose="020B0604030504040204" pitchFamily="34" charset="0"/>
              </a:rPr>
              <a:t>Говоря </a:t>
            </a:r>
            <a:r>
              <a:rPr lang="ru-RU" sz="1600" dirty="0">
                <a:latin typeface="Verdana" panose="020B0604030504040204" pitchFamily="34" charset="0"/>
                <a:ea typeface="Verdana" panose="020B0604030504040204" pitchFamily="34" charset="0"/>
              </a:rPr>
              <a:t>о героях Великой Отечественной войны, нельзя не вспомнить о летчиках, давших достойный отпор вражеской авиации. Но кем бы ты не был, и где бы ты не находился: на земле, на воде или в небе - никогда нельзя забывать о преданности и любви! Именно эти чувства поддерживали наших героев даже в самом жестоком </a:t>
            </a:r>
            <a:r>
              <a:rPr lang="ru-RU" sz="1600" dirty="0" smtClean="0">
                <a:latin typeface="Verdana" panose="020B0604030504040204" pitchFamily="34" charset="0"/>
                <a:ea typeface="Verdana" panose="020B0604030504040204" pitchFamily="34" charset="0"/>
              </a:rPr>
              <a:t>бою!</a:t>
            </a:r>
          </a:p>
          <a:p>
            <a:pPr algn="ctr"/>
            <a:r>
              <a:rPr lang="ru-RU" sz="1600" b="1" dirty="0" smtClean="0">
                <a:solidFill>
                  <a:srgbClr val="C00000"/>
                </a:solidFill>
                <a:latin typeface="Verdana" panose="020B0604030504040204" pitchFamily="34" charset="0"/>
                <a:ea typeface="Verdana" panose="020B0604030504040204" pitchFamily="34" charset="0"/>
              </a:rPr>
              <a:t>Рассказы </a:t>
            </a:r>
            <a:r>
              <a:rPr lang="ru-RU" sz="1600" b="1" dirty="0">
                <a:solidFill>
                  <a:srgbClr val="C00000"/>
                </a:solidFill>
                <a:latin typeface="Verdana" panose="020B0604030504040204" pitchFamily="34" charset="0"/>
                <a:ea typeface="Verdana" panose="020B0604030504040204" pitchFamily="34" charset="0"/>
              </a:rPr>
              <a:t>о войне Василия </a:t>
            </a:r>
            <a:r>
              <a:rPr lang="ru-RU" sz="1600" b="1" dirty="0" smtClean="0">
                <a:solidFill>
                  <a:srgbClr val="C00000"/>
                </a:solidFill>
                <a:latin typeface="Verdana" panose="020B0604030504040204" pitchFamily="34" charset="0"/>
                <a:ea typeface="Verdana" panose="020B0604030504040204" pitchFamily="34" charset="0"/>
              </a:rPr>
              <a:t>Сухомлинского:</a:t>
            </a:r>
            <a:endParaRPr lang="ru-RU" sz="1600" b="1" dirty="0">
              <a:solidFill>
                <a:srgbClr val="C00000"/>
              </a:solidFill>
              <a:latin typeface="Verdana" panose="020B0604030504040204" pitchFamily="34" charset="0"/>
              <a:ea typeface="Verdana" panose="020B0604030504040204" pitchFamily="34" charset="0"/>
            </a:endParaRPr>
          </a:p>
          <a:p>
            <a:pPr algn="ctr"/>
            <a:r>
              <a:rPr lang="ru-RU" sz="1600" u="sng" dirty="0">
                <a:latin typeface="Verdana" panose="020B0604030504040204" pitchFamily="34" charset="0"/>
                <a:ea typeface="Verdana" panose="020B0604030504040204" pitchFamily="34" charset="0"/>
                <a:hlinkClick r:id="rId5"/>
              </a:rPr>
              <a:t>http://pumbr.ru/6-rasskazov-kotorye-nauchat-detej-lyubit/</a:t>
            </a:r>
            <a:endParaRPr lang="ru-RU" sz="1600" dirty="0">
              <a:latin typeface="Verdana" panose="020B0604030504040204" pitchFamily="34" charset="0"/>
              <a:ea typeface="Verdana" panose="020B0604030504040204" pitchFamily="34" charset="0"/>
            </a:endParaRPr>
          </a:p>
          <a:p>
            <a:pPr algn="ctr"/>
            <a:endParaRPr lang="ru-RU" sz="1600" b="1" u="sng" dirty="0" smtClean="0">
              <a:solidFill>
                <a:srgbClr val="C00000"/>
              </a:solidFill>
              <a:latin typeface="Verdana" panose="020B0604030504040204" pitchFamily="34" charset="0"/>
              <a:ea typeface="Verdana" panose="020B0604030504040204" pitchFamily="34" charset="0"/>
            </a:endParaRPr>
          </a:p>
          <a:p>
            <a:pPr algn="ctr"/>
            <a:r>
              <a:rPr lang="ru-RU" sz="1600" b="1" u="sng" dirty="0" smtClean="0">
                <a:solidFill>
                  <a:srgbClr val="C00000"/>
                </a:solidFill>
                <a:latin typeface="Verdana" panose="020B0604030504040204" pitchFamily="34" charset="0"/>
                <a:ea typeface="Verdana" panose="020B0604030504040204" pitchFamily="34" charset="0"/>
              </a:rPr>
              <a:t>Раскраски детям: </a:t>
            </a:r>
            <a:r>
              <a:rPr lang="en-US" sz="1600" u="sng" dirty="0" smtClean="0">
                <a:latin typeface="Verdana" panose="020B0604030504040204" pitchFamily="34" charset="0"/>
                <a:ea typeface="Verdana" panose="020B0604030504040204" pitchFamily="34" charset="0"/>
                <a:hlinkClick r:id="rId6"/>
              </a:rPr>
              <a:t>https</a:t>
            </a:r>
            <a:r>
              <a:rPr lang="ru-RU" sz="1600" u="sng" dirty="0">
                <a:latin typeface="Verdana" panose="020B0604030504040204" pitchFamily="34" charset="0"/>
                <a:ea typeface="Verdana" panose="020B0604030504040204" pitchFamily="34" charset="0"/>
                <a:hlinkClick r:id="rId6"/>
              </a:rPr>
              <a:t>://</a:t>
            </a:r>
            <a:r>
              <a:rPr lang="en-US" sz="1600" u="sng" dirty="0">
                <a:latin typeface="Verdana" panose="020B0604030504040204" pitchFamily="34" charset="0"/>
                <a:ea typeface="Verdana" panose="020B0604030504040204" pitchFamily="34" charset="0"/>
                <a:hlinkClick r:id="rId6"/>
              </a:rPr>
              <a:t>goo</a:t>
            </a:r>
            <a:r>
              <a:rPr lang="ru-RU" sz="1600" u="sng" dirty="0">
                <a:latin typeface="Verdana" panose="020B0604030504040204" pitchFamily="34" charset="0"/>
                <a:ea typeface="Verdana" panose="020B0604030504040204" pitchFamily="34" charset="0"/>
                <a:hlinkClick r:id="rId6"/>
              </a:rPr>
              <a:t>.</a:t>
            </a:r>
            <a:r>
              <a:rPr lang="en-US" sz="1600" u="sng" dirty="0" err="1">
                <a:latin typeface="Verdana" panose="020B0604030504040204" pitchFamily="34" charset="0"/>
                <a:ea typeface="Verdana" panose="020B0604030504040204" pitchFamily="34" charset="0"/>
                <a:hlinkClick r:id="rId6"/>
              </a:rPr>
              <a:t>gl</a:t>
            </a:r>
            <a:r>
              <a:rPr lang="ru-RU" sz="1600" u="sng" dirty="0">
                <a:latin typeface="Verdana" panose="020B0604030504040204" pitchFamily="34" charset="0"/>
                <a:ea typeface="Verdana" panose="020B0604030504040204" pitchFamily="34" charset="0"/>
                <a:hlinkClick r:id="rId6"/>
              </a:rPr>
              <a:t>/</a:t>
            </a:r>
            <a:r>
              <a:rPr lang="en-US" sz="1600" u="sng" dirty="0" err="1">
                <a:latin typeface="Verdana" panose="020B0604030504040204" pitchFamily="34" charset="0"/>
                <a:ea typeface="Verdana" panose="020B0604030504040204" pitchFamily="34" charset="0"/>
                <a:hlinkClick r:id="rId6"/>
              </a:rPr>
              <a:t>ETnoay</a:t>
            </a:r>
            <a:endParaRPr lang="ru-RU" sz="1600" dirty="0">
              <a:latin typeface="Verdana" panose="020B0604030504040204" pitchFamily="34" charset="0"/>
              <a:ea typeface="Verdana" panose="020B0604030504040204" pitchFamily="34" charset="0"/>
            </a:endParaRPr>
          </a:p>
          <a:p>
            <a:pPr>
              <a:lnSpc>
                <a:spcPct val="150000"/>
              </a:lnSpc>
              <a:spcBef>
                <a:spcPts val="975"/>
              </a:spcBef>
              <a:spcAft>
                <a:spcPts val="975"/>
              </a:spcAft>
            </a:pPr>
            <a:endParaRPr lang="ru-RU" sz="1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5973480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C000">
            <a:alpha val="33000"/>
          </a:srgbClr>
        </a:solidFill>
        <a:effectLst/>
      </p:bgPr>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Прямоугольник 2"/>
          <p:cNvSpPr/>
          <p:nvPr/>
        </p:nvSpPr>
        <p:spPr>
          <a:xfrm>
            <a:off x="2911521" y="188886"/>
            <a:ext cx="7460777" cy="553998"/>
          </a:xfrm>
          <a:prstGeom prst="rect">
            <a:avLst/>
          </a:prstGeom>
        </p:spPr>
        <p:txBody>
          <a:bodyPr wrap="square">
            <a:spAutoFit/>
          </a:bodyPr>
          <a:lstStyle/>
          <a:p>
            <a:pPr algn="ctr">
              <a:lnSpc>
                <a:spcPct val="150000"/>
              </a:lnSpc>
              <a:spcAft>
                <a:spcPts val="1000"/>
              </a:spcAft>
            </a:pPr>
            <a:r>
              <a:rPr lang="ru-RU" sz="2000" b="1" dirty="0">
                <a:solidFill>
                  <a:srgbClr val="C00000"/>
                </a:solidFill>
                <a:latin typeface="Verdana" panose="020B0604030504040204" pitchFamily="34" charset="0"/>
                <a:ea typeface="Verdana" panose="020B0604030504040204" pitchFamily="34" charset="0"/>
                <a:cs typeface="Times New Roman" panose="02020603050405020304" pitchFamily="18" charset="0"/>
              </a:rPr>
              <a:t>Шаг 2. «Подвиги наших солдат. Помощь тыла» </a:t>
            </a:r>
            <a:endParaRPr lang="ru-RU" sz="2000" dirty="0">
              <a:solidFill>
                <a:srgbClr val="C00000"/>
              </a:solidFill>
              <a:latin typeface="Verdana" panose="020B0604030504040204" pitchFamily="34" charset="0"/>
              <a:ea typeface="Verdana" panose="020B0604030504040204" pitchFamily="34" charset="0"/>
              <a:cs typeface="Times New Roman" panose="02020603050405020304" pitchFamily="18" charset="0"/>
            </a:endParaRPr>
          </a:p>
        </p:txBody>
      </p:sp>
      <p:sp>
        <p:nvSpPr>
          <p:cNvPr id="4" name="Прямоугольник 3"/>
          <p:cNvSpPr/>
          <p:nvPr/>
        </p:nvSpPr>
        <p:spPr>
          <a:xfrm>
            <a:off x="736979" y="885603"/>
            <a:ext cx="10658902" cy="2862322"/>
          </a:xfrm>
          <a:prstGeom prst="rect">
            <a:avLst/>
          </a:prstGeom>
        </p:spPr>
        <p:txBody>
          <a:bodyPr wrap="square">
            <a:spAutoFit/>
          </a:bodyPr>
          <a:lstStyle/>
          <a:p>
            <a:pPr algn="just">
              <a:spcAft>
                <a:spcPts val="0"/>
              </a:spcAft>
            </a:pPr>
            <a:r>
              <a:rPr lang="ru-RU" dirty="0" smtClean="0">
                <a:latin typeface="Verdana" panose="020B0604030504040204" pitchFamily="34" charset="0"/>
                <a:ea typeface="Verdana" panose="020B0604030504040204" pitchFamily="34" charset="0"/>
                <a:cs typeface="Times New Roman" panose="02020603050405020304" pitchFamily="18" charset="0"/>
              </a:rPr>
              <a:t>     Те</a:t>
            </a:r>
            <a:r>
              <a:rPr lang="ru-RU" dirty="0">
                <a:latin typeface="Verdana" panose="020B0604030504040204" pitchFamily="34" charset="0"/>
                <a:ea typeface="Verdana" panose="020B0604030504040204" pitchFamily="34" charset="0"/>
                <a:cs typeface="Times New Roman" panose="02020603050405020304" pitchFamily="18" charset="0"/>
              </a:rPr>
              <a:t>, кто остался в тылу, тоже помогали армии. Женщины, дети и старики работали на полях, фабриках, заводах, выращивали продукты, шили форму, готовили запасные части для техники, выпускали танки, самолеты и многое другое. </a:t>
            </a:r>
            <a:r>
              <a:rPr lang="ru-RU" dirty="0" smtClean="0">
                <a:latin typeface="Verdana" panose="020B0604030504040204" pitchFamily="34" charset="0"/>
                <a:ea typeface="Verdana" panose="020B0604030504040204" pitchFamily="34" charset="0"/>
              </a:rPr>
              <a:t>Заводы </a:t>
            </a:r>
            <a:r>
              <a:rPr lang="ru-RU" dirty="0">
                <a:latin typeface="Verdana" panose="020B0604030504040204" pitchFamily="34" charset="0"/>
                <a:ea typeface="Verdana" panose="020B0604030504040204" pitchFamily="34" charset="0"/>
              </a:rPr>
              <a:t>и фабрики страны работали слаженно и бесперебойно, днем и ночью, с каждым месяцем увеличивая выпуск военной продукции: гранаты, пушки, патроны, мины, шили военное обмундирование. </a:t>
            </a:r>
            <a:r>
              <a:rPr lang="ru-RU" dirty="0" smtClean="0">
                <a:latin typeface="Verdana" panose="020B0604030504040204" pitchFamily="34" charset="0"/>
                <a:ea typeface="Verdana" panose="020B0604030504040204" pitchFamily="34" charset="0"/>
              </a:rPr>
              <a:t>Нелегкий </a:t>
            </a:r>
            <a:r>
              <a:rPr lang="ru-RU" dirty="0">
                <a:latin typeface="Verdana" panose="020B0604030504040204" pitchFamily="34" charset="0"/>
                <a:ea typeface="Verdana" panose="020B0604030504040204" pitchFamily="34" charset="0"/>
              </a:rPr>
              <a:t>это был труд! Ежедневный, тяжелый, долгий - без выходных и часто без сна. А ведь при этом и дома надо было кормить и воспитывать маленьких детей, поддерживать тех стариков, которые уже не могли работать, писать письма на фронт своим мужьям, отцам и сыновьям.</a:t>
            </a:r>
          </a:p>
          <a:p>
            <a:pPr algn="just">
              <a:spcAft>
                <a:spcPts val="0"/>
              </a:spcAft>
            </a:pPr>
            <a:r>
              <a:rPr lang="ru-RU" dirty="0">
                <a:latin typeface="Verdana" panose="020B0604030504040204" pitchFamily="34" charset="0"/>
                <a:ea typeface="Verdana" panose="020B0604030504040204" pitchFamily="34" charset="0"/>
              </a:rPr>
              <a:t>     </a:t>
            </a:r>
          </a:p>
        </p:txBody>
      </p:sp>
      <p:pic>
        <p:nvPicPr>
          <p:cNvPr id="2050" name="Picture 2" descr="https://sanitardez.ru/img/acab5bb5cbde4b7d39bd28c9b7da617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7537" y="4207337"/>
            <a:ext cx="3652084" cy="219125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056" name="Picture 8" descr="https://i2.wp.com/antiquehistory.ru/attachments/Image/4d733978f33d8494ce5a55a048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84314" y="3936811"/>
            <a:ext cx="3196890" cy="219355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058" name="Picture 10" descr="https://modscheats.ru/uploads/posts/2017-05/lepeshki-iz-kozhurok-chto-eli-truzheniki-tyla-v-gody-velikoy-otechestvennoy_1.jpe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15897" y="3432527"/>
            <a:ext cx="3343152" cy="243678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66516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C000">
            <a:alpha val="33000"/>
          </a:srgbClr>
        </a:solidFill>
        <a:effectLst/>
      </p:bgPr>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Прямоугольник 2"/>
          <p:cNvSpPr/>
          <p:nvPr/>
        </p:nvSpPr>
        <p:spPr>
          <a:xfrm>
            <a:off x="2638566" y="166143"/>
            <a:ext cx="7406185" cy="553998"/>
          </a:xfrm>
          <a:prstGeom prst="rect">
            <a:avLst/>
          </a:prstGeom>
        </p:spPr>
        <p:txBody>
          <a:bodyPr wrap="square">
            <a:spAutoFit/>
          </a:bodyPr>
          <a:lstStyle/>
          <a:p>
            <a:pPr algn="ctr">
              <a:lnSpc>
                <a:spcPct val="150000"/>
              </a:lnSpc>
              <a:spcAft>
                <a:spcPts val="1000"/>
              </a:spcAft>
            </a:pPr>
            <a:r>
              <a:rPr lang="ru-RU" sz="2000" b="1" dirty="0">
                <a:solidFill>
                  <a:srgbClr val="C00000"/>
                </a:solidFill>
                <a:latin typeface="Verdana" panose="020B0604030504040204" pitchFamily="34" charset="0"/>
                <a:ea typeface="Verdana" panose="020B0604030504040204" pitchFamily="34" charset="0"/>
                <a:cs typeface="Times New Roman" panose="02020603050405020304" pitchFamily="18" charset="0"/>
              </a:rPr>
              <a:t>Шаг 2. «Подвиги наших солдат. Помощь тыла» </a:t>
            </a:r>
            <a:endParaRPr lang="ru-RU" sz="2000" dirty="0">
              <a:solidFill>
                <a:srgbClr val="C00000"/>
              </a:solidFill>
              <a:latin typeface="Verdana" panose="020B0604030504040204" pitchFamily="34" charset="0"/>
              <a:ea typeface="Verdana" panose="020B0604030504040204" pitchFamily="34" charset="0"/>
              <a:cs typeface="Times New Roman" panose="02020603050405020304" pitchFamily="18" charset="0"/>
            </a:endParaRPr>
          </a:p>
        </p:txBody>
      </p:sp>
      <p:sp>
        <p:nvSpPr>
          <p:cNvPr id="4" name="Прямоугольник 3"/>
          <p:cNvSpPr/>
          <p:nvPr/>
        </p:nvSpPr>
        <p:spPr>
          <a:xfrm>
            <a:off x="671015" y="886284"/>
            <a:ext cx="10849970" cy="4247317"/>
          </a:xfrm>
          <a:prstGeom prst="rect">
            <a:avLst/>
          </a:prstGeom>
        </p:spPr>
        <p:txBody>
          <a:bodyPr wrap="square">
            <a:spAutoFit/>
          </a:bodyPr>
          <a:lstStyle/>
          <a:p>
            <a:pPr algn="just">
              <a:spcAft>
                <a:spcPts val="0"/>
              </a:spcAft>
            </a:pPr>
            <a:r>
              <a:rPr lang="ru-RU" dirty="0" smtClean="0">
                <a:latin typeface="Verdana" panose="020B0604030504040204" pitchFamily="34" charset="0"/>
                <a:ea typeface="Verdana" panose="020B0604030504040204" pitchFamily="34" charset="0"/>
              </a:rPr>
              <a:t>     Сразу </a:t>
            </a:r>
            <a:r>
              <a:rPr lang="ru-RU" dirty="0">
                <a:latin typeface="Verdana" panose="020B0604030504040204" pitchFamily="34" charset="0"/>
                <a:ea typeface="Verdana" panose="020B0604030504040204" pitchFamily="34" charset="0"/>
              </a:rPr>
              <a:t>повзрослели дети, потому что надо было помогать взрослым во всех делах. Они работали на заводах, которые делали снаряды для фронта, детали для машин, котлы для походных кухонь. Вместо беззаботного счастливого детства с веселыми играми и забавами дети по 10-12 часов в день работали на станках, помогая взрослым изготавливать оружие и вещи для победы над врагом. Плохо одетые, опухшие от голода, никогда не высыпавшиеся, они работали наравне со взрослыми. Нередко они не доставали до верстака или станка, и им делали специальные подставки из ящиков. В зной или на лютом морозе (в цеху нередко была только крыша, но не было стен), губы закусив до крови, не сдавались усталости в плен. Сутками от станка не отходили. Такие вот Вани и Сани, Пети и Вовки победу в тылу ковали: гранаты, патроны, винтовки. Но не все дети могли работать на заводах или воевать. А чем еще могли помочь дети во время войны? Вязали теплые вещи для фронта: варежки, носки, шили и вышивали кисеты для табака, помогали раненым в госпиталях, выступали с концертами, чтоб поддержать их боевой дух, чтобы не скучали наши защитники по своим близким</a:t>
            </a:r>
            <a:r>
              <a:rPr lang="ru-RU" dirty="0" smtClean="0">
                <a:latin typeface="Verdana" panose="020B0604030504040204" pitchFamily="34" charset="0"/>
                <a:ea typeface="Verdana" panose="020B0604030504040204" pitchFamily="34" charset="0"/>
              </a:rPr>
              <a:t>.</a:t>
            </a:r>
            <a:endParaRPr lang="ru-RU" dirty="0">
              <a:latin typeface="Verdana" panose="020B0604030504040204" pitchFamily="34" charset="0"/>
              <a:ea typeface="Verdana" panose="020B0604030504040204" pitchFamily="34" charset="0"/>
            </a:endParaRPr>
          </a:p>
        </p:txBody>
      </p:sp>
      <p:sp>
        <p:nvSpPr>
          <p:cNvPr id="5" name="Прямоугольник 4"/>
          <p:cNvSpPr/>
          <p:nvPr/>
        </p:nvSpPr>
        <p:spPr>
          <a:xfrm>
            <a:off x="2891050" y="5133601"/>
            <a:ext cx="6409899" cy="923330"/>
          </a:xfrm>
          <a:prstGeom prst="rect">
            <a:avLst/>
          </a:prstGeom>
        </p:spPr>
        <p:txBody>
          <a:bodyPr wrap="square">
            <a:spAutoFit/>
          </a:bodyPr>
          <a:lstStyle/>
          <a:p>
            <a:pPr algn="ctr">
              <a:lnSpc>
                <a:spcPct val="150000"/>
              </a:lnSpc>
              <a:spcAft>
                <a:spcPts val="0"/>
              </a:spcAft>
            </a:pPr>
            <a:r>
              <a:rPr lang="ru-RU" b="1" dirty="0">
                <a:solidFill>
                  <a:srgbClr val="C00000"/>
                </a:solidFill>
                <a:latin typeface="Verdana" panose="020B0604030504040204" pitchFamily="34" charset="0"/>
                <a:ea typeface="Verdana" panose="020B0604030504040204" pitchFamily="34" charset="0"/>
              </a:rPr>
              <a:t>П</a:t>
            </a:r>
            <a:r>
              <a:rPr lang="ru-RU" b="1" dirty="0" smtClean="0">
                <a:solidFill>
                  <a:srgbClr val="C00000"/>
                </a:solidFill>
                <a:latin typeface="Verdana" panose="020B0604030504040204" pitchFamily="34" charset="0"/>
                <a:ea typeface="Verdana" panose="020B0604030504040204" pitchFamily="34" charset="0"/>
              </a:rPr>
              <a:t>роизведения </a:t>
            </a:r>
            <a:r>
              <a:rPr lang="ru-RU" b="1" dirty="0">
                <a:solidFill>
                  <a:srgbClr val="C00000"/>
                </a:solidFill>
                <a:latin typeface="Verdana" panose="020B0604030504040204" pitchFamily="34" charset="0"/>
                <a:ea typeface="Verdana" panose="020B0604030504040204" pitchFamily="34" charset="0"/>
              </a:rPr>
              <a:t>о тружениках тыла:</a:t>
            </a:r>
            <a:endParaRPr lang="ru-RU" sz="1600" b="1" dirty="0">
              <a:solidFill>
                <a:srgbClr val="C00000"/>
              </a:solidFill>
              <a:latin typeface="Verdana" panose="020B0604030504040204" pitchFamily="34" charset="0"/>
              <a:ea typeface="Verdana" panose="020B0604030504040204" pitchFamily="34" charset="0"/>
            </a:endParaRPr>
          </a:p>
          <a:p>
            <a:pPr algn="ctr">
              <a:lnSpc>
                <a:spcPct val="150000"/>
              </a:lnSpc>
              <a:spcAft>
                <a:spcPts val="0"/>
              </a:spcAft>
            </a:pPr>
            <a:r>
              <a:rPr lang="ru-RU" u="sng" dirty="0">
                <a:solidFill>
                  <a:srgbClr val="0070C0"/>
                </a:solidFill>
                <a:latin typeface="Verdana" panose="020B0604030504040204" pitchFamily="34" charset="0"/>
                <a:ea typeface="Verdana" panose="020B0604030504040204" pitchFamily="34" charset="0"/>
                <a:hlinkClick r:id="rId3"/>
              </a:rPr>
              <a:t>http://zanimatika.narod.ru/RF34_Trudovoi_front.htm</a:t>
            </a:r>
            <a:r>
              <a:rPr lang="ru-RU" dirty="0">
                <a:solidFill>
                  <a:srgbClr val="0070C0"/>
                </a:solidFill>
                <a:latin typeface="Verdana" panose="020B0604030504040204" pitchFamily="34" charset="0"/>
                <a:ea typeface="Verdana" panose="020B0604030504040204" pitchFamily="34" charset="0"/>
              </a:rPr>
              <a:t> </a:t>
            </a:r>
            <a:endParaRPr lang="ru-RU" sz="1600" dirty="0">
              <a:effectLst/>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225677100"/>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854</TotalTime>
  <Words>2442</Words>
  <Application>Microsoft Office PowerPoint</Application>
  <PresentationFormat>Широкоэкранный</PresentationFormat>
  <Paragraphs>147</Paragraphs>
  <Slides>19</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19</vt:i4>
      </vt:variant>
    </vt:vector>
  </HeadingPairs>
  <TitlesOfParts>
    <vt:vector size="25" baseType="lpstr">
      <vt:lpstr>Arial</vt:lpstr>
      <vt:lpstr>Calibri</vt:lpstr>
      <vt:lpstr>Calibri Light</vt:lpstr>
      <vt:lpstr>Times New Roman</vt:lpstr>
      <vt:lpstr>Verdana</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Пользователь Windows</dc:creator>
  <cp:lastModifiedBy>Пользователь Windows</cp:lastModifiedBy>
  <cp:revision>77</cp:revision>
  <dcterms:created xsi:type="dcterms:W3CDTF">2020-11-08T04:09:54Z</dcterms:created>
  <dcterms:modified xsi:type="dcterms:W3CDTF">2020-11-09T20:45:29Z</dcterms:modified>
</cp:coreProperties>
</file>