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1" r:id="rId4"/>
    <p:sldId id="259" r:id="rId5"/>
    <p:sldId id="258" r:id="rId6"/>
    <p:sldId id="262" r:id="rId7"/>
    <p:sldId id="263" r:id="rId8"/>
    <p:sldId id="264" r:id="rId9"/>
    <p:sldId id="265" r:id="rId10"/>
    <p:sldId id="260" r:id="rId11"/>
    <p:sldId id="267" r:id="rId12"/>
    <p:sldId id="266" r:id="rId13"/>
    <p:sldId id="273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975F76-4614-4CC9-BED3-F0D3601E166F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98993-2F69-4F36-8BD1-7FBAD4322D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393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98993-2F69-4F36-8BD1-7FBAD4322DE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284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98993-2F69-4F36-8BD1-7FBAD4322DE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284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98993-2F69-4F36-8BD1-7FBAD4322DE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284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98993-2F69-4F36-8BD1-7FBAD4322DE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284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C98993-2F69-4F36-8BD1-7FBAD4322DE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284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lide-share.ru/slide/341037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" r="6239"/>
          <a:stretch/>
        </p:blipFill>
        <p:spPr bwMode="auto">
          <a:xfrm>
            <a:off x="-6540" y="-1"/>
            <a:ext cx="915054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87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Julia\Desktop\blue-winter-background-with-snowflakes-vector-2113975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7"/>
          <a:stretch/>
        </p:blipFill>
        <p:spPr bwMode="auto">
          <a:xfrm>
            <a:off x="-157291" y="0"/>
            <a:ext cx="9266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291" y="-1535"/>
            <a:ext cx="537184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50894" y="1052736"/>
            <a:ext cx="389495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Игорь</a:t>
            </a:r>
          </a:p>
          <a:p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Эммануилович</a:t>
            </a:r>
          </a:p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Грабарь</a:t>
            </a:r>
          </a:p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Февральская лазурь</a:t>
            </a: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вьюга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91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23910">
            <a:off x="6237170" y="1281980"/>
            <a:ext cx="155781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ШКОЛА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884" r="13769" b="32257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-99392"/>
            <a:ext cx="910949" cy="72943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М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Я</a:t>
            </a:r>
          </a:p>
          <a:p>
            <a:pPr algn="ctr"/>
            <a:endParaRPr lang="ru-RU" sz="2500" b="1" cap="all" spc="0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п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Г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Т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Ь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Н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  <a:endParaRPr lang="ru-RU" sz="25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6362164"/>
            <a:ext cx="1606137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школа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2" name="Picture 8" descr="https://img3.akspic.ru/image/69411-brevenchatyj_domik-sneg-svojstvo-haus-zima-1680x10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2" t="9903" r="15868" b="45863"/>
          <a:stretch/>
        </p:blipFill>
        <p:spPr bwMode="auto">
          <a:xfrm flipH="1">
            <a:off x="1115616" y="4002594"/>
            <a:ext cx="2421039" cy="155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1794" y="2708920"/>
            <a:ext cx="2718718" cy="247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741960" y="4572417"/>
            <a:ext cx="215052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Тума?ая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5615" y="5157192"/>
            <a:ext cx="2421039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Охотничий</a:t>
            </a:r>
          </a:p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домик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4" name="Picture 10" descr="https://www.zastavki.com/pictures/originals/2013/Winter_Morning_in_the_winter_forest_053901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655" y="313433"/>
            <a:ext cx="4275705" cy="183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536655" y="1734873"/>
            <a:ext cx="427570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Зимний лес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трелка углом 6"/>
          <p:cNvSpPr/>
          <p:nvPr/>
        </p:nvSpPr>
        <p:spPr>
          <a:xfrm>
            <a:off x="2761851" y="1574367"/>
            <a:ext cx="638123" cy="237120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углом 8"/>
          <p:cNvSpPr/>
          <p:nvPr/>
        </p:nvSpPr>
        <p:spPr>
          <a:xfrm rot="15501380">
            <a:off x="3091620" y="6040850"/>
            <a:ext cx="956310" cy="67316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32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Julia\Desktop\blue-winter-background-with-snowflakes-vector-211397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7"/>
          <a:stretch/>
        </p:blipFill>
        <p:spPr bwMode="auto">
          <a:xfrm>
            <a:off x="-86279" y="0"/>
            <a:ext cx="9266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722359"/>
              </p:ext>
            </p:extLst>
          </p:nvPr>
        </p:nvGraphicFramePr>
        <p:xfrm>
          <a:off x="1475656" y="548680"/>
          <a:ext cx="6572885" cy="1104265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1095375"/>
                <a:gridCol w="1095375"/>
                <a:gridCol w="1095375"/>
                <a:gridCol w="1095375"/>
                <a:gridCol w="1095375"/>
                <a:gridCol w="1096010"/>
              </a:tblGrid>
              <a:tr h="11042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 2</a:t>
                      </a: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3</a:t>
                      </a: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      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6</a:t>
                      </a: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 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7</a:t>
                      </a: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10</a:t>
                      </a: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           12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28" name="Группа 27"/>
          <p:cNvGrpSpPr/>
          <p:nvPr/>
        </p:nvGrpSpPr>
        <p:grpSpPr>
          <a:xfrm>
            <a:off x="1547664" y="548680"/>
            <a:ext cx="6408712" cy="1080120"/>
            <a:chOff x="1547664" y="548680"/>
            <a:chExt cx="6408712" cy="108012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flipH="1">
              <a:off x="1547664" y="548680"/>
              <a:ext cx="1008112" cy="108012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555776" y="548680"/>
              <a:ext cx="1152128" cy="108012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3707904" y="548680"/>
              <a:ext cx="1008112" cy="108012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>
              <a:endCxn id="3" idx="0"/>
            </p:cNvCxnSpPr>
            <p:nvPr/>
          </p:nvCxnSpPr>
          <p:spPr>
            <a:xfrm flipH="1" flipV="1">
              <a:off x="4762098" y="548680"/>
              <a:ext cx="1106046" cy="108012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5868144" y="548680"/>
              <a:ext cx="1008112" cy="108012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 flipV="1">
              <a:off x="6948264" y="548680"/>
              <a:ext cx="1008112" cy="108012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2567971" y="2060848"/>
            <a:ext cx="29280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  <a:p>
            <a:endParaRPr lang="ru-RU" sz="8000" dirty="0">
              <a:solidFill>
                <a:srgbClr val="92D050"/>
              </a:solidFill>
            </a:endParaRPr>
          </a:p>
          <a:p>
            <a:r>
              <a:rPr lang="ru-RU" sz="8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НН</a:t>
            </a:r>
            <a:endParaRPr lang="ru-RU" sz="8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641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Julia\Desktop\blue-winter-background-with-snowflakes-vector-211397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7"/>
          <a:stretch/>
        </p:blipFill>
        <p:spPr bwMode="auto">
          <a:xfrm>
            <a:off x="-86279" y="0"/>
            <a:ext cx="9266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2555776" y="3290208"/>
            <a:ext cx="40324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ошибка – 5</a:t>
            </a:r>
          </a:p>
          <a:p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-11 ошибок - 4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6-8 ошибок - 3</a:t>
            </a: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494869" y="979984"/>
            <a:ext cx="6605523" cy="1176673"/>
            <a:chOff x="1494869" y="979984"/>
            <a:chExt cx="6605523" cy="1176673"/>
          </a:xfrm>
        </p:grpSpPr>
        <p:sp>
          <p:nvSpPr>
            <p:cNvPr id="2" name="Прямоугольный треугольник 1"/>
            <p:cNvSpPr/>
            <p:nvPr/>
          </p:nvSpPr>
          <p:spPr>
            <a:xfrm rot="5400000">
              <a:off x="1515642" y="959211"/>
              <a:ext cx="1107605" cy="1149152"/>
            </a:xfrm>
            <a:prstGeom prst="rtTriangl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ый треугольник 12"/>
            <p:cNvSpPr/>
            <p:nvPr/>
          </p:nvSpPr>
          <p:spPr>
            <a:xfrm rot="5400000">
              <a:off x="3724069" y="1004949"/>
              <a:ext cx="1107605" cy="1149152"/>
            </a:xfrm>
            <a:prstGeom prst="rtTriangl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ый треугольник 13"/>
            <p:cNvSpPr/>
            <p:nvPr/>
          </p:nvSpPr>
          <p:spPr>
            <a:xfrm rot="5400000">
              <a:off x="5909618" y="986731"/>
              <a:ext cx="1107605" cy="1149152"/>
            </a:xfrm>
            <a:prstGeom prst="rtTriangl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ый треугольник 19"/>
            <p:cNvSpPr/>
            <p:nvPr/>
          </p:nvSpPr>
          <p:spPr>
            <a:xfrm rot="10800000">
              <a:off x="6965989" y="1007504"/>
              <a:ext cx="1107605" cy="1149152"/>
            </a:xfrm>
            <a:prstGeom prst="rtTriangl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ый треугольник 20"/>
            <p:cNvSpPr/>
            <p:nvPr/>
          </p:nvSpPr>
          <p:spPr>
            <a:xfrm rot="10800000">
              <a:off x="4778264" y="1007505"/>
              <a:ext cx="1107605" cy="1149152"/>
            </a:xfrm>
            <a:prstGeom prst="rtTriangl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ый треугольник 21"/>
            <p:cNvSpPr/>
            <p:nvPr/>
          </p:nvSpPr>
          <p:spPr>
            <a:xfrm rot="10800000">
              <a:off x="2573501" y="1007505"/>
              <a:ext cx="1107605" cy="1149152"/>
            </a:xfrm>
            <a:prstGeom prst="rtTriangl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ый треугольник 22"/>
            <p:cNvSpPr/>
            <p:nvPr/>
          </p:nvSpPr>
          <p:spPr>
            <a:xfrm>
              <a:off x="6992787" y="1007504"/>
              <a:ext cx="1107605" cy="1149152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ый треугольник 23"/>
            <p:cNvSpPr/>
            <p:nvPr/>
          </p:nvSpPr>
          <p:spPr>
            <a:xfrm>
              <a:off x="4805749" y="983704"/>
              <a:ext cx="1107605" cy="1149152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ый треугольник 24"/>
            <p:cNvSpPr/>
            <p:nvPr/>
          </p:nvSpPr>
          <p:spPr>
            <a:xfrm>
              <a:off x="2645509" y="980728"/>
              <a:ext cx="1107605" cy="1149152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ый треугольник 25"/>
            <p:cNvSpPr/>
            <p:nvPr/>
          </p:nvSpPr>
          <p:spPr>
            <a:xfrm rot="16200000">
              <a:off x="5891893" y="1004477"/>
              <a:ext cx="1107605" cy="1149152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ый треугольник 26"/>
            <p:cNvSpPr/>
            <p:nvPr/>
          </p:nvSpPr>
          <p:spPr>
            <a:xfrm rot="16200000">
              <a:off x="3674395" y="1004477"/>
              <a:ext cx="1107605" cy="1149152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ый треугольник 28"/>
            <p:cNvSpPr/>
            <p:nvPr/>
          </p:nvSpPr>
          <p:spPr>
            <a:xfrm rot="16200000">
              <a:off x="1517130" y="986731"/>
              <a:ext cx="1107605" cy="1149152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20101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23910">
            <a:off x="6237170" y="1281980"/>
            <a:ext cx="155781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ШКОЛА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884" r="13769" b="32257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-99392"/>
            <a:ext cx="910949" cy="72943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М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Я</a:t>
            </a:r>
          </a:p>
          <a:p>
            <a:pPr algn="ctr"/>
            <a:endParaRPr lang="ru-RU" sz="2500" b="1" cap="all" spc="0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п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Г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Т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Ь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Н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  <a:endParaRPr lang="ru-RU" sz="25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6362164"/>
            <a:ext cx="1606137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школа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2" name="Picture 8" descr="https://img3.akspic.ru/image/69411-brevenchatyj_domik-sneg-svojstvo-haus-zima-1680x10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2" t="9903" r="15868" b="45863"/>
          <a:stretch/>
        </p:blipFill>
        <p:spPr bwMode="auto">
          <a:xfrm flipH="1">
            <a:off x="1115616" y="4002594"/>
            <a:ext cx="2421039" cy="155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1794" y="2708920"/>
            <a:ext cx="2718718" cy="247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741960" y="4572417"/>
            <a:ext cx="215052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Тума?ая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5615" y="5157192"/>
            <a:ext cx="2421039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Охотничий</a:t>
            </a:r>
          </a:p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домик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4" name="Picture 10" descr="https://www.zastavki.com/pictures/originals/2013/Winter_Morning_in_the_winter_forest_053901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655" y="313433"/>
            <a:ext cx="4275705" cy="183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536655" y="1734873"/>
            <a:ext cx="427570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Зимний лес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трелка углом 6"/>
          <p:cNvSpPr/>
          <p:nvPr/>
        </p:nvSpPr>
        <p:spPr>
          <a:xfrm>
            <a:off x="2761851" y="1574367"/>
            <a:ext cx="638123" cy="237120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углом 8"/>
          <p:cNvSpPr/>
          <p:nvPr/>
        </p:nvSpPr>
        <p:spPr>
          <a:xfrm rot="15501380">
            <a:off x="3091620" y="6040850"/>
            <a:ext cx="956310" cy="67316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углом 7"/>
          <p:cNvSpPr/>
          <p:nvPr/>
        </p:nvSpPr>
        <p:spPr>
          <a:xfrm rot="5105333">
            <a:off x="7682372" y="1686013"/>
            <a:ext cx="1241108" cy="878103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7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Julia\Desktop\blue-winter-background-with-snowflakes-vector-2113975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7"/>
          <a:stretch/>
        </p:blipFill>
        <p:spPr bwMode="auto">
          <a:xfrm>
            <a:off x="-157291" y="0"/>
            <a:ext cx="9266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388977"/>
            <a:ext cx="695010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Я слово </a:t>
            </a:r>
            <a:r>
              <a:rPr lang="ru-RU" sz="3600" b="1" i="1" u="sng" dirty="0">
                <a:solidFill>
                  <a:schemeClr val="bg1"/>
                </a:solidFill>
              </a:rPr>
              <a:t>замечательное</a:t>
            </a:r>
            <a:r>
              <a:rPr lang="ru-RU" sz="3600" dirty="0">
                <a:solidFill>
                  <a:schemeClr val="bg1"/>
                </a:solidFill>
              </a:rPr>
              <a:t/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Я имя </a:t>
            </a:r>
            <a:r>
              <a:rPr lang="ru-RU" sz="3600" b="1" i="1" u="sng" dirty="0">
                <a:solidFill>
                  <a:schemeClr val="bg1"/>
                </a:solidFill>
              </a:rPr>
              <a:t>прилагательное</a:t>
            </a:r>
            <a:r>
              <a:rPr lang="ru-RU" sz="3600" dirty="0">
                <a:solidFill>
                  <a:schemeClr val="bg1"/>
                </a:solidFill>
              </a:rPr>
              <a:t> 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Я </a:t>
            </a:r>
            <a:r>
              <a:rPr lang="ru-RU" sz="3600" b="1" i="1" u="sng" dirty="0" smtClean="0">
                <a:solidFill>
                  <a:schemeClr val="bg1"/>
                </a:solidFill>
              </a:rPr>
              <a:t>равного</a:t>
            </a:r>
            <a:r>
              <a:rPr lang="ru-RU" sz="3600" dirty="0" smtClean="0">
                <a:solidFill>
                  <a:schemeClr val="bg1"/>
                </a:solidFill>
              </a:rPr>
              <a:t> себе </a:t>
            </a:r>
            <a:r>
              <a:rPr lang="ru-RU" sz="3600" dirty="0">
                <a:solidFill>
                  <a:schemeClr val="bg1"/>
                </a:solidFill>
              </a:rPr>
              <a:t>не знаю: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Я признаки обозначаю.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Без признаков предмета нет,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Об этом знает целый свет.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Определяю я </a:t>
            </a:r>
            <a:r>
              <a:rPr lang="ru-RU" sz="3600" b="1" i="1" u="sng" dirty="0">
                <a:solidFill>
                  <a:schemeClr val="bg1"/>
                </a:solidFill>
              </a:rPr>
              <a:t>предметы</a:t>
            </a:r>
            <a:r>
              <a:rPr lang="ru-RU" sz="3600" dirty="0">
                <a:solidFill>
                  <a:schemeClr val="bg1"/>
                </a:solidFill>
              </a:rPr>
              <a:t>.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Они со мной весьма приметны.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Я украшаю вашу речь.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Меня вам надо знать, беречь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концов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830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0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7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Julia\Desktop\blue-winter-background-with-snowflakes-vector-211397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7"/>
          <a:stretch/>
        </p:blipFill>
        <p:spPr bwMode="auto">
          <a:xfrm>
            <a:off x="-122791" y="0"/>
            <a:ext cx="9266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022041"/>
              </p:ext>
            </p:extLst>
          </p:nvPr>
        </p:nvGraphicFramePr>
        <p:xfrm>
          <a:off x="1115616" y="1484785"/>
          <a:ext cx="6719649" cy="41055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59498"/>
                <a:gridCol w="3360151"/>
              </a:tblGrid>
              <a:tr h="5615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был на уроке (Прилагательное)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8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справился со всеми заданиями (наречие)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8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Особенно мне понравилось(словосочетание) …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58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хочу пожелать одноклассникам быть (Прилагательное)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63688" y="299647"/>
            <a:ext cx="316900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Ответь 2-3 словами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17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Julia\Desktop\blue-winter-background-with-snowflakes-vector-211397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7"/>
          <a:stretch/>
        </p:blipFill>
        <p:spPr bwMode="auto">
          <a:xfrm>
            <a:off x="-122791" y="0"/>
            <a:ext cx="9266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63688" y="207315"/>
            <a:ext cx="54617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anose="03010101010201010101" pitchFamily="66" charset="0"/>
                <a:ea typeface="Calibri" pitchFamily="34" charset="0"/>
                <a:cs typeface="Times New Roman" pitchFamily="18" charset="0"/>
              </a:rPr>
              <a:t>ДОМАШНЕЕ ЗАДАНИЕ</a:t>
            </a:r>
            <a:endParaRPr kumimoji="0" lang="ru-RU" altLang="ru-RU" sz="105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onotype Corsiva" panose="03010101010201010101" pitchFamily="66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75656" y="1931348"/>
            <a:ext cx="633859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itchFamily="18" charset="0"/>
              </a:rPr>
              <a:t>Описать зимний лес, используя только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itchFamily="18" charset="0"/>
              </a:rPr>
              <a:t>прилагательные и существительные 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itchFamily="18" charset="0"/>
              </a:rPr>
              <a:t>Можно изменять форму слова.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onotype Corsiva" panose="03010101010201010101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10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Julia\Desktop\$_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1772816"/>
            <a:ext cx="756083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Спасибо за сотрудничество</a:t>
            </a:r>
            <a:endParaRPr lang="ru-RU" sz="6000" b="1" cap="all" spc="0" dirty="0" smtClean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29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Julia\Desktop\$_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1772816"/>
            <a:ext cx="727280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Имя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ПРИЛАГАТЕЛЬНОЕ</a:t>
            </a:r>
            <a:endParaRPr lang="ru-RU" sz="5400" b="1" cap="all" spc="0" dirty="0" smtClean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62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23910">
            <a:off x="6237170" y="1281980"/>
            <a:ext cx="155781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ШКОЛА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884" r="13769" b="32257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-99392"/>
            <a:ext cx="910949" cy="72943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М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Я</a:t>
            </a:r>
          </a:p>
          <a:p>
            <a:pPr algn="ctr"/>
            <a:endParaRPr lang="ru-RU" sz="2500" b="1" cap="all" spc="0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п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Г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Т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Ь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Н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  <a:endParaRPr lang="ru-RU" sz="25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6362164"/>
            <a:ext cx="1606137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школа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2" name="Picture 8" descr="https://img3.akspic.ru/image/69411-brevenchatyj_domik-sneg-svojstvo-haus-zima-1680x10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2" t="9903" r="15868" b="45863"/>
          <a:stretch/>
        </p:blipFill>
        <p:spPr bwMode="auto">
          <a:xfrm flipH="1">
            <a:off x="1115616" y="4002594"/>
            <a:ext cx="2421039" cy="155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1794" y="2708920"/>
            <a:ext cx="2718718" cy="247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741960" y="4572417"/>
            <a:ext cx="215052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Тума?ая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5615" y="5157192"/>
            <a:ext cx="2421039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Охотничий</a:t>
            </a:r>
          </a:p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домик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4" name="Picture 10" descr="https://www.zastavki.com/pictures/originals/2013/Winter_Morning_in_the_winter_forest_053901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655" y="313433"/>
            <a:ext cx="4275705" cy="183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536655" y="1734873"/>
            <a:ext cx="427570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Зимний лес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37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Julia\Desktop\$_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85291"/>
            <a:ext cx="88204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такое имя прилагательное?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оно обозначает?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вопросы отвечает?</a:t>
            </a:r>
          </a:p>
          <a:p>
            <a:pPr marL="285750" indent="-285750">
              <a:buFontTx/>
              <a:buChar char="-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изменяется?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какой(ими) частью(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ями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речи связано?</a:t>
            </a:r>
          </a:p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Какова синтаксическая роль имени прилагательного? </a:t>
            </a:r>
          </a:p>
        </p:txBody>
      </p:sp>
    </p:spTree>
    <p:extLst>
      <p:ext uri="{BB962C8B-B14F-4D97-AF65-F5344CB8AC3E}">
        <p14:creationId xmlns:p14="http://schemas.microsoft.com/office/powerpoint/2010/main" val="413380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Julia\Desktop\$_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08520" y="980728"/>
            <a:ext cx="921702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Одиннадцатое  февраля</a:t>
            </a:r>
          </a:p>
          <a:p>
            <a:pPr algn="ctr"/>
            <a:endParaRPr lang="ru-RU" sz="5400" b="1" cap="all" dirty="0" smtClean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5400" b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Классная  работа</a:t>
            </a:r>
          </a:p>
        </p:txBody>
      </p:sp>
    </p:spTree>
    <p:extLst>
      <p:ext uri="{BB962C8B-B14F-4D97-AF65-F5344CB8AC3E}">
        <p14:creationId xmlns:p14="http://schemas.microsoft.com/office/powerpoint/2010/main" val="413380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Julia\Desktop\$_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558228"/>
              </p:ext>
            </p:extLst>
          </p:nvPr>
        </p:nvGraphicFramePr>
        <p:xfrm>
          <a:off x="26398" y="27321"/>
          <a:ext cx="9117601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5362"/>
                <a:gridCol w="3240360"/>
                <a:gridCol w="3491879"/>
              </a:tblGrid>
              <a:tr h="4193767">
                <a:tc>
                  <a:txBody>
                    <a:bodyPr/>
                    <a:lstStyle/>
                    <a:p>
                      <a:r>
                        <a:rPr lang="ru-RU" b="1" u="sng" dirty="0" smtClean="0">
                          <a:solidFill>
                            <a:srgbClr val="FF0000"/>
                          </a:solidFill>
                        </a:rPr>
                        <a:t>Красная</a:t>
                      </a:r>
                      <a:r>
                        <a:rPr lang="ru-RU" b="1" u="sng" baseline="0" dirty="0" smtClean="0">
                          <a:solidFill>
                            <a:srgbClr val="FF0000"/>
                          </a:solidFill>
                        </a:rPr>
                        <a:t> карточка</a:t>
                      </a:r>
                      <a:endParaRPr lang="ru-RU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ru-RU" dirty="0" smtClean="0"/>
                        <a:t>Поставьте данные словосочетания в указанные падежи:</a:t>
                      </a:r>
                    </a:p>
                    <a:p>
                      <a:r>
                        <a:rPr lang="ru-RU" dirty="0" smtClean="0"/>
                        <a:t>Зимним днем</a:t>
                      </a:r>
                    </a:p>
                    <a:p>
                      <a:r>
                        <a:rPr lang="ru-RU" dirty="0" smtClean="0"/>
                        <a:t>Морозной ночи</a:t>
                      </a:r>
                    </a:p>
                    <a:p>
                      <a:r>
                        <a:rPr lang="ru-RU" dirty="0" smtClean="0"/>
                        <a:t>Снежной метели</a:t>
                      </a:r>
                    </a:p>
                    <a:p>
                      <a:r>
                        <a:rPr lang="ru-RU" dirty="0" smtClean="0"/>
                        <a:t>Снежную бурю</a:t>
                      </a:r>
                    </a:p>
                    <a:p>
                      <a:r>
                        <a:rPr lang="ru-RU" dirty="0" smtClean="0"/>
                        <a:t>Серебристого инея</a:t>
                      </a:r>
                    </a:p>
                    <a:p>
                      <a:r>
                        <a:rPr lang="ru-RU" dirty="0" smtClean="0"/>
                        <a:t>Сильными морозами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u="sng" dirty="0" smtClean="0"/>
                        <a:t>Белая</a:t>
                      </a:r>
                      <a:r>
                        <a:rPr lang="ru-RU" b="1" u="sng" baseline="0" dirty="0" smtClean="0"/>
                        <a:t> карточка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- Согласуйте имена прилагательные с именами существительными в роде, числе и падеже, раскрыв скобки. Помните, что помощниками в этом задании вам будут имена существительные.</a:t>
                      </a:r>
                      <a:r>
                        <a:rPr lang="ru-RU" b="1" dirty="0" smtClean="0"/>
                        <a:t> </a:t>
                      </a:r>
                      <a:endParaRPr lang="ru-RU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1" dirty="0" smtClean="0"/>
                        <a:t>Новые проблемы, тёмными ночами, чистой тряпкой, душистой сирени, о доброй подруге, тёмно-голубые васильки, звонкого голоса.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u="sng" dirty="0" smtClean="0">
                          <a:solidFill>
                            <a:srgbClr val="FFFF00"/>
                          </a:solidFill>
                        </a:rPr>
                        <a:t>Желтая</a:t>
                      </a:r>
                      <a:r>
                        <a:rPr lang="ru-RU" b="1" u="sng" baseline="0" dirty="0" smtClean="0">
                          <a:solidFill>
                            <a:srgbClr val="FFFF00"/>
                          </a:solidFill>
                        </a:rPr>
                        <a:t> карточка</a:t>
                      </a:r>
                      <a:endParaRPr lang="ru-RU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ru-RU" dirty="0" smtClean="0"/>
                        <a:t>Вставь окончания имен прилагательных. </a:t>
                      </a:r>
                    </a:p>
                    <a:p>
                      <a:r>
                        <a:rPr lang="ru-RU" i="1" dirty="0" smtClean="0"/>
                        <a:t>Вся земля покрыта мягким снегом.</a:t>
                      </a:r>
                      <a:endParaRPr lang="ru-RU" dirty="0" smtClean="0"/>
                    </a:p>
                    <a:p>
                      <a:r>
                        <a:rPr lang="ru-RU" i="1" dirty="0" smtClean="0"/>
                        <a:t>Зимнее небо покрыто облаками.</a:t>
                      </a:r>
                      <a:endParaRPr lang="ru-RU" dirty="0" smtClean="0"/>
                    </a:p>
                    <a:p>
                      <a:r>
                        <a:rPr lang="ru-RU" i="1" dirty="0" smtClean="0"/>
                        <a:t>Только проглядывает полоска голубого неба.</a:t>
                      </a:r>
                      <a:endParaRPr lang="ru-RU" dirty="0" smtClean="0"/>
                    </a:p>
                    <a:p>
                      <a:r>
                        <a:rPr lang="ru-RU" i="1" dirty="0" smtClean="0"/>
                        <a:t>Деревья украшены прихотливыми узорами.</a:t>
                      </a:r>
                      <a:endParaRPr lang="ru-RU" dirty="0" smtClean="0"/>
                    </a:p>
                    <a:p>
                      <a:r>
                        <a:rPr lang="ru-RU" i="1" dirty="0" smtClean="0"/>
                        <a:t>Ели и сосны в зелёном убранстве.</a:t>
                      </a:r>
                      <a:endParaRPr lang="ru-RU" dirty="0" smtClean="0"/>
                    </a:p>
                    <a:p>
                      <a:r>
                        <a:rPr lang="ru-RU" i="1" dirty="0" smtClean="0"/>
                        <a:t>Ранним утром друзья отправились в лес.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27784" y="4941168"/>
            <a:ext cx="3384376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Нет ошибок – 5</a:t>
            </a:r>
          </a:p>
          <a:p>
            <a:r>
              <a:rPr lang="ru-RU" dirty="0"/>
              <a:t>1 ошибка – 4</a:t>
            </a:r>
          </a:p>
          <a:p>
            <a:r>
              <a:rPr lang="ru-RU" dirty="0" smtClean="0"/>
              <a:t>2 - 3 </a:t>
            </a:r>
            <a:r>
              <a:rPr lang="ru-RU" dirty="0"/>
              <a:t>ошибки – </a:t>
            </a:r>
            <a:r>
              <a:rPr lang="ru-RU" dirty="0" smtClean="0"/>
              <a:t>3</a:t>
            </a:r>
          </a:p>
          <a:p>
            <a:r>
              <a:rPr lang="ru-RU" dirty="0" smtClean="0"/>
              <a:t>4 и больше ошибок -2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813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23910">
            <a:off x="6237170" y="1281980"/>
            <a:ext cx="155781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ШКОЛА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884" r="13769" b="32257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-99392"/>
            <a:ext cx="910949" cy="72943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М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Я</a:t>
            </a:r>
          </a:p>
          <a:p>
            <a:pPr algn="ctr"/>
            <a:endParaRPr lang="ru-RU" sz="2500" b="1" cap="all" spc="0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п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Г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Т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Ь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Н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  <a:endParaRPr lang="ru-RU" sz="25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6362164"/>
            <a:ext cx="1606137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школа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2" name="Picture 8" descr="https://img3.akspic.ru/image/69411-brevenchatyj_domik-sneg-svojstvo-haus-zima-1680x10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2" t="9903" r="15868" b="45863"/>
          <a:stretch/>
        </p:blipFill>
        <p:spPr bwMode="auto">
          <a:xfrm flipH="1">
            <a:off x="1115616" y="4002594"/>
            <a:ext cx="2421039" cy="155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1794" y="2708920"/>
            <a:ext cx="2718718" cy="247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741960" y="4572417"/>
            <a:ext cx="215052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Тума?ая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5615" y="5157192"/>
            <a:ext cx="2421039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Охотничий</a:t>
            </a:r>
          </a:p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домик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4" name="Picture 10" descr="https://www.zastavki.com/pictures/originals/2013/Winter_Morning_in_the_winter_forest_053901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655" y="313433"/>
            <a:ext cx="4275705" cy="183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536655" y="1734873"/>
            <a:ext cx="427570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Зимний лес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849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Julia\Desktop\blue-winter-background-with-snowflakes-vector-211397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7"/>
          <a:stretch/>
        </p:blipFill>
        <p:spPr bwMode="auto">
          <a:xfrm>
            <a:off x="-86279" y="0"/>
            <a:ext cx="9266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08520" y="0"/>
            <a:ext cx="9217024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Качественные  - </a:t>
            </a:r>
          </a:p>
          <a:p>
            <a:pPr algn="ctr"/>
            <a:r>
              <a:rPr lang="ru-RU" sz="4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шаг вперёд-назад</a:t>
            </a:r>
          </a:p>
          <a:p>
            <a:pPr algn="ctr"/>
            <a:endParaRPr lang="ru-RU" sz="4400" b="1" cap="all" dirty="0" smtClean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4400" b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Относительные – </a:t>
            </a:r>
          </a:p>
          <a:p>
            <a:pPr algn="ctr"/>
            <a:r>
              <a:rPr lang="ru-RU" sz="4400" b="1" cap="all" spc="0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руки вве</a:t>
            </a:r>
            <a:r>
              <a:rPr lang="ru-RU" sz="4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рх-вниз</a:t>
            </a:r>
          </a:p>
          <a:p>
            <a:pPr algn="ctr"/>
            <a:endParaRPr lang="ru-RU" sz="4400" b="1" cap="all" spc="0" dirty="0" smtClean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4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Притяжательные – </a:t>
            </a:r>
          </a:p>
          <a:p>
            <a:pPr algn="ctr"/>
            <a:r>
              <a:rPr lang="ru-RU" sz="4400" b="1" cap="all" dirty="0" smtClean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киваем головой</a:t>
            </a:r>
            <a:endParaRPr lang="ru-RU" sz="4400" b="1" cap="all" spc="0" dirty="0" smtClean="0">
              <a:ln/>
              <a:solidFill>
                <a:schemeClr val="bg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65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23910">
            <a:off x="6237170" y="1281980"/>
            <a:ext cx="155781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ШКОЛА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884" r="13769" b="32257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20" y="-99392"/>
            <a:ext cx="910949" cy="72943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М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Я</a:t>
            </a:r>
          </a:p>
          <a:p>
            <a:pPr algn="ctr"/>
            <a:endParaRPr lang="ru-RU" sz="2500" b="1" cap="all" spc="0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п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Г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Т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Ь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Н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</a:p>
          <a:p>
            <a:pPr algn="ctr"/>
            <a:r>
              <a:rPr lang="ru-RU" sz="2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  <a:endParaRPr lang="ru-RU" sz="25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6362164"/>
            <a:ext cx="1606137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школа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2" name="Picture 8" descr="https://img3.akspic.ru/image/69411-brevenchatyj_domik-sneg-svojstvo-haus-zima-1680x10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2" t="9903" r="15868" b="45863"/>
          <a:stretch/>
        </p:blipFill>
        <p:spPr bwMode="auto">
          <a:xfrm flipH="1">
            <a:off x="1115616" y="4002594"/>
            <a:ext cx="2421039" cy="155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1794" y="2708920"/>
            <a:ext cx="2718718" cy="2473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741960" y="4572417"/>
            <a:ext cx="215052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Тума?ая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5615" y="5157192"/>
            <a:ext cx="2421039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Охотничий</a:t>
            </a:r>
          </a:p>
          <a:p>
            <a:pPr algn="ctr"/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домик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54" name="Picture 10" descr="https://www.zastavki.com/pictures/originals/2013/Winter_Morning_in_the_winter_forest_053901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655" y="313433"/>
            <a:ext cx="4275705" cy="183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536655" y="1734873"/>
            <a:ext cx="427570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Зимний лес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Круговая стрелка 7"/>
          <p:cNvSpPr/>
          <p:nvPr/>
        </p:nvSpPr>
        <p:spPr>
          <a:xfrm rot="12503925">
            <a:off x="2565075" y="5661248"/>
            <a:ext cx="1669801" cy="931748"/>
          </a:xfrm>
          <a:prstGeom prst="circularArrow">
            <a:avLst>
              <a:gd name="adj1" fmla="val 25000"/>
              <a:gd name="adj2" fmla="val 522172"/>
              <a:gd name="adj3" fmla="val 19835891"/>
              <a:gd name="adj4" fmla="val 10800000"/>
              <a:gd name="adj5" fmla="val 621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62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409</Words>
  <Application>Microsoft Office PowerPoint</Application>
  <PresentationFormat>Экран (4:3)</PresentationFormat>
  <Paragraphs>216</Paragraphs>
  <Slides>18</Slides>
  <Notes>5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Julia</dc:creator>
  <cp:lastModifiedBy>Julia</cp:lastModifiedBy>
  <cp:revision>19</cp:revision>
  <dcterms:created xsi:type="dcterms:W3CDTF">2020-02-09T14:08:13Z</dcterms:created>
  <dcterms:modified xsi:type="dcterms:W3CDTF">2020-02-09T17:24:43Z</dcterms:modified>
</cp:coreProperties>
</file>