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321" r:id="rId2"/>
    <p:sldId id="322" r:id="rId3"/>
    <p:sldId id="256" r:id="rId4"/>
    <p:sldId id="259" r:id="rId5"/>
    <p:sldId id="260" r:id="rId6"/>
    <p:sldId id="284" r:id="rId7"/>
    <p:sldId id="285" r:id="rId8"/>
    <p:sldId id="286" r:id="rId9"/>
    <p:sldId id="261" r:id="rId10"/>
    <p:sldId id="262" r:id="rId11"/>
    <p:sldId id="288" r:id="rId12"/>
    <p:sldId id="289" r:id="rId13"/>
    <p:sldId id="290" r:id="rId14"/>
    <p:sldId id="258" r:id="rId15"/>
    <p:sldId id="264" r:id="rId16"/>
    <p:sldId id="323" r:id="rId17"/>
    <p:sldId id="265" r:id="rId18"/>
    <p:sldId id="281" r:id="rId19"/>
    <p:sldId id="279" r:id="rId20"/>
    <p:sldId id="283" r:id="rId21"/>
    <p:sldId id="291" r:id="rId22"/>
    <p:sldId id="294" r:id="rId23"/>
    <p:sldId id="298" r:id="rId24"/>
    <p:sldId id="295" r:id="rId25"/>
    <p:sldId id="296" r:id="rId26"/>
    <p:sldId id="297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6" r:id="rId39"/>
    <p:sldId id="310" r:id="rId40"/>
    <p:sldId id="311" r:id="rId41"/>
    <p:sldId id="312" r:id="rId42"/>
    <p:sldId id="266" r:id="rId43"/>
    <p:sldId id="313" r:id="rId44"/>
    <p:sldId id="317" r:id="rId45"/>
    <p:sldId id="319" r:id="rId46"/>
    <p:sldId id="318" r:id="rId47"/>
    <p:sldId id="320" r:id="rId48"/>
    <p:sldId id="324" r:id="rId49"/>
    <p:sldId id="325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99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4" autoAdjust="0"/>
  </p:normalViewPr>
  <p:slideViewPr>
    <p:cSldViewPr>
      <p:cViewPr>
        <p:scale>
          <a:sx n="66" d="100"/>
          <a:sy n="66" d="100"/>
        </p:scale>
        <p:origin x="-150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7C5B6-E1C2-489A-96EA-944449324D5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5D90F-645D-4766-B3F3-3681D0D00C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922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F2B75A-08F0-4DB2-9F13-D1CFFF0FD05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1B8FEB-98CF-4192-B49B-8E63CFA713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s50@kopeysk-uo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slide" Target="slide3.xml"/><Relationship Id="rId4" Type="http://schemas.openxmlformats.org/officeDocument/2006/relationships/image" Target="../media/image1.png"/><Relationship Id="rId9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3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4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4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3.wdp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5.wdp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hdphoto" Target="../media/hdphoto17.wdp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27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7.xml"/><Relationship Id="rId7" Type="http://schemas.microsoft.com/office/2007/relationships/hdphoto" Target="../media/hdphoto18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12" Type="http://schemas.microsoft.com/office/2007/relationships/hdphoto" Target="../media/hdphoto2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openxmlformats.org/officeDocument/2006/relationships/image" Target="../media/image26.jpeg"/><Relationship Id="rId5" Type="http://schemas.openxmlformats.org/officeDocument/2006/relationships/image" Target="../media/image23.jpeg"/><Relationship Id="rId10" Type="http://schemas.microsoft.com/office/2007/relationships/hdphoto" Target="../media/hdphoto22.wdp"/><Relationship Id="rId4" Type="http://schemas.microsoft.com/office/2007/relationships/hdphoto" Target="../media/hdphoto19.wdp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4.wdp"/><Relationship Id="rId5" Type="http://schemas.openxmlformats.org/officeDocument/2006/relationships/image" Target="../media/image29.png"/><Relationship Id="rId10" Type="http://schemas.microsoft.com/office/2007/relationships/hdphoto" Target="../media/hdphoto26.wdp"/><Relationship Id="rId4" Type="http://schemas.openxmlformats.org/officeDocument/2006/relationships/image" Target="../media/image28.jpeg"/><Relationship Id="rId9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5" Type="http://schemas.openxmlformats.org/officeDocument/2006/relationships/image" Target="../media/image33.png"/><Relationship Id="rId4" Type="http://schemas.microsoft.com/office/2007/relationships/hdphoto" Target="../media/hdphoto27.wdp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31.wdp"/><Relationship Id="rId3" Type="http://schemas.openxmlformats.org/officeDocument/2006/relationships/image" Target="../media/image1.png"/><Relationship Id="rId7" Type="http://schemas.openxmlformats.org/officeDocument/2006/relationships/image" Target="../media/image36.jpeg"/><Relationship Id="rId12" Type="http://schemas.microsoft.com/office/2007/relationships/hdphoto" Target="../media/hdphoto3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43.xml"/><Relationship Id="rId11" Type="http://schemas.openxmlformats.org/officeDocument/2006/relationships/image" Target="../media/image38.png"/><Relationship Id="rId5" Type="http://schemas.microsoft.com/office/2007/relationships/hdphoto" Target="../media/hdphoto30.wdp"/><Relationship Id="rId10" Type="http://schemas.microsoft.com/office/2007/relationships/hdphoto" Target="../media/hdphoto32.wdp"/><Relationship Id="rId4" Type="http://schemas.openxmlformats.org/officeDocument/2006/relationships/image" Target="../media/image35.jpeg"/><Relationship Id="rId9" Type="http://schemas.openxmlformats.org/officeDocument/2006/relationships/image" Target="../media/image37.jpe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9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30.wdp"/><Relationship Id="rId11" Type="http://schemas.openxmlformats.org/officeDocument/2006/relationships/image" Target="../media/image6.png"/><Relationship Id="rId5" Type="http://schemas.openxmlformats.org/officeDocument/2006/relationships/image" Target="../media/image35.jpeg"/><Relationship Id="rId10" Type="http://schemas.microsoft.com/office/2007/relationships/hdphoto" Target="../media/hdphoto35.wdp"/><Relationship Id="rId4" Type="http://schemas.openxmlformats.org/officeDocument/2006/relationships/image" Target="../media/image1.png"/><Relationship Id="rId9" Type="http://schemas.openxmlformats.org/officeDocument/2006/relationships/image" Target="../media/image40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image" Target="../media/image13.jpeg"/><Relationship Id="rId7" Type="http://schemas.microsoft.com/office/2007/relationships/hdphoto" Target="../media/hdphoto36.wdp"/><Relationship Id="rId12" Type="http://schemas.microsoft.com/office/2007/relationships/hdphoto" Target="../media/hdphoto38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3.png"/><Relationship Id="rId5" Type="http://schemas.openxmlformats.org/officeDocument/2006/relationships/image" Target="../media/image1.png"/><Relationship Id="rId10" Type="http://schemas.microsoft.com/office/2007/relationships/hdphoto" Target="../media/hdphoto37.wdp"/><Relationship Id="rId4" Type="http://schemas.microsoft.com/office/2007/relationships/hdphoto" Target="../media/hdphoto10.wdp"/><Relationship Id="rId9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39.wdp"/><Relationship Id="rId11" Type="http://schemas.microsoft.com/office/2007/relationships/hdphoto" Target="../media/hdphoto40.wdp"/><Relationship Id="rId5" Type="http://schemas.openxmlformats.org/officeDocument/2006/relationships/image" Target="../media/image44.png"/><Relationship Id="rId10" Type="http://schemas.openxmlformats.org/officeDocument/2006/relationships/image" Target="../media/image45.png"/><Relationship Id="rId4" Type="http://schemas.openxmlformats.org/officeDocument/2006/relationships/image" Target="../media/image1.png"/><Relationship Id="rId9" Type="http://schemas.microsoft.com/office/2007/relationships/hdphoto" Target="../media/hdphoto10.wdp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.png"/><Relationship Id="rId7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microsoft.com/office/2007/relationships/hdphoto" Target="../media/hdphoto41.wdp"/><Relationship Id="rId10" Type="http://schemas.microsoft.com/office/2007/relationships/hdphoto" Target="../media/hdphoto25.wdp"/><Relationship Id="rId4" Type="http://schemas.openxmlformats.org/officeDocument/2006/relationships/image" Target="../media/image46.jpeg"/><Relationship Id="rId9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47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41.wdp"/><Relationship Id="rId5" Type="http://schemas.openxmlformats.org/officeDocument/2006/relationships/image" Target="../media/image46.jpeg"/><Relationship Id="rId10" Type="http://schemas.openxmlformats.org/officeDocument/2006/relationships/slide" Target="slide3.xml"/><Relationship Id="rId4" Type="http://schemas.openxmlformats.org/officeDocument/2006/relationships/image" Target="../media/image1.png"/><Relationship Id="rId9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.ru/profile/student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&#1088;&#1077;&#1073;&#1091;&#1089;&#1099;%20&#1087;&#1088;&#1072;&#1074;&#1080;&#1083;&#1072;%20&#1076;&#1086;&#1088;&#1086;&#1078;&#1085;&#1086;&#1075;&#1086;%20&#1076;&#1074;&#1080;&#1078;&#1077;&#1085;&#1080;&#1103;&amp;family=yes&amp;lr=11207" TargetMode="External"/><Relationship Id="rId5" Type="http://schemas.openxmlformats.org/officeDocument/2006/relationships/hyperlink" Target="https://yandex.ru/images/search?text=&#1076;&#1086;&#1088;&#1086;&#1078;&#1085;&#1099;&#1077;%20&#1079;&#1085;&#1072;&#1082;&#1080;&amp;family=yes&amp;lr=11207" TargetMode="External"/><Relationship Id="rId4" Type="http://schemas.openxmlformats.org/officeDocument/2006/relationships/hyperlink" Target="https://yandex.ru/images/search?tex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79542" y="5301208"/>
            <a:ext cx="6464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Анацкая Ю.Ю.,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1865" y="404664"/>
            <a:ext cx="829958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МУНИЦИПАЛЬНОЕ  ДОШКОЛЬНОЕ  ОБРАЗОВАТЕЛЬНОЕ  УЧРЕЖДЕНИЕ  «ДЕТСКИЙ  САД № 50»</a:t>
            </a:r>
            <a:endParaRPr lang="ru-RU" sz="1200" dirty="0"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КОПЕЙСКОГО  ГОРОДСКОГО  ОКРУГА</a:t>
            </a:r>
            <a:endParaRPr lang="ru-RU" sz="1200" dirty="0"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(МДОУ ДС № 50)</a:t>
            </a:r>
            <a:endParaRPr lang="ru-RU" sz="1200" dirty="0"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050" dirty="0">
                <a:latin typeface="Times New Roman"/>
                <a:ea typeface="Times New Roman"/>
                <a:cs typeface="Times New Roman"/>
                <a:sym typeface="Wingdings"/>
              </a:rPr>
              <a:t></a:t>
            </a:r>
            <a:r>
              <a:rPr lang="ru-RU" sz="1050" dirty="0">
                <a:latin typeface="Times New Roman"/>
                <a:ea typeface="Times New Roman"/>
                <a:cs typeface="Times New Roman"/>
              </a:rPr>
              <a:t> ул. Заводская, 9, г. Копейск,  Челябинской области, Россия, 456604</a:t>
            </a:r>
            <a:endParaRPr lang="ru-RU" sz="1200" dirty="0"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050" dirty="0">
                <a:latin typeface="Times New Roman"/>
                <a:ea typeface="Times New Roman"/>
                <a:cs typeface="Times New Roman"/>
                <a:sym typeface="Wingdings"/>
              </a:rPr>
              <a:t></a:t>
            </a:r>
            <a:r>
              <a:rPr lang="en-US" sz="1050" dirty="0">
                <a:latin typeface="Times New Roman"/>
                <a:ea typeface="Times New Roman"/>
                <a:cs typeface="Times New Roman"/>
              </a:rPr>
              <a:t> 8 (35139) 7 31 39; </a:t>
            </a:r>
            <a:r>
              <a:rPr lang="ru-RU" sz="1050" dirty="0">
                <a:latin typeface="Times New Roman"/>
                <a:ea typeface="Times New Roman"/>
                <a:cs typeface="Times New Roman"/>
              </a:rPr>
              <a:t>факс</a:t>
            </a:r>
            <a:r>
              <a:rPr lang="en-US" sz="1050" dirty="0">
                <a:latin typeface="Times New Roman"/>
                <a:ea typeface="Times New Roman"/>
                <a:cs typeface="Times New Roman"/>
              </a:rPr>
              <a:t> 8 (35139) 2 23 20</a:t>
            </a:r>
            <a:endParaRPr lang="ru-RU" sz="1200" dirty="0"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050" dirty="0">
                <a:latin typeface="Times New Roman"/>
                <a:ea typeface="Times New Roman"/>
                <a:cs typeface="Times New Roman"/>
              </a:rPr>
              <a:t>E-mail: </a:t>
            </a:r>
            <a:r>
              <a:rPr lang="en-US" sz="1050" dirty="0" smtClean="0">
                <a:latin typeface="Times New Roman"/>
                <a:ea typeface="Times New Roman"/>
                <a:cs typeface="Times New Roman"/>
                <a:hlinkClick r:id="rId3"/>
              </a:rPr>
              <a:t>ds50@kopeysk-uo.ru</a:t>
            </a:r>
            <a:r>
              <a:rPr lang="ru-RU" sz="105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u-RU" sz="12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9155" y="2132856"/>
            <a:ext cx="799288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654685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Электронная методическая разработка по пропаганде правил дорожного движения для детей старшего дошкольного возраста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tabLst>
                <a:tab pos="65468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Правила дорожного движения –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tabLst>
                <a:tab pos="654685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правила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жизни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43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241630" y="2661178"/>
            <a:ext cx="1224136" cy="3528392"/>
            <a:chOff x="323528" y="2469907"/>
            <a:chExt cx="1224136" cy="3528392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323528" y="2469907"/>
              <a:ext cx="1224136" cy="35283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Овал 2"/>
            <p:cNvSpPr/>
            <p:nvPr/>
          </p:nvSpPr>
          <p:spPr>
            <a:xfrm>
              <a:off x="476545" y="2556483"/>
              <a:ext cx="918102" cy="89385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476545" y="3694740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6545" y="4914931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158691" y="3640290"/>
            <a:ext cx="1224136" cy="2549279"/>
            <a:chOff x="2451609" y="3484633"/>
            <a:chExt cx="1224136" cy="2549279"/>
          </a:xfrm>
        </p:grpSpPr>
        <p:sp>
          <p:nvSpPr>
            <p:cNvPr id="11" name="Скругленный прямоугольник 10">
              <a:hlinkClick r:id="rId4" action="ppaction://hlinksldjump"/>
            </p:cNvPr>
            <p:cNvSpPr/>
            <p:nvPr/>
          </p:nvSpPr>
          <p:spPr>
            <a:xfrm>
              <a:off x="2451609" y="3484633"/>
              <a:ext cx="1224136" cy="254927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2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077" b="71410" l="7100" r="483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0" t="17901" r="51531" b="28919"/>
            <a:stretch/>
          </p:blipFill>
          <p:spPr bwMode="auto">
            <a:xfrm>
              <a:off x="2574051" y="3694740"/>
              <a:ext cx="922047" cy="923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718" b="71410" l="51200" r="931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17958" r="6977" b="28605"/>
            <a:stretch/>
          </p:blipFill>
          <p:spPr bwMode="auto">
            <a:xfrm>
              <a:off x="2574545" y="4914931"/>
              <a:ext cx="978264" cy="976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5139063" y="2558245"/>
            <a:ext cx="1224136" cy="3528392"/>
            <a:chOff x="4427984" y="2505520"/>
            <a:chExt cx="1224136" cy="352839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427984" y="2505520"/>
              <a:ext cx="1224136" cy="35283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581001" y="2592096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4581001" y="3730353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4581001" y="4950544"/>
              <a:ext cx="918102" cy="893859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132266" y="3640291"/>
            <a:ext cx="1224136" cy="2549279"/>
            <a:chOff x="6480212" y="3485955"/>
            <a:chExt cx="1224136" cy="2549279"/>
          </a:xfrm>
        </p:grpSpPr>
        <p:sp>
          <p:nvSpPr>
            <p:cNvPr id="17" name="Скругленный прямоугольник 16">
              <a:hlinkClick r:id="rId4" action="ppaction://hlinksldjump"/>
            </p:cNvPr>
            <p:cNvSpPr/>
            <p:nvPr/>
          </p:nvSpPr>
          <p:spPr>
            <a:xfrm>
              <a:off x="6480212" y="3485955"/>
              <a:ext cx="1224136" cy="254927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Picture 2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077" b="71410" l="7100" r="483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0" t="17901" r="51531" b="28919"/>
            <a:stretch/>
          </p:blipFill>
          <p:spPr bwMode="auto">
            <a:xfrm>
              <a:off x="6659365" y="3696062"/>
              <a:ext cx="922047" cy="923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718" b="71410" l="51200" r="931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17958" r="6977" b="28605"/>
            <a:stretch/>
          </p:blipFill>
          <p:spPr bwMode="auto">
            <a:xfrm>
              <a:off x="6659365" y="4941202"/>
              <a:ext cx="978264" cy="976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Прямоугольник 21"/>
          <p:cNvSpPr/>
          <p:nvPr/>
        </p:nvSpPr>
        <p:spPr>
          <a:xfrm>
            <a:off x="704368" y="548680"/>
            <a:ext cx="79000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пешеходный светофор,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разрешающий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 проезжей части дороги</a:t>
            </a:r>
          </a:p>
        </p:txBody>
      </p:sp>
    </p:spTree>
    <p:extLst>
      <p:ext uri="{BB962C8B-B14F-4D97-AF65-F5344CB8AC3E}">
        <p14:creationId xmlns:p14="http://schemas.microsoft.com/office/powerpoint/2010/main" val="27144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2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3383781" y="1785498"/>
            <a:ext cx="2250389" cy="4300506"/>
            <a:chOff x="2451609" y="3484633"/>
            <a:chExt cx="1224136" cy="254927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451609" y="3484633"/>
              <a:ext cx="1224136" cy="254927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2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077" b="71410" l="7100" r="483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0" t="17901" r="51531" b="28919"/>
            <a:stretch/>
          </p:blipFill>
          <p:spPr bwMode="auto">
            <a:xfrm>
              <a:off x="2574051" y="3694740"/>
              <a:ext cx="922047" cy="923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718" b="71410" l="51200" r="931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17958" r="6977" b="28605"/>
            <a:stretch/>
          </p:blipFill>
          <p:spPr bwMode="auto">
            <a:xfrm>
              <a:off x="2574545" y="4914931"/>
              <a:ext cx="978264" cy="976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Прямоугольник 23"/>
          <p:cNvSpPr/>
          <p:nvPr/>
        </p:nvSpPr>
        <p:spPr>
          <a:xfrm>
            <a:off x="2195736" y="404664"/>
            <a:ext cx="528811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Молодец!!!</a:t>
            </a:r>
          </a:p>
        </p:txBody>
      </p:sp>
      <p:pic>
        <p:nvPicPr>
          <p:cNvPr id="25" name="zvuk-pravilnogo-otveta-iz-peredachi-100-k-1-5200__=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51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241630" y="2661178"/>
            <a:ext cx="1224136" cy="3528392"/>
            <a:chOff x="323528" y="2469907"/>
            <a:chExt cx="1224136" cy="3528392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323528" y="2469907"/>
              <a:ext cx="1224136" cy="35283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Овал 2"/>
            <p:cNvSpPr/>
            <p:nvPr/>
          </p:nvSpPr>
          <p:spPr>
            <a:xfrm>
              <a:off x="476545" y="2556483"/>
              <a:ext cx="918102" cy="89385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476545" y="3694740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6545" y="4914931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158691" y="3640290"/>
            <a:ext cx="1224136" cy="2549279"/>
            <a:chOff x="2451609" y="3484633"/>
            <a:chExt cx="1224136" cy="254927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451609" y="3484633"/>
              <a:ext cx="1224136" cy="254927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2" descr="https://cdn4.vectorstock.com/i/1000x1000/11/03/pedestrian-traffic-lights-red-and-green-vector-6531103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077" b="71410" l="7100" r="483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0" t="17901" r="51531" b="28919"/>
            <a:stretch/>
          </p:blipFill>
          <p:spPr bwMode="auto">
            <a:xfrm>
              <a:off x="2574051" y="3694740"/>
              <a:ext cx="922047" cy="923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718" b="71410" l="51200" r="931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17958" r="6977" b="28605"/>
            <a:stretch/>
          </p:blipFill>
          <p:spPr bwMode="auto">
            <a:xfrm>
              <a:off x="2574545" y="4914931"/>
              <a:ext cx="978264" cy="976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5139063" y="2558245"/>
            <a:ext cx="1224136" cy="3528392"/>
            <a:chOff x="4427984" y="2505520"/>
            <a:chExt cx="1224136" cy="352839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427984" y="2505520"/>
              <a:ext cx="1224136" cy="35283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581001" y="2592096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4581001" y="3730353"/>
              <a:ext cx="918102" cy="89385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4581001" y="4950544"/>
              <a:ext cx="918102" cy="893859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132266" y="3640291"/>
            <a:ext cx="1224136" cy="2549279"/>
            <a:chOff x="6480212" y="3485955"/>
            <a:chExt cx="1224136" cy="2549279"/>
          </a:xfrm>
        </p:grpSpPr>
        <p:sp>
          <p:nvSpPr>
            <p:cNvPr id="17" name="Скругленный прямоугольник 16">
              <a:hlinkClick r:id="rId4" action="ppaction://hlinksldjump"/>
            </p:cNvPr>
            <p:cNvSpPr/>
            <p:nvPr/>
          </p:nvSpPr>
          <p:spPr>
            <a:xfrm>
              <a:off x="6480212" y="3485955"/>
              <a:ext cx="1224136" cy="254927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Picture 2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077" b="71410" l="7100" r="483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0" t="17901" r="51531" b="28919"/>
            <a:stretch/>
          </p:blipFill>
          <p:spPr bwMode="auto">
            <a:xfrm>
              <a:off x="6659365" y="3696062"/>
              <a:ext cx="922047" cy="923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8718" b="71410" l="51200" r="931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17958" r="6977" b="28605"/>
            <a:stretch/>
          </p:blipFill>
          <p:spPr bwMode="auto">
            <a:xfrm>
              <a:off x="6659365" y="4941202"/>
              <a:ext cx="978264" cy="976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Прямоугольник 21"/>
          <p:cNvSpPr/>
          <p:nvPr/>
        </p:nvSpPr>
        <p:spPr>
          <a:xfrm>
            <a:off x="704368" y="548680"/>
            <a:ext cx="79000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пешеходный светофор,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запрещающий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 проезжей части дороги</a:t>
            </a:r>
          </a:p>
        </p:txBody>
      </p:sp>
    </p:spTree>
    <p:extLst>
      <p:ext uri="{BB962C8B-B14F-4D97-AF65-F5344CB8AC3E}">
        <p14:creationId xmlns:p14="http://schemas.microsoft.com/office/powerpoint/2010/main" val="307328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2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827862" y="404664"/>
            <a:ext cx="40238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Верно!!!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zvuk-pravilnogo-otveta-iz-peredachi-100-k-1-5200__=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3162882" y="1705847"/>
            <a:ext cx="2609056" cy="4531465"/>
            <a:chOff x="6480212" y="3485955"/>
            <a:chExt cx="1224136" cy="2549279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480212" y="3485955"/>
              <a:ext cx="1224136" cy="254927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Picture 2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8077" b="71410" l="7100" r="483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0" t="17901" r="51531" b="28919"/>
            <a:stretch/>
          </p:blipFill>
          <p:spPr bwMode="auto">
            <a:xfrm>
              <a:off x="6659365" y="3696062"/>
              <a:ext cx="922047" cy="923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4.vectorstock.com/i/1000x1000/11/03/pedestrian-traffic-lights-red-and-green-vector-6531103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8718" b="71410" l="51200" r="931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0" t="17958" r="6977" b="28605"/>
            <a:stretch/>
          </p:blipFill>
          <p:spPr bwMode="auto">
            <a:xfrm>
              <a:off x="6659365" y="4941202"/>
              <a:ext cx="978264" cy="976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Управляющая кнопка: возврат 1">
            <a:hlinkClick r:id="rId10" action="ppaction://hlinksldjump" highlightClick="1"/>
          </p:cNvPr>
          <p:cNvSpPr/>
          <p:nvPr/>
        </p:nvSpPr>
        <p:spPr>
          <a:xfrm>
            <a:off x="7970057" y="5733256"/>
            <a:ext cx="576064" cy="648072"/>
          </a:xfrm>
          <a:prstGeom prst="actionButtonRetur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44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s04.infourok.ru/uploads/ex/084f/000f0ff6-aef86a5c/img1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07468"/>
            <a:ext cx="7474664" cy="420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29440" y="548680"/>
            <a:ext cx="7358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Пешеходные переходы –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это места, специально оборудованные для того, чтобы пешеходы могли безопасно перейти проезжую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ownloads\nafovhwk_20170831_171535pereh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47" y="1628800"/>
            <a:ext cx="8229600" cy="475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548680"/>
            <a:ext cx="80739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на картинку и выбери, какие из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обозначением пешеходного перехода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419872" y="5879307"/>
            <a:ext cx="1776139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ownloads\nafovhwk_20170831_171535pereh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47" y="1628800"/>
            <a:ext cx="8229600" cy="475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548680"/>
            <a:ext cx="80739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на картинку и выбери, какие из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обозначением пешеходного перехода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s://yt3.ggpht.com/a/AGF-l79MuRT3ageH9vbWPMEck2GtuW3frv5DAZQ5xg=s900-c-k-c0xffffffff-no-rj-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8" b="100000" l="1000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00236"/>
            <a:ext cx="1024626" cy="102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yt3.ggpht.com/a/AGF-l79MuRT3ageH9vbWPMEck2GtuW3frv5DAZQ5xg=s900-c-k-c0xffffffff-no-rj-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8" b="100000" l="1000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77262"/>
            <a:ext cx="1024626" cy="102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yt3.ggpht.com/a/AGF-l79MuRT3ageH9vbWPMEck2GtuW3frv5DAZQ5xg=s900-c-k-c0xffffffff-no-rj-m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8" b="100000" l="1000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31960"/>
            <a:ext cx="1024626" cy="102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24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i.pinimg.com/originals/55/74/38/55743802c453a704aed13cd4d7c8bf3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47700"/>
            <a:ext cx="3600400" cy="295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ssets.change.org/photos/5/zh/bf/roZhbftZwniKjVM-1600x900-noPad.jpg?1551135767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36249"/>
            <a:ext cx="4255798" cy="275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63438" y="476672"/>
            <a:ext cx="8097045" cy="8891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должен сделать велосипедист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пешеходного перехода?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84219" y="1469884"/>
            <a:ext cx="2376264" cy="5189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верное утверждение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4080" y="5373216"/>
            <a:ext cx="2376264" cy="7996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Сойти с велосипеда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23828" y="5373216"/>
            <a:ext cx="2376264" cy="813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Снять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велошлем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5373216"/>
            <a:ext cx="2576315" cy="813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Проехать пешеходный переход, не останавливаясь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44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vikulovo72.ru/i/n/478/193478/193478_72b6d131c8fab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23" y="537379"/>
            <a:ext cx="5544000" cy="36960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0192" y="537379"/>
            <a:ext cx="2376264" cy="1440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играют на проезжей части дороги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2125901"/>
            <a:ext cx="2376264" cy="5189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верное утверждение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3183" y="5020156"/>
            <a:ext cx="2376264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Гулять можно, главное быть аккуратным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5823" y="5012930"/>
            <a:ext cx="2376264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проезжей части дороги играть нельзя нельзя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27823" y="4995677"/>
            <a:ext cx="2376264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в порядке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63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" y="-41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28184" y="476901"/>
            <a:ext cx="2376264" cy="1440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Миша катается на велосипеде по велосипедной дорожке в парке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46076" y="2166818"/>
            <a:ext cx="2376264" cy="5189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верное утвержден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4407" y="5020156"/>
            <a:ext cx="2376264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Кататься на велосипеде в парке нельзя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2869" y="5020156"/>
            <a:ext cx="2376264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Кататься на велосипеде можно по пешеходной дорожке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5020156"/>
            <a:ext cx="2376264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верно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https://media.istockphoto.com/vectors/boy-riding-a-bike-vector-id852011894?k=6&amp;m=852011894&amp;s=612x612&amp;w=0&amp;h=PkICO5Do_dDwHo2gzX3tuZ8sWTy63qUm6HyqhVuuQKs=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07" y="635587"/>
            <a:ext cx="5319421" cy="374441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59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3894" y="223936"/>
            <a:ext cx="82995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Аннотация к  игре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Интерактивная игра по закреплению правил дорожного движения для детей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старшего дошкольного возраста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включает повторение таких разделов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 ПДД, как: </a:t>
            </a:r>
          </a:p>
          <a:p>
            <a:pPr algn="ctr">
              <a:buFont typeface="Courier New" pitchFamily="49" charset="0"/>
              <a:buChar char="o"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ru-RU" sz="1600" b="1" dirty="0">
                <a:solidFill>
                  <a:srgbClr val="002060"/>
                </a:solidFill>
                <a:latin typeface="Times New Roman"/>
                <a:ea typeface="Times New Roman"/>
              </a:rPr>
              <a:t>п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равильная и безопасная ориентации на улице: знание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назначения дорожных знаков,  дорожной разметки, приспособлений для безопасного движения на дороге,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использования светофора для пешеходов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;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нание терминов, связанных с дорожным движением, способствующее правильной ориентации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на дороге;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u-RU" sz="1600" b="1" dirty="0">
                <a:solidFill>
                  <a:srgbClr val="002060"/>
                </a:solidFill>
                <a:latin typeface="Times New Roman"/>
                <a:ea typeface="Times New Roman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амостоятельная творческая работа, позволяющая в процессе выполнения заданий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и осознавать опасность и безопасность конкретных действий в разных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дорожных ситуациях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способствует развитию познавательной активности детей, внимательности, логического мышления при разгадывании ребусов и дорожных ситуации, </a:t>
            </a:r>
            <a:r>
              <a:rPr lang="ru-RU" sz="1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формирует у детей навыки и  устойчивые положительные привычки безопасного поведения на улице.</a:t>
            </a:r>
          </a:p>
          <a:p>
            <a:pPr lvl="0"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Рекомендуется к использованию в групповой или индивидуальной работе с детьми, в совместной работе с родителями,  в качестве закрепления правил дорожного движения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75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s://i.ytimg.com/vi/ihhURrnB_JE/hqdefault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97" y="533816"/>
            <a:ext cx="4991999" cy="37440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84168" y="529590"/>
            <a:ext cx="2376264" cy="16032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Саша переходит дорогу в наушниках и с включенным телефоном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2405816"/>
            <a:ext cx="2376264" cy="5189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верное утверждение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804132"/>
            <a:ext cx="2736304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наушниками и включенным телефоном можно переходить дорогу через переходный переход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53492" y="4820966"/>
            <a:ext cx="2486660" cy="14953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отключить телефон и снять  наушники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1050" y="4820966"/>
            <a:ext cx="2493398" cy="14953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страшного не происходит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rId7" action="ppaction://hlinksldjump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02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https://www.uchmet.ru/upload/uchmet.ru/library/materials/result/506/152025/95991/95991.doc_html_m601e2885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269" b="13315"/>
          <a:stretch/>
        </p:blipFill>
        <p:spPr bwMode="auto">
          <a:xfrm>
            <a:off x="1152525" y="620688"/>
            <a:ext cx="6838950" cy="360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19672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43733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89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19672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0" name="Picture 4" descr="https://www.hobobo.ru/assets/uploads/2021/01/Rebus-PDD-3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128792" cy="326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643733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85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19672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4" name="Picture 2" descr="https://pickimage.ru/wp-content/uploads/2018/09/rebuspdd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40" t="10114" r="4640" b="9024"/>
          <a:stretch/>
        </p:blipFill>
        <p:spPr bwMode="auto">
          <a:xfrm>
            <a:off x="611560" y="692696"/>
            <a:ext cx="792088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643733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96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19672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Picture 4" descr="http://pochemu4ka.ru/_ld/117/s5458817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33" t="13519" r="11486" b="15326"/>
          <a:stretch/>
        </p:blipFill>
        <p:spPr bwMode="auto">
          <a:xfrm>
            <a:off x="685037" y="620688"/>
            <a:ext cx="777392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643733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57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19672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6" name="Picture 2" descr="https://pochemu4ka.ru/_ld/117/16257946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40" t="13194" r="10183" b="25712"/>
          <a:stretch/>
        </p:blipFill>
        <p:spPr bwMode="auto">
          <a:xfrm>
            <a:off x="611560" y="476672"/>
            <a:ext cx="792087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643733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66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19672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https://pickimage.ru/wp-content/uploads/images/detskie/pddrebus/rebuspdd1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63284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643733" y="4581128"/>
            <a:ext cx="6048672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возврат 5">
            <a:hlinkClick r:id="rId6" action="ppaction://hlinksldjump" highlightClick="1"/>
          </p:cNvPr>
          <p:cNvSpPr/>
          <p:nvPr/>
        </p:nvSpPr>
        <p:spPr>
          <a:xfrm>
            <a:off x="7970057" y="5733256"/>
            <a:ext cx="576064" cy="648072"/>
          </a:xfrm>
          <a:prstGeom prst="actionButtonRetur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24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pravilnogo-otveta-iz-peredachi-100-k-1-5200__=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299338"/>
              </p:ext>
            </p:extLst>
          </p:nvPr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2143127" y="428625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643564" y="2214566"/>
            <a:ext cx="30718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Полоса загородной дороги сбоку от проезжей части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71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1643063" y="928688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2"/>
                <a:gridCol w="428625"/>
                <a:gridCol w="428626"/>
                <a:gridCol w="500061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500689" y="1214438"/>
            <a:ext cx="3214687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 зелёный - ехать можно.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Приготовься, осторожно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Жёлтый.  Красный - значит стой.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такой язык простой.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Вёл  с машиной разговор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дороге ..</a:t>
            </a:r>
            <a:r>
              <a:rPr lang="ru-RU" altLang="ru-RU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dirty="0" smtClean="0">
              <a:solidFill>
                <a:srgbClr val="000000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2571752" y="1500188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479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580"/>
                <a:gridCol w="449580"/>
                <a:gridCol w="449580"/>
                <a:gridCol w="449580"/>
                <a:gridCol w="44958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12" marR="91412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12" marR="91412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12" marR="91412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12" marR="91412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12" marR="91412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857875" y="1927792"/>
            <a:ext cx="2286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по другому называется пешеходный переход?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34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92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260345" y="476672"/>
            <a:ext cx="6696744" cy="9001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ВЕТОФОРЫ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1284428" y="1700808"/>
            <a:ext cx="6696744" cy="9001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ДОРОЖНЫЕ ЗНАКИ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329172" y="4293096"/>
            <a:ext cx="6696744" cy="9001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6" action="ppaction://hlinksldjump"/>
          </p:cNvPr>
          <p:cNvSpPr/>
          <p:nvPr/>
        </p:nvSpPr>
        <p:spPr>
          <a:xfrm>
            <a:off x="1329172" y="2978950"/>
            <a:ext cx="6696744" cy="9001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hlinkClick r:id="rId7" action="ppaction://hlinksldjump"/>
          </p:cNvPr>
          <p:cNvSpPr/>
          <p:nvPr/>
        </p:nvSpPr>
        <p:spPr>
          <a:xfrm>
            <a:off x="1329172" y="5547044"/>
            <a:ext cx="6696744" cy="9001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ПЕШЕХОДЫ И ВЕЛОСИПЕДИСТЫ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95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2143127" y="1928813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721635" y="1412776"/>
            <a:ext cx="2696546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она давно знакома –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Ждет послушно возле дома,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выйдешь из ворот –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Куда хочешь 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поведет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8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2" y="2500313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429251" y="2099972"/>
            <a:ext cx="350043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конь не ест овса,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ног — два колеса.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Сядь верхом и мчись на нём,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лучше правь рулём 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9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1643063" y="3071813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3126" y="2857500"/>
          <a:ext cx="3143252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Й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508105" y="1714502"/>
            <a:ext cx="33843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Спозаранку за окошком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Стук, и звон, и кутерьма.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прямым стальным дорожкам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Ходят красные дома</a:t>
            </a:r>
            <a:endParaRPr lang="ru-RU" altLang="ru-RU" b="1" i="1" dirty="0" smtClean="0">
              <a:solidFill>
                <a:srgbClr val="002060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87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785813" y="4000500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3126" y="2857500"/>
          <a:ext cx="3143252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Й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5876" y="3929063"/>
          <a:ext cx="40005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715001" y="2286002"/>
            <a:ext cx="292893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Место, где ожидают общественный пассажирский транспорт 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41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1643063" y="4572000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3126" y="2857500"/>
          <a:ext cx="3143252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Й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5876" y="3929063"/>
          <a:ext cx="40005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3126" y="4429125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486401" y="1894344"/>
            <a:ext cx="340100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не катится автобус.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трамваи не пройдут.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спокойно пешеходы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Вдоль по улице 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идут</a:t>
            </a:r>
            <a:endParaRPr lang="ru-RU" alt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58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2" y="5143500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3126" y="2857500"/>
          <a:ext cx="3143252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Й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5876" y="3929063"/>
          <a:ext cx="40005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3126" y="4429125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28627" y="4929188"/>
          <a:ext cx="3048003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715002" y="1571625"/>
            <a:ext cx="322839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за чудо – длинный дом!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Пассажиров много в нем.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Носит обувь из резины </a:t>
            </a:r>
            <a:b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питается бензином</a:t>
            </a:r>
            <a:r>
              <a:rPr lang="ru-RU" alt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8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5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714377" y="5643563"/>
            <a:ext cx="428625" cy="285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857375"/>
          <a:ext cx="2714628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3126" y="2857500"/>
          <a:ext cx="3143252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Й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5876" y="3929063"/>
          <a:ext cx="40005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3126" y="4429125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28627" y="4929188"/>
          <a:ext cx="3048003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285877" y="5500688"/>
          <a:ext cx="3482977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372"/>
                <a:gridCol w="435372"/>
                <a:gridCol w="435372"/>
                <a:gridCol w="435372"/>
                <a:gridCol w="472800"/>
                <a:gridCol w="397945"/>
                <a:gridCol w="435372"/>
                <a:gridCol w="435372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429251" y="2000251"/>
            <a:ext cx="350043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Человек, который управляет машиной, автобусом, трамваем, троллейбусом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92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466526"/>
              </p:ext>
            </p:extLst>
          </p:nvPr>
        </p:nvGraphicFramePr>
        <p:xfrm>
          <a:off x="0" y="285750"/>
          <a:ext cx="6096006" cy="6218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7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T="45722" marB="457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71751" y="285750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Ч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5" y="785813"/>
          <a:ext cx="3571876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43"/>
                <a:gridCol w="435643"/>
                <a:gridCol w="435643"/>
                <a:gridCol w="435643"/>
                <a:gridCol w="471993"/>
                <a:gridCol w="500062"/>
                <a:gridCol w="428625"/>
                <a:gridCol w="42862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Ф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00375" y="1357313"/>
          <a:ext cx="22860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1785938"/>
          <a:ext cx="2714628" cy="588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438"/>
                <a:gridCol w="452438"/>
                <a:gridCol w="452438"/>
                <a:gridCol w="452438"/>
                <a:gridCol w="452438"/>
                <a:gridCol w="452438"/>
              </a:tblGrid>
              <a:tr h="58896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25" y="2357438"/>
          <a:ext cx="3919536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  <a:gridCol w="435504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56" marR="91456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3126" y="2857500"/>
          <a:ext cx="3143252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Й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5876" y="3929063"/>
          <a:ext cx="4000500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  <a:gridCol w="444500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3126" y="4429125"/>
          <a:ext cx="3143252" cy="517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36"/>
                <a:gridCol w="449036"/>
                <a:gridCol w="449036"/>
                <a:gridCol w="449036"/>
                <a:gridCol w="449036"/>
                <a:gridCol w="449036"/>
                <a:gridCol w="449036"/>
              </a:tblGrid>
              <a:tr h="51752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39" marR="91439" marT="45618" marB="456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28627" y="4929188"/>
          <a:ext cx="3048003" cy="57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285877" y="5429254"/>
          <a:ext cx="3482977" cy="5889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372"/>
                <a:gridCol w="435372"/>
                <a:gridCol w="435372"/>
                <a:gridCol w="435372"/>
                <a:gridCol w="472800"/>
                <a:gridCol w="397945"/>
                <a:gridCol w="435372"/>
                <a:gridCol w="435372"/>
              </a:tblGrid>
              <a:tr h="58896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28" marR="91428" marT="45671" marB="4567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000366" y="285728"/>
          <a:ext cx="506867" cy="62865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6867"/>
              </a:tblGrid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З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П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Н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Т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387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Ь</a:t>
                      </a:r>
                      <a:endParaRPr lang="ru-RU" sz="28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429251" y="2000251"/>
            <a:ext cx="350043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Назови ключевое слово</a:t>
            </a: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45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27585" y="1293152"/>
            <a:ext cx="7632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arkiz de Sad script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rkiz de Sad script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Отлично!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разгадал кроссворд!</a:t>
            </a:r>
          </a:p>
        </p:txBody>
      </p:sp>
      <p:pic>
        <p:nvPicPr>
          <p:cNvPr id="4" name="zvuk-pravilnogo-otveta-iz-peredachi-100-k-1-5200__=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28" name="Picture 4" descr="https://e7.pngegg.com/pngimages/366/200/png-clipart-thumbs-up-logo-thumb-signal-emoji-domain-emoticon-emojipedia-emoji-hand-smil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222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146" y="3429000"/>
            <a:ext cx="2645717" cy="264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озврат 5">
            <a:hlinkClick r:id="rId8" action="ppaction://hlinksldjump" highlightClick="1"/>
          </p:cNvPr>
          <p:cNvSpPr/>
          <p:nvPr/>
        </p:nvSpPr>
        <p:spPr>
          <a:xfrm>
            <a:off x="7970057" y="5733256"/>
            <a:ext cx="576064" cy="648072"/>
          </a:xfrm>
          <a:prstGeom prst="actionButtonRetur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42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9460" y="332656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дорожные знаки, которые помогают каждому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пешеходу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18" name="Picture 2" descr="https://ds05.infourok.ru/uploads/ex/01eb/001389ea-73da0705/hello_html_m46d32f6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72" y="1760745"/>
            <a:ext cx="1781012" cy="178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https://ds03.infourok.ru/uploads/ex/0422/00002b31-47fa1457/1/hello_html_m38fbd1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904" y="1795557"/>
            <a:ext cx="1803722" cy="174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https://sarvelo.ru/wp-content/uploads/9/3/0/930c7d6f1b87310815c68f644776961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11" b="99849" l="50255" r="99915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076057" y="3545840"/>
            <a:ext cx="2448272" cy="275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sarvelo.ru/wp-content/uploads/9/3/0/930c7d6f1b87310815c68f644776961c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50554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669970" y="3556986"/>
            <a:ext cx="2438364" cy="274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4" name="Picture 18" descr="http://www.eduportal44.ru/Kostroma_EDU/ds-3/SiteAssets/SitePages/%D0%A7%D1%82%D0%BE%20%D0%B4%D0%BE%D0%BB%D0%B6%D0%B5%D0%BD%20%D0%B7%D0%BD%D0%B0%D1%82%D1%8C%20%D1%80%D0%B5%D0%B1%D1%91%D0%BD%D0%BE%D0%BA%20%D0%BE%20%D0%B1%D0%B5%D0%B7%D0%BE%D0%BF%D0%B0%D1%81%D0%BD%D0%BE%D1%81%D1%82%D0%B8%20%D0%B4%D0%BE%D1%80%D0%BE%D0%B6%D0%BD%D0%BE%D0%B3%D0%BE%20%D0%B4%D0%B2%D0%B8%D0%B6%D0%B5%D0%BD%D0%B8%D1%8F/nadzemniy-peshehodniy-perehod-1024x76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7" t="5796" r="21246" b="17114"/>
          <a:stretch/>
        </p:blipFill>
        <p:spPr bwMode="auto">
          <a:xfrm>
            <a:off x="6300194" y="1795558"/>
            <a:ext cx="1835128" cy="181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1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548680"/>
            <a:ext cx="2016224" cy="5400600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367644" y="764704"/>
            <a:ext cx="1512168" cy="13681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68713" y="2585686"/>
            <a:ext cx="1512168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72696" y="4365104"/>
            <a:ext cx="1512168" cy="1368152"/>
          </a:xfrm>
          <a:prstGeom prst="ellipse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1645132"/>
            <a:ext cx="47525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светофор.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регулирует движение на проезжей части дороги, показывая, когда можно идти или ехать, а когда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6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https://ds05.infourok.ru/uploads/ex/01eb/001389ea-73da0705/hello_html_m46d32f6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37" y="1371738"/>
            <a:ext cx="1646397" cy="164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https://ds03.infourok.ru/uploads/ex/0422/00002b31-47fa1457/1/hello_html_m38fbd1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374" y="1358771"/>
            <a:ext cx="1687251" cy="163344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https://sarvelo.ru/wp-content/uploads/9/3/0/930c7d6f1b87310815c68f644776961c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80" b="96094" l="49119" r="998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616" b="6248"/>
          <a:stretch/>
        </p:blipFill>
        <p:spPr bwMode="auto">
          <a:xfrm>
            <a:off x="5275859" y="3916175"/>
            <a:ext cx="1888137" cy="18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sarvelo.ru/wp-content/uploads/9/3/0/930c7d6f1b87310815c68f644776961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864" b="96887" l="0" r="513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18" r="50000" b="6374"/>
          <a:stretch/>
        </p:blipFill>
        <p:spPr bwMode="auto">
          <a:xfrm>
            <a:off x="2103571" y="3846093"/>
            <a:ext cx="1899326" cy="18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8594" y="404664"/>
            <a:ext cx="8146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Нажми на каждый знак, чтобы узнать, что он означает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96642" y="3139571"/>
            <a:ext cx="1668013" cy="6047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Пешеходный переход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89678" y="3126604"/>
            <a:ext cx="1668013" cy="6047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Подземный переход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76448" y="3139571"/>
            <a:ext cx="1668013" cy="6047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Надземный переход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" descr="https://regnum.ru/uploads/pictures/news/2019/10/03/regnum_picture_157008848725747_norma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18" descr="http://www.eduportal44.ru/Kostroma_EDU/ds-3/SiteAssets/SitePages/%D0%A7%D1%82%D0%BE%20%D0%B4%D0%BE%D0%BB%D0%B6%D0%B5%D0%BD%20%D0%B7%D0%BD%D0%B0%D1%82%D1%8C%20%D1%80%D0%B5%D0%B1%D1%91%D0%BD%D0%BE%D0%BA%20%D0%BE%20%D0%B1%D0%B5%D0%B7%D0%BE%D0%BF%D0%B0%D1%81%D0%BD%D0%BE%D1%81%D1%82%D0%B8%20%D0%B4%D0%BE%D1%80%D0%BE%D0%B6%D0%BD%D0%BE%D0%B3%D0%BE%20%D0%B4%D0%B2%D0%B8%D0%B6%D0%B5%D0%BD%D0%B8%D1%8F/nadzemniy-peshehodniy-perehod-1024x76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7" t="5796" r="21246" b="17114"/>
          <a:stretch/>
        </p:blipFill>
        <p:spPr bwMode="auto">
          <a:xfrm>
            <a:off x="6615144" y="1371738"/>
            <a:ext cx="1691113" cy="167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475656" y="5815624"/>
            <a:ext cx="2845172" cy="6047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Пешеходная дорожка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076056" y="5815624"/>
            <a:ext cx="2808312" cy="6047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пешеходов запрещено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18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48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48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48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9460" y="332656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эти знаки помогут велосипедистам</a:t>
            </a:r>
          </a:p>
        </p:txBody>
      </p:sp>
      <p:pic>
        <p:nvPicPr>
          <p:cNvPr id="49154" name="Picture 2" descr="https://img2.freepng.ru/20180628/kzl/kisspng-bicycle-shop-cycling-segregated-cycle-facilities-t-rambu-rambu-5b352eb0ae5853.877290921530212016714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67" l="0" r="100000">
                        <a14:foregroundMark x1="43889" y1="54833" x2="43889" y2="54833"/>
                        <a14:foregroundMark x1="50000" y1="57833" x2="50000" y2="57833"/>
                        <a14:foregroundMark x1="54778" y1="50500" x2="54778" y2="50500"/>
                        <a14:foregroundMark x1="55778" y1="44833" x2="55778" y2="44833"/>
                        <a14:foregroundMark x1="60222" y1="52000" x2="60222" y2="52000"/>
                        <a14:foregroundMark x1="46778" y1="47167" x2="46778" y2="47167"/>
                        <a14:foregroundMark x1="43889" y1="44333" x2="43889" y2="44333"/>
                        <a14:foregroundMark x1="49000" y1="45833" x2="49000" y2="45833"/>
                        <a14:foregroundMark x1="55111" y1="45333" x2="55111" y2="45333"/>
                        <a14:foregroundMark x1="64444" y1="67833" x2="64444" y2="67833"/>
                        <a14:foregroundMark x1="57667" y1="56333" x2="57667" y2="56333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66" t="10706" r="19560"/>
          <a:stretch/>
        </p:blipFill>
        <p:spPr bwMode="auto">
          <a:xfrm>
            <a:off x="395536" y="2348880"/>
            <a:ext cx="281194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49460" y="1166261"/>
            <a:ext cx="8146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Нажми на каждый знак, чтобы узнать, что он означает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7" y="5085184"/>
            <a:ext cx="2811944" cy="9361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Велосипедная дорожка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6" name="Picture 4" descr="https://thumbs.dreamstime.com/b/%D0%B2%D0%B5%D0%BB%D0%BE%D1%81%D0%B8%D0%BF%D0%B5%D0%B4-%D0%B8-%D0%B7%D0%BD%D0%B0%D0%BA-%D0%B7%D0%B0%D0%BF%D1%80%D0%B5%D1%82%D0%B0-%D0%BA%D0%B0%D0%BA-%D0%B8%D0%BB%D0%BB%D1%8E%D1%81%D1%82%D1%80%D0%B0%D1%86%D0%B8%D1%8F-%D0%B2%D0%B5%D0%BA%D1%82%D0%BE%D1%80%D0%B0-1428480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6125" y1="50875" x2="46125" y2="50875"/>
                        <a14:foregroundMark x1="31024" y1="55120" x2="31024" y2="5512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741" y="2322774"/>
            <a:ext cx="2762409" cy="276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444140" y="5085184"/>
            <a:ext cx="2570270" cy="9361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велосипедах запрещено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8" name="Picture 6" descr="https://ds02.infourok.ru/uploads/ex/0cbf/0008983e-9cac917b/img1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17" b="81250" l="20417" r="78125">
                        <a14:foregroundMark x1="33438" y1="54306" x2="33438" y2="54306"/>
                        <a14:foregroundMark x1="42083" y1="41944" x2="42083" y2="41944"/>
                        <a14:foregroundMark x1="56771" y1="35139" x2="56771" y2="35139"/>
                        <a14:foregroundMark x1="58646" y1="43611" x2="58646" y2="43611"/>
                        <a14:foregroundMark x1="57188" y1="39444" x2="57188" y2="39444"/>
                        <a14:foregroundMark x1="66771" y1="44583" x2="66771" y2="44583"/>
                        <a14:foregroundMark x1="34167" y1="47500" x2="34167" y2="4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83" t="4981" r="22069" b="19685"/>
          <a:stretch/>
        </p:blipFill>
        <p:spPr bwMode="auto">
          <a:xfrm>
            <a:off x="5995615" y="2354284"/>
            <a:ext cx="2700657" cy="274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6221272" y="5099611"/>
            <a:ext cx="2570270" cy="9361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велосипедной дорожки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7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9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400" tmFilter="0, 0; .2, .5; .8, .5; 1, 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00" autoRev="1" fill="hold"/>
                                        <p:tgtEl>
                                          <p:spTgt spid="49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Прямоугольник 51"/>
          <p:cNvSpPr/>
          <p:nvPr/>
        </p:nvSpPr>
        <p:spPr>
          <a:xfrm>
            <a:off x="539551" y="409337"/>
            <a:ext cx="80739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знак необходим в данной ситуации?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ds04.infourok.ru/uploads/ex/0803/0005249a-dacd42b0/img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61" t="24101" r="11701" b="3194"/>
          <a:stretch/>
        </p:blipFill>
        <p:spPr bwMode="auto">
          <a:xfrm>
            <a:off x="1480203" y="994112"/>
            <a:ext cx="6192688" cy="4440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Прямоугольник 53"/>
          <p:cNvSpPr/>
          <p:nvPr/>
        </p:nvSpPr>
        <p:spPr>
          <a:xfrm>
            <a:off x="6156177" y="3126380"/>
            <a:ext cx="1228034" cy="87868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5" name="Picture 2" descr="https://ds05.infourok.ru/uploads/ex/01eb/001389ea-73da0705/hello_html_m46d32f6b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70" y="4608646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https://ds03.infourok.ru/uploads/ex/0422/00002b31-47fa1457/1/hello_html_m38fbd12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753" y="4689064"/>
            <a:ext cx="1476000" cy="142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8" descr="https://sarvelo.ru/wp-content/uploads/9/3/0/930c7d6f1b87310815c68f644776961c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394" b="91667" l="1876" r="49275">
                        <a14:foregroundMark x1="23785" y1="48939" x2="23785" y2="48939"/>
                        <a14:foregroundMark x1="23785" y1="42727" x2="23785" y2="42727"/>
                        <a14:foregroundMark x1="26257" y1="28182" x2="26257" y2="28182"/>
                        <a14:foregroundMark x1="30179" y1="64091" x2="30179" y2="64091"/>
                        <a14:foregroundMark x1="28730" y1="58333" x2="28730" y2="58333"/>
                        <a14:foregroundMark x1="17732" y1="70909" x2="18841" y2="69697"/>
                        <a14:foregroundMark x1="21313" y1="63485" x2="21995" y2="61515"/>
                        <a14:foregroundMark x1="24467" y1="51515" x2="24467" y2="51515"/>
                        <a14:foregroundMark x1="25916" y1="55303" x2="25916" y2="55303"/>
                        <a14:foregroundMark x1="30861" y1="70909" x2="30861" y2="70909"/>
                        <a14:foregroundMark x1="24126" y1="38939" x2="24126" y2="38939"/>
                        <a14:foregroundMark x1="20205" y1="40758" x2="20205" y2="40758"/>
                        <a14:foregroundMark x1="19523" y1="48333" x2="19523" y2="48333"/>
                        <a14:foregroundMark x1="25916" y1="41364" x2="25916" y2="41364"/>
                        <a14:foregroundMark x1="23785" y1="36970" x2="23785" y2="36970"/>
                        <a14:foregroundMark x1="28730" y1="50152" x2="29753" y2="50152"/>
                        <a14:foregroundMark x1="25575" y1="45758" x2="26598" y2="45758"/>
                        <a14:foregroundMark x1="18841" y1="45152" x2="18841" y2="45152"/>
                        <a14:foregroundMark x1="21654" y1="38333" x2="21654" y2="38333"/>
                        <a14:foregroundMark x1="25149" y1="37576" x2="25149" y2="37576"/>
                        <a14:foregroundMark x1="26598" y1="53939" x2="26598" y2="53939"/>
                        <a14:foregroundMark x1="29412" y1="64697" x2="29412" y2="64697"/>
                        <a14:foregroundMark x1="24808" y1="28788" x2="24808" y2="28788"/>
                        <a14:foregroundMark x1="24808" y1="28182" x2="24808" y2="28182"/>
                        <a14:foregroundMark x1="24638" y1="47879" x2="24638" y2="47879"/>
                        <a14:foregroundMark x1="24638" y1="42273" x2="24638" y2="42273"/>
                        <a14:foregroundMark x1="24638" y1="41515" x2="24638" y2="41515"/>
                        <a14:foregroundMark x1="28730" y1="62273" x2="28730" y2="62273"/>
                        <a14:foregroundMark x1="30946" y1="73485" x2="30946" y2="73485"/>
                        <a14:foregroundMark x1="29156" y1="48788" x2="29156" y2="48788"/>
                        <a14:foregroundMark x1="20631" y1="42273" x2="20631" y2="42273"/>
                        <a14:foregroundMark x1="25575" y1="27879" x2="25575" y2="27879"/>
                        <a14:foregroundMark x1="25624" y1="29537" x2="25624" y2="29537"/>
                        <a14:foregroundMark x1="26059" y1="28764" x2="26059" y2="28764"/>
                        <a14:foregroundMark x1="23779" y1="28764" x2="23779" y2="28764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0" t="8700" r="50000" b="6393"/>
          <a:stretch/>
        </p:blipFill>
        <p:spPr bwMode="auto">
          <a:xfrm>
            <a:off x="3851920" y="4725144"/>
            <a:ext cx="1862453" cy="182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Прямоугольник 57"/>
          <p:cNvSpPr/>
          <p:nvPr/>
        </p:nvSpPr>
        <p:spPr>
          <a:xfrm>
            <a:off x="4355976" y="1002876"/>
            <a:ext cx="1228034" cy="87868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2169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Прямоугольник 51"/>
          <p:cNvSpPr/>
          <p:nvPr/>
        </p:nvSpPr>
        <p:spPr>
          <a:xfrm>
            <a:off x="539551" y="409337"/>
            <a:ext cx="80739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ВЕЛИКОЛЕПНО!!!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ds04.infourok.ru/uploads/ex/0803/0005249a-dacd42b0/img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61" t="24101" r="11701" b="3194"/>
          <a:stretch/>
        </p:blipFill>
        <p:spPr bwMode="auto">
          <a:xfrm>
            <a:off x="862797" y="1117222"/>
            <a:ext cx="7418405" cy="5196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s://ds05.infourok.ru/uploads/ex/01eb/001389ea-73da0705/hello_html_m46d32f6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173" y="1117222"/>
            <a:ext cx="1360275" cy="117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ds05.infourok.ru/uploads/ex/01eb/001389ea-73da0705/hello_html_m46d32f6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29000"/>
            <a:ext cx="1319253" cy="117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vuk-pravilnogo-otveta-iz-peredachi-100-k-1-5200__=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80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media.istockphoto.com/vectors/boy-riding-a-bike-vector-id852011894?k=6&amp;m=852011894&amp;s=612x612&amp;w=0&amp;h=PkICO5Do_dDwHo2gzX3tuZ8sWTy63qUm6HyqhVuuQKs=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273" y="1124744"/>
            <a:ext cx="5684047" cy="396044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1" y="409337"/>
            <a:ext cx="80739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знак необходим в данной ситуации?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https://ds02.infourok.ru/uploads/ex/0cbf/0008983e-9cac917b/img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7" b="81250" l="20417" r="78125">
                        <a14:foregroundMark x1="33438" y1="54306" x2="33438" y2="54306"/>
                        <a14:foregroundMark x1="42083" y1="41944" x2="42083" y2="41944"/>
                        <a14:foregroundMark x1="56771" y1="35139" x2="56771" y2="35139"/>
                        <a14:foregroundMark x1="58646" y1="43611" x2="58646" y2="43611"/>
                        <a14:foregroundMark x1="57188" y1="39444" x2="57188" y2="39444"/>
                        <a14:foregroundMark x1="66771" y1="44583" x2="66771" y2="44583"/>
                        <a14:foregroundMark x1="34167" y1="47500" x2="34167" y2="4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83" t="4981" r="22069" b="19685"/>
          <a:stretch/>
        </p:blipFill>
        <p:spPr bwMode="auto">
          <a:xfrm>
            <a:off x="6315158" y="4411842"/>
            <a:ext cx="1989958" cy="202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www.pngkey.com/png/detail/138-1387894_bicycles-are-perhaps-the-greatest-thing-that-human.pn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99" t="3150" r="10843" b="3927"/>
          <a:stretch/>
        </p:blipFill>
        <p:spPr bwMode="auto">
          <a:xfrm>
            <a:off x="539551" y="4378032"/>
            <a:ext cx="2071960" cy="200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uto-ally.ru/pars_docs/refs/31/30431/30431_html_d3858b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8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18198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051720" y="1268760"/>
            <a:ext cx="1228034" cy="109727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6022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1" y="409337"/>
            <a:ext cx="80739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1950" y="323086"/>
            <a:ext cx="8073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МОЛОДЕЦ!!!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zvuk-pravilnogo-otveta-iz-peredachi-100-k-1-5200__=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4" descr="https://media.istockphoto.com/vectors/boy-riding-a-bike-vector-id852011894?k=6&amp;m=852011894&amp;s=612x612&amp;w=0&amp;h=PkICO5Do_dDwHo2gzX3tuZ8sWTy63qUm6HyqhVuuQKs=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82" y="1318906"/>
            <a:ext cx="6861327" cy="482978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pngkey.com/png/detail/138-1387894_bicycles-are-perhaps-the-greatest-thing-that-human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99" t="3150" r="10843" b="3927"/>
          <a:stretch/>
        </p:blipFill>
        <p:spPr bwMode="auto">
          <a:xfrm>
            <a:off x="1547664" y="1339311"/>
            <a:ext cx="1662528" cy="16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0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1" y="409337"/>
            <a:ext cx="80739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знак необходим в данной ситуации?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ds04.infourok.ru/uploads/ex/0f26/0011c265-7960be17/img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95" t="8269" r="45720" b="7195"/>
          <a:stretch/>
        </p:blipFill>
        <p:spPr bwMode="auto">
          <a:xfrm>
            <a:off x="827584" y="1124742"/>
            <a:ext cx="4752528" cy="505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64589" y="1520093"/>
            <a:ext cx="823236" cy="75677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2647560"/>
            <a:ext cx="823236" cy="75677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9" name="Picture 2" descr="https://ds05.infourok.ru/uploads/ex/01eb/001389ea-73da0705/hello_html_m46d32f6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01112"/>
            <a:ext cx="1646397" cy="164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ds03.infourok.ru/uploads/ex/0422/00002b31-47fa1457/1/hello_html_m38fbd125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946799"/>
            <a:ext cx="1687251" cy="163344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sarvelo.ru/wp-content/uploads/9/3/0/930c7d6f1b87310815c68f644776961c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64" b="96887" l="0" r="513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18" r="50000" b="6374"/>
          <a:stretch/>
        </p:blipFill>
        <p:spPr bwMode="auto">
          <a:xfrm>
            <a:off x="6482186" y="4580241"/>
            <a:ext cx="1899326" cy="18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51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ds04.infourok.ru/uploads/ex/0f26/0011c265-7960be17/img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95" t="8269" r="45720" b="7195"/>
          <a:stretch/>
        </p:blipFill>
        <p:spPr bwMode="auto">
          <a:xfrm>
            <a:off x="1403648" y="1092527"/>
            <a:ext cx="6192688" cy="505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1950" y="323086"/>
            <a:ext cx="8073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ОТЛИЧНО!!!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zvuk-pravilnogo-otveta-iz-peredachi-100-k-1-5200__=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" name="Picture 6" descr="https://ds03.infourok.ru/uploads/ex/0422/00002b31-47fa1457/1/hello_html_m38fbd125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28317"/>
            <a:ext cx="1008112" cy="97596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ds03.infourok.ru/uploads/ex/0422/00002b31-47fa1457/1/hello_html_m38fbd125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12776"/>
            <a:ext cx="1008112" cy="97596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озврат 7">
            <a:hlinkClick r:id="rId10" action="ppaction://hlinksldjump" highlightClick="1"/>
          </p:cNvPr>
          <p:cNvSpPr/>
          <p:nvPr/>
        </p:nvSpPr>
        <p:spPr>
          <a:xfrm>
            <a:off x="7970057" y="5733256"/>
            <a:ext cx="576064" cy="648072"/>
          </a:xfrm>
          <a:prstGeom prst="actionButtonRetur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61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4"/>
          <p:cNvSpPr txBox="1">
            <a:spLocks/>
          </p:cNvSpPr>
          <p:nvPr/>
        </p:nvSpPr>
        <p:spPr>
          <a:xfrm>
            <a:off x="1073763" y="620688"/>
            <a:ext cx="7416824" cy="3605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</a:t>
            </a:r>
          </a:p>
          <a:p>
            <a:pPr marL="0" indent="0" algn="ctr">
              <a:buFont typeface="Georgia" pitchFamily="18" charset="0"/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хорошо справились!</a:t>
            </a:r>
          </a:p>
          <a:p>
            <a:pPr marL="0" indent="0" algn="ctr">
              <a:buFont typeface="Georgia" pitchFamily="18" charset="0"/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Соблюдайте правила </a:t>
            </a:r>
          </a:p>
          <a:p>
            <a:pPr marL="0" indent="0" algn="ctr">
              <a:buFont typeface="Georgia" pitchFamily="18" charset="0"/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дорожного движения!</a:t>
            </a:r>
          </a:p>
        </p:txBody>
      </p:sp>
      <p:pic>
        <p:nvPicPr>
          <p:cNvPr id="4" name="Picture 2" descr="D:\Documents and Settings\User\Мои документы\3435_html_3feb4e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2" y="3645024"/>
            <a:ext cx="2167122" cy="278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56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548680"/>
            <a:ext cx="7992888" cy="5950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презентации были использованы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портал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Всероссийская онлайн-олимпиада «Безопасные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дороги» [Электронный ресурс]. –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uchi.ru/profile/students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по теме «Правила дорожного движения для детей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[Электронный ресурс]. –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yandex.ru/images/search?text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по теме «Дорожные знаки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[Электронный ресурс]. –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https://yandex.ru/images/search?text=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дорожные%20знаки&amp;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family=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yes&amp;lr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=11207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Иллюстрации по теме «Ребусы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 [Электронный ресурс]. – </a:t>
            </a:r>
            <a:r>
              <a:rPr lang="en-US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URL: </a:t>
            </a:r>
            <a:r>
              <a:rPr lang="en-US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https://yandex.ru/images/search?text=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ребусы%20правила%20дорожного%20движения&amp;</a:t>
            </a:r>
            <a:r>
              <a:rPr lang="en-US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family=</a:t>
            </a:r>
            <a:r>
              <a:rPr lang="en-US" sz="24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yes&amp;lr</a:t>
            </a:r>
            <a:r>
              <a:rPr lang="en-US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=11207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62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548680"/>
            <a:ext cx="2016224" cy="5400600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367644" y="764704"/>
            <a:ext cx="1512168" cy="13681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68713" y="2585686"/>
            <a:ext cx="1512168" cy="13681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72696" y="4365104"/>
            <a:ext cx="1512168" cy="13681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172548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цветов у светофора не случаен.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Включи каждый сигнал светофора, чтобы узнать, что он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5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548680"/>
            <a:ext cx="2016224" cy="5400600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367644" y="764704"/>
            <a:ext cx="1512168" cy="13681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68713" y="2585686"/>
            <a:ext cx="1512168" cy="13681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72696" y="4365104"/>
            <a:ext cx="1512168" cy="13681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781805"/>
            <a:ext cx="5040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-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цвет опасности, хорошо виден в любую погоду, и он запрещает ехать или переходить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66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548680"/>
            <a:ext cx="2016224" cy="5400600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367644" y="764704"/>
            <a:ext cx="1512168" cy="13681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68713" y="2585686"/>
            <a:ext cx="1512168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72696" y="4365104"/>
            <a:ext cx="1512168" cy="13681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781805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цвет опасности, хорошо виден в любую погоду, и он запрещает ехать или переходить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дорогу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2636339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 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 предупреждает водителей и пешеходов о смене сигнала светофора на другой и призывает быть максимально внимательными 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осторожными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44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548680"/>
            <a:ext cx="2016224" cy="5400600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367644" y="764704"/>
            <a:ext cx="1512168" cy="13681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68713" y="2585686"/>
            <a:ext cx="1512168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372696" y="4365104"/>
            <a:ext cx="1512168" cy="1368152"/>
          </a:xfrm>
          <a:prstGeom prst="ellipse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781805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цвет опасности, хорошо виден в любую погоду, и он запрещает ехать или переходить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дорогу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91880" y="2636339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 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 предупреждает водителей и пешеходов о смене сигнала светофора на другой и призывает быть максимально внимательными 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осторожными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4566805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 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кардинально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от красного, и перепутать два цвета никогда нельзя, он разрешает ехать или переходить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дорогу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atherineasquithgallery.com/uploads/posts/2021-02/1612749751_132-p-fon-dlya-prezentatsii-goluboi-s-ramkoi-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563888" y="2420888"/>
            <a:ext cx="2016224" cy="356439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s://cdn4.vectorstock.com/i/1000x1000/11/03/pedestrian-traffic-lights-red-and-green-vector-65311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77" b="71410" l="7100" r="48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0" t="17901" r="51531" b="28919"/>
          <a:stretch/>
        </p:blipFill>
        <p:spPr bwMode="auto">
          <a:xfrm>
            <a:off x="3881696" y="2759015"/>
            <a:ext cx="1380608" cy="138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cdn4.vectorstock.com/i/1000x1000/11/03/pedestrian-traffic-lights-red-and-green-vector-65311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718" b="71410" l="51200" r="93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50" t="17958" r="6977" b="28605"/>
          <a:stretch/>
        </p:blipFill>
        <p:spPr bwMode="auto">
          <a:xfrm>
            <a:off x="3881696" y="4203086"/>
            <a:ext cx="1464785" cy="146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115616" y="548680"/>
            <a:ext cx="2016224" cy="5400600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367644" y="764704"/>
            <a:ext cx="1512168" cy="13681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68713" y="2585686"/>
            <a:ext cx="1512168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372696" y="4365104"/>
            <a:ext cx="1512168" cy="1368152"/>
          </a:xfrm>
          <a:prstGeom prst="ellipse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87428" y="548680"/>
            <a:ext cx="50450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светофоры имеют только два сигнала: один запрещает движение, другой разрешает. Так устроены пешеходные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светофоры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028384" y="6117992"/>
            <a:ext cx="617022" cy="302369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801</TotalTime>
  <Words>1221</Words>
  <Application>Microsoft Office PowerPoint</Application>
  <PresentationFormat>Экран (4:3)</PresentationFormat>
  <Paragraphs>609</Paragraphs>
  <Slides>49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86</cp:revision>
  <dcterms:created xsi:type="dcterms:W3CDTF">2021-11-11T10:29:13Z</dcterms:created>
  <dcterms:modified xsi:type="dcterms:W3CDTF">2021-11-15T09:51:47Z</dcterms:modified>
</cp:coreProperties>
</file>