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58" r:id="rId6"/>
    <p:sldId id="261" r:id="rId7"/>
    <p:sldId id="262" r:id="rId8"/>
    <p:sldId id="263" r:id="rId9"/>
    <p:sldId id="264" r:id="rId10"/>
    <p:sldId id="265"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D4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60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A3E8E0F-49F1-4D62-82C4-C23F41B71975}" type="datetimeFigureOut">
              <a:rPr lang="ru-RU" smtClean="0"/>
              <a:t>23.04.2021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8203971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A3E8E0F-49F1-4D62-82C4-C23F41B71975}" type="datetimeFigureOut">
              <a:rPr lang="ru-RU" smtClean="0"/>
              <a:t>23.04.2021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16905856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A3E8E0F-49F1-4D62-82C4-C23F41B71975}" type="datetimeFigureOut">
              <a:rPr lang="ru-RU" smtClean="0"/>
              <a:t>23.04.2021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8672197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A3E8E0F-49F1-4D62-82C4-C23F41B71975}" type="datetimeFigureOut">
              <a:rPr lang="ru-RU" smtClean="0"/>
              <a:t>23.04.2021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26939999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A3E8E0F-49F1-4D62-82C4-C23F41B71975}" type="datetimeFigureOut">
              <a:rPr lang="ru-RU" smtClean="0"/>
              <a:t>23.04.2021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14718328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A3E8E0F-49F1-4D62-82C4-C23F41B71975}" type="datetimeFigureOut">
              <a:rPr lang="ru-RU" smtClean="0"/>
              <a:t>23.04.2021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42763652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A3E8E0F-49F1-4D62-82C4-C23F41B71975}" type="datetimeFigureOut">
              <a:rPr lang="ru-RU" smtClean="0"/>
              <a:t>23.04.2021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1051884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A3E8E0F-49F1-4D62-82C4-C23F41B71975}" type="datetimeFigureOut">
              <a:rPr lang="ru-RU" smtClean="0"/>
              <a:t>23.04.2021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3857913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A3E8E0F-49F1-4D62-82C4-C23F41B71975}" type="datetimeFigureOut">
              <a:rPr lang="ru-RU" smtClean="0"/>
              <a:t>23.04.2021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11141471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A3E8E0F-49F1-4D62-82C4-C23F41B71975}" type="datetimeFigureOut">
              <a:rPr lang="ru-RU" smtClean="0"/>
              <a:t>23.04.2021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29955881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A3E8E0F-49F1-4D62-82C4-C23F41B71975}" type="datetimeFigureOut">
              <a:rPr lang="ru-RU" smtClean="0"/>
              <a:t>23.04.2021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E2605E4-0AB4-4EF0-B55A-7014D4EF367C}" type="slidenum">
              <a:rPr lang="ru-RU" smtClean="0"/>
              <a:t>‹#›</a:t>
            </a:fld>
            <a:endParaRPr lang="ru-RU"/>
          </a:p>
        </p:txBody>
      </p:sp>
    </p:spTree>
    <p:extLst>
      <p:ext uri="{BB962C8B-B14F-4D97-AF65-F5344CB8AC3E}">
        <p14:creationId xmlns:p14="http://schemas.microsoft.com/office/powerpoint/2010/main" val="3874334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3E8E0F-49F1-4D62-82C4-C23F41B71975}" type="datetimeFigureOut">
              <a:rPr lang="ru-RU" smtClean="0"/>
              <a:t>23.04.2021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2605E4-0AB4-4EF0-B55A-7014D4EF367C}" type="slidenum">
              <a:rPr lang="ru-RU" smtClean="0"/>
              <a:t>‹#›</a:t>
            </a:fld>
            <a:endParaRPr lang="ru-RU"/>
          </a:p>
        </p:txBody>
      </p:sp>
    </p:spTree>
    <p:extLst>
      <p:ext uri="{BB962C8B-B14F-4D97-AF65-F5344CB8AC3E}">
        <p14:creationId xmlns:p14="http://schemas.microsoft.com/office/powerpoint/2010/main" val="3971282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4064321199"/>
              </p:ext>
            </p:extLst>
          </p:nvPr>
        </p:nvGraphicFramePr>
        <p:xfrm>
          <a:off x="635727" y="2175759"/>
          <a:ext cx="10592752" cy="1473131"/>
        </p:xfrm>
        <a:graphic>
          <a:graphicData uri="http://schemas.openxmlformats.org/drawingml/2006/table">
            <a:tbl>
              <a:tblPr>
                <a:tableStyleId>{2D5ABB26-0587-4C30-8999-92F81FD0307C}</a:tableStyleId>
              </a:tblPr>
              <a:tblGrid>
                <a:gridCol w="10592752"/>
              </a:tblGrid>
              <a:tr h="1473131">
                <a:tc>
                  <a:txBody>
                    <a:bodyPr/>
                    <a:lstStyle/>
                    <a:p>
                      <a:pPr algn="ctr">
                        <a:spcAft>
                          <a:spcPts val="0"/>
                        </a:spcAft>
                      </a:pPr>
                      <a:endParaRPr lang="ru-RU" sz="1200" dirty="0">
                        <a:effectLst/>
                        <a:latin typeface="Arial" panose="020B0604020202020204" pitchFamily="34" charset="0"/>
                        <a:ea typeface="Calibri" panose="020F0502020204030204" pitchFamily="34" charset="0"/>
                      </a:endParaRPr>
                    </a:p>
                  </a:txBody>
                  <a:tcPr marL="68580" marR="68580" marT="0" marB="0"/>
                </a:tc>
              </a:tr>
            </a:tbl>
          </a:graphicData>
        </a:graphic>
      </p:graphicFrame>
      <p:sp>
        <p:nvSpPr>
          <p:cNvPr id="5" name="Прямоугольник 4"/>
          <p:cNvSpPr/>
          <p:nvPr/>
        </p:nvSpPr>
        <p:spPr>
          <a:xfrm rot="20777141">
            <a:off x="1241244" y="2124373"/>
            <a:ext cx="4668738" cy="1815882"/>
          </a:xfrm>
          <a:prstGeom prst="rect">
            <a:avLst/>
          </a:prstGeom>
          <a:scene3d>
            <a:camera prst="obliqueBottomRight"/>
            <a:lightRig rig="threePt" dir="t"/>
          </a:scene3d>
          <a:sp3d z="-1270000"/>
        </p:spPr>
        <p:txBody>
          <a:bodyPr wrap="square">
            <a:spAutoFit/>
          </a:bodyPr>
          <a:lstStyle/>
          <a:p>
            <a:pPr algn="ctr">
              <a:spcAft>
                <a:spcPts val="0"/>
              </a:spcAft>
            </a:pPr>
            <a:r>
              <a:rPr lang="ru-RU" sz="2800" b="1" dirty="0" smtClean="0">
                <a:solidFill>
                  <a:srgbClr val="DBD4A4"/>
                </a:solidFill>
                <a:effectLst/>
                <a:latin typeface="Arial Narrow" panose="020B0606020202030204" pitchFamily="34" charset="0"/>
              </a:rPr>
              <a:t>Режевской механический завод в истории развития промышленности России во второй половине XVIII века</a:t>
            </a:r>
            <a:endParaRPr lang="ru-RU" sz="3200" b="1" dirty="0">
              <a:solidFill>
                <a:srgbClr val="DBD4A4"/>
              </a:solidFill>
              <a:effectLst/>
              <a:latin typeface="Arial Narrow" panose="020B0606020202030204" pitchFamily="34" charset="0"/>
              <a:ea typeface="Calibri" panose="020F0502020204030204" pitchFamily="34" charset="0"/>
            </a:endParaRPr>
          </a:p>
        </p:txBody>
      </p:sp>
    </p:spTree>
    <p:extLst>
      <p:ext uri="{BB962C8B-B14F-4D97-AF65-F5344CB8AC3E}">
        <p14:creationId xmlns:p14="http://schemas.microsoft.com/office/powerpoint/2010/main" val="17490500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Прямоугольник 1"/>
          <p:cNvSpPr/>
          <p:nvPr/>
        </p:nvSpPr>
        <p:spPr>
          <a:xfrm rot="683158">
            <a:off x="5839368" y="2561698"/>
            <a:ext cx="4668738" cy="523220"/>
          </a:xfrm>
          <a:prstGeom prst="rect">
            <a:avLst/>
          </a:prstGeom>
          <a:scene3d>
            <a:camera prst="obliqueBottomRight"/>
            <a:lightRig rig="threePt" dir="t"/>
          </a:scene3d>
          <a:sp3d z="-1270000"/>
        </p:spPr>
        <p:txBody>
          <a:bodyPr wrap="square">
            <a:spAutoFit/>
          </a:bodyPr>
          <a:lstStyle/>
          <a:p>
            <a:pPr algn="ctr">
              <a:spcAft>
                <a:spcPts val="0"/>
              </a:spcAft>
            </a:pPr>
            <a:r>
              <a:rPr lang="ru-RU" sz="2800" b="1" dirty="0" smtClean="0">
                <a:solidFill>
                  <a:srgbClr val="DBD4A4"/>
                </a:solidFill>
                <a:latin typeface="Arial Narrow" panose="020B0606020202030204" pitchFamily="34" charset="0"/>
              </a:rPr>
              <a:t>Спасибо за внимание</a:t>
            </a:r>
            <a:endParaRPr lang="ru-RU" sz="3200" b="1" dirty="0">
              <a:solidFill>
                <a:srgbClr val="DBD4A4"/>
              </a:solidFill>
              <a:effectLst/>
              <a:latin typeface="Arial Narrow" panose="020B0606020202030204" pitchFamily="34" charset="0"/>
              <a:ea typeface="Calibri" panose="020F0502020204030204" pitchFamily="34" charset="0"/>
            </a:endParaRPr>
          </a:p>
        </p:txBody>
      </p:sp>
    </p:spTree>
    <p:extLst>
      <p:ext uri="{BB962C8B-B14F-4D97-AF65-F5344CB8AC3E}">
        <p14:creationId xmlns:p14="http://schemas.microsoft.com/office/powerpoint/2010/main" val="5377766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30956" y="249265"/>
            <a:ext cx="4546332" cy="2862322"/>
          </a:xfrm>
          <a:prstGeom prst="rect">
            <a:avLst/>
          </a:prstGeom>
        </p:spPr>
        <p:txBody>
          <a:bodyPr wrap="square">
            <a:spAutoFit/>
          </a:bodyPr>
          <a:lstStyle/>
          <a:p>
            <a:pPr algn="just"/>
            <a:r>
              <a:rPr lang="ru-RU" b="0" i="0" dirty="0" smtClean="0">
                <a:solidFill>
                  <a:srgbClr val="000000"/>
                </a:solidFill>
                <a:effectLst/>
                <a:latin typeface="Arial Narrow" panose="020B0606020202030204" pitchFamily="34" charset="0"/>
              </a:rPr>
              <a:t>Во второй половине XVIII века началась индустриализация Южного </a:t>
            </a:r>
            <a:r>
              <a:rPr lang="ru-RU" b="0" i="0" dirty="0" smtClean="0">
                <a:solidFill>
                  <a:srgbClr val="000000"/>
                </a:solidFill>
                <a:effectLst/>
                <a:latin typeface="Arial Narrow" panose="020B0606020202030204" pitchFamily="34" charset="0"/>
              </a:rPr>
              <a:t>Урала и </a:t>
            </a:r>
            <a:r>
              <a:rPr lang="ru-RU" b="0" i="0" dirty="0" smtClean="0">
                <a:solidFill>
                  <a:srgbClr val="000000"/>
                </a:solidFill>
                <a:effectLst/>
                <a:latin typeface="Arial Narrow" panose="020B0606020202030204" pitchFamily="34" charset="0"/>
              </a:rPr>
              <a:t>освоения Сибири, которые совпали с периодом смены потребителя металлургической продукции.</a:t>
            </a:r>
            <a:r>
              <a:rPr lang="ru-RU" dirty="0" smtClean="0">
                <a:latin typeface="Arial Narrow" panose="020B0606020202030204" pitchFamily="34" charset="0"/>
              </a:rPr>
              <a:t> В </a:t>
            </a:r>
            <a:r>
              <a:rPr lang="ru-RU" dirty="0">
                <a:latin typeface="Arial Narrow" panose="020B0606020202030204" pitchFamily="34" charset="0"/>
              </a:rPr>
              <a:t>1719 году государство объявило рудники своей собственностью и одновременно разрешило всем вести поиски полезных </a:t>
            </a:r>
            <a:r>
              <a:rPr lang="ru-RU" dirty="0" smtClean="0">
                <a:latin typeface="Arial Narrow" panose="020B0606020202030204" pitchFamily="34" charset="0"/>
              </a:rPr>
              <a:t>ископаемых. В </a:t>
            </a:r>
            <a:r>
              <a:rPr lang="ru-RU" dirty="0">
                <a:latin typeface="Arial Narrow" panose="020B0606020202030204" pitchFamily="34" charset="0"/>
              </a:rPr>
              <a:t>середине </a:t>
            </a:r>
            <a:r>
              <a:rPr lang="ru-RU" dirty="0" smtClean="0">
                <a:latin typeface="Arial Narrow" panose="020B0606020202030204" pitchFamily="34" charset="0"/>
              </a:rPr>
              <a:t>XVIII века </a:t>
            </a:r>
            <a:r>
              <a:rPr lang="ru-RU" dirty="0">
                <a:latin typeface="Arial Narrow" panose="020B0606020202030204" pitchFamily="34" charset="0"/>
              </a:rPr>
              <a:t>в бассейне реки Реж были разведаны месторождения железных и медных руд, малахита, изумрудов, мрамора и других.</a:t>
            </a:r>
          </a:p>
        </p:txBody>
      </p:sp>
      <p:sp>
        <p:nvSpPr>
          <p:cNvPr id="3" name="Прямоугольник 2"/>
          <p:cNvSpPr/>
          <p:nvPr/>
        </p:nvSpPr>
        <p:spPr>
          <a:xfrm>
            <a:off x="6233962" y="286774"/>
            <a:ext cx="4527082" cy="1754326"/>
          </a:xfrm>
          <a:prstGeom prst="rect">
            <a:avLst/>
          </a:prstGeom>
        </p:spPr>
        <p:txBody>
          <a:bodyPr wrap="square">
            <a:spAutoFit/>
          </a:bodyPr>
          <a:lstStyle/>
          <a:p>
            <a:pPr algn="just"/>
            <a:r>
              <a:rPr lang="ru-RU" b="0" i="0" dirty="0" smtClean="0">
                <a:effectLst/>
                <a:latin typeface="Arial Narrow" panose="020B0606020202030204" pitchFamily="34" charset="0"/>
              </a:rPr>
              <a:t>22 мая 1773 года заводчик Савва Яковлев получил от Берг-коллегии разрешение на строительство на реке Реж чугуноплавильного и железоделательного завода. Это событие считается датой рождения города Режа.</a:t>
            </a:r>
          </a:p>
          <a:p>
            <a:pPr algn="just"/>
            <a:endParaRPr lang="ru-RU" dirty="0">
              <a:latin typeface="Arial Narrow" panose="020B0606020202030204" pitchFamily="34" charset="0"/>
            </a:endParaRPr>
          </a:p>
        </p:txBody>
      </p:sp>
      <p:pic>
        <p:nvPicPr>
          <p:cNvPr id="2050" name="Picture 2" descr="Мина Колокольников. Портрет Саввы Яковлева в 1750-е год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2508" y="1771048"/>
            <a:ext cx="2953385" cy="46318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52" name="Picture 4" descr="https://rezh1773.com/wp-content/uploads/2019/11/d0bfd0bbd0bed182d0b8d0bdd0b0-e1577793489609.jpg"/>
          <p:cNvPicPr>
            <a:picLocks noChangeAspect="1" noChangeArrowheads="1"/>
          </p:cNvPicPr>
          <p:nvPr/>
        </p:nvPicPr>
        <p:blipFill rotWithShape="1">
          <a:blip r:embed="rId3">
            <a:extLst>
              <a:ext uri="{28A0092B-C50C-407E-A947-70E740481C1C}">
                <a14:useLocalDpi xmlns:a14="http://schemas.microsoft.com/office/drawing/2010/main" val="0"/>
              </a:ext>
            </a:extLst>
          </a:blip>
          <a:srcRect l="1223"/>
          <a:stretch/>
        </p:blipFill>
        <p:spPr bwMode="auto">
          <a:xfrm>
            <a:off x="1533319" y="3330835"/>
            <a:ext cx="4197226" cy="28361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724297" y="6313714"/>
            <a:ext cx="3823063" cy="307777"/>
          </a:xfrm>
          <a:prstGeom prst="rect">
            <a:avLst/>
          </a:prstGeom>
          <a:noFill/>
        </p:spPr>
        <p:txBody>
          <a:bodyPr wrap="square" rtlCol="0">
            <a:spAutoFit/>
          </a:bodyPr>
          <a:lstStyle/>
          <a:p>
            <a:pPr algn="ctr"/>
            <a:r>
              <a:rPr lang="ru-RU" sz="1400" b="1" dirty="0" err="1" smtClean="0">
                <a:latin typeface="Arial Narrow" panose="020B0606020202030204" pitchFamily="34" charset="0"/>
              </a:rPr>
              <a:t>Режевская</a:t>
            </a:r>
            <a:r>
              <a:rPr lang="ru-RU" sz="1400" b="1" dirty="0" smtClean="0">
                <a:latin typeface="Arial Narrow" panose="020B0606020202030204" pitchFamily="34" charset="0"/>
              </a:rPr>
              <a:t> плотина в начале 18 века</a:t>
            </a:r>
            <a:endParaRPr lang="ru-RU" sz="1400" b="1" dirty="0">
              <a:latin typeface="Arial Narrow" panose="020B0606020202030204" pitchFamily="34" charset="0"/>
            </a:endParaRPr>
          </a:p>
        </p:txBody>
      </p:sp>
      <p:sp>
        <p:nvSpPr>
          <p:cNvPr id="7" name="TextBox 6"/>
          <p:cNvSpPr txBox="1"/>
          <p:nvPr/>
        </p:nvSpPr>
        <p:spPr>
          <a:xfrm>
            <a:off x="6477668" y="6467602"/>
            <a:ext cx="3823063" cy="307777"/>
          </a:xfrm>
          <a:prstGeom prst="rect">
            <a:avLst/>
          </a:prstGeom>
          <a:noFill/>
        </p:spPr>
        <p:txBody>
          <a:bodyPr wrap="square" rtlCol="0">
            <a:spAutoFit/>
          </a:bodyPr>
          <a:lstStyle/>
          <a:p>
            <a:pPr algn="ctr"/>
            <a:r>
              <a:rPr lang="ru-RU" sz="1400" b="1" dirty="0" smtClean="0">
                <a:latin typeface="Arial Narrow" panose="020B0606020202030204" pitchFamily="34" charset="0"/>
              </a:rPr>
              <a:t>Портрет Саввы Яковлева в 1750-е года</a:t>
            </a:r>
            <a:endParaRPr lang="ru-RU" sz="1400" b="1" dirty="0">
              <a:latin typeface="Arial Narrow" panose="020B0606020202030204" pitchFamily="34" charset="0"/>
            </a:endParaRPr>
          </a:p>
        </p:txBody>
      </p:sp>
    </p:spTree>
    <p:extLst>
      <p:ext uri="{BB962C8B-B14F-4D97-AF65-F5344CB8AC3E}">
        <p14:creationId xmlns:p14="http://schemas.microsoft.com/office/powerpoint/2010/main" val="15141589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04872" y="752130"/>
            <a:ext cx="4286450" cy="6186309"/>
          </a:xfrm>
          <a:prstGeom prst="rect">
            <a:avLst/>
          </a:prstGeom>
        </p:spPr>
        <p:txBody>
          <a:bodyPr wrap="square">
            <a:spAutoFit/>
          </a:bodyPr>
          <a:lstStyle/>
          <a:p>
            <a:pPr algn="just"/>
            <a:r>
              <a:rPr lang="ru-RU" b="0" i="0" dirty="0" smtClean="0">
                <a:effectLst/>
                <a:latin typeface="Arial Narrow" panose="020B0606020202030204" pitchFamily="34" charset="0"/>
              </a:rPr>
              <a:t>Савва Яковлев </a:t>
            </a:r>
          </a:p>
          <a:p>
            <a:pPr algn="just"/>
            <a:r>
              <a:rPr lang="ru-RU" b="0" i="0" dirty="0" smtClean="0">
                <a:effectLst/>
                <a:latin typeface="Arial Narrow" panose="020B0606020202030204" pitchFamily="34" charset="0"/>
              </a:rPr>
              <a:t>родился в 1712</a:t>
            </a:r>
          </a:p>
          <a:p>
            <a:pPr algn="just"/>
            <a:r>
              <a:rPr lang="ru-RU" dirty="0">
                <a:latin typeface="Arial Narrow" panose="020B0606020202030204" pitchFamily="34" charset="0"/>
              </a:rPr>
              <a:t>г</a:t>
            </a:r>
            <a:r>
              <a:rPr lang="ru-RU" b="0" i="0" dirty="0" smtClean="0">
                <a:effectLst/>
                <a:latin typeface="Arial Narrow" panose="020B0606020202030204" pitchFamily="34" charset="0"/>
              </a:rPr>
              <a:t>оду в городе </a:t>
            </a:r>
          </a:p>
          <a:p>
            <a:pPr algn="just"/>
            <a:r>
              <a:rPr lang="ru-RU" b="0" i="0" u="none" strike="noStrike" dirty="0" smtClean="0">
                <a:effectLst/>
                <a:latin typeface="Arial Narrow" panose="020B0606020202030204" pitchFamily="34" charset="0"/>
              </a:rPr>
              <a:t>Осташкове </a:t>
            </a:r>
            <a:r>
              <a:rPr lang="ru-RU" b="0" i="0" dirty="0" smtClean="0">
                <a:effectLst/>
                <a:latin typeface="Arial Narrow" panose="020B0606020202030204" pitchFamily="34" charset="0"/>
              </a:rPr>
              <a:t>в </a:t>
            </a:r>
          </a:p>
          <a:p>
            <a:pPr algn="just"/>
            <a:r>
              <a:rPr lang="ru-RU" b="0" i="0" dirty="0" smtClean="0">
                <a:effectLst/>
                <a:latin typeface="Arial Narrow" panose="020B0606020202030204" pitchFamily="34" charset="0"/>
              </a:rPr>
              <a:t>семье </a:t>
            </a:r>
            <a:r>
              <a:rPr lang="ru-RU" b="0" i="0" u="none" strike="noStrike" dirty="0" smtClean="0">
                <a:effectLst/>
                <a:latin typeface="Arial Narrow" panose="020B0606020202030204" pitchFamily="34" charset="0"/>
              </a:rPr>
              <a:t>мещанина</a:t>
            </a:r>
            <a:r>
              <a:rPr lang="ru-RU" b="0" i="0" dirty="0" smtClean="0">
                <a:effectLst/>
                <a:latin typeface="Arial Narrow" panose="020B0606020202030204" pitchFamily="34" charset="0"/>
              </a:rPr>
              <a:t> </a:t>
            </a:r>
          </a:p>
          <a:p>
            <a:pPr algn="just"/>
            <a:r>
              <a:rPr lang="ru-RU" b="0" i="0" dirty="0" smtClean="0">
                <a:effectLst/>
                <a:latin typeface="Arial Narrow" panose="020B0606020202030204" pitchFamily="34" charset="0"/>
              </a:rPr>
              <a:t>Якова Собакина. </a:t>
            </a:r>
          </a:p>
          <a:p>
            <a:pPr algn="just"/>
            <a:r>
              <a:rPr lang="ru-RU" b="0" i="0" dirty="0" smtClean="0">
                <a:effectLst/>
                <a:latin typeface="Arial Narrow" panose="020B0606020202030204" pitchFamily="34" charset="0"/>
              </a:rPr>
              <a:t>В 1733 году, как </a:t>
            </a:r>
          </a:p>
          <a:p>
            <a:pPr algn="just"/>
            <a:r>
              <a:rPr lang="ru-RU" b="0" i="0" dirty="0" smtClean="0">
                <a:effectLst/>
                <a:latin typeface="Arial Narrow" panose="020B0606020202030204" pitchFamily="34" charset="0"/>
              </a:rPr>
              <a:t>и сотни </a:t>
            </a:r>
          </a:p>
          <a:p>
            <a:pPr algn="just"/>
            <a:r>
              <a:rPr lang="ru-RU" b="0" i="0" dirty="0" smtClean="0">
                <a:effectLst/>
                <a:latin typeface="Arial Narrow" panose="020B0606020202030204" pitchFamily="34" charset="0"/>
              </a:rPr>
              <a:t>сверстников, </a:t>
            </a:r>
          </a:p>
          <a:p>
            <a:pPr algn="just"/>
            <a:r>
              <a:rPr lang="ru-RU" b="0" i="0" dirty="0" smtClean="0">
                <a:effectLst/>
                <a:latin typeface="Arial Narrow" panose="020B0606020202030204" pitchFamily="34" charset="0"/>
              </a:rPr>
              <a:t>он отправился </a:t>
            </a:r>
          </a:p>
          <a:p>
            <a:pPr algn="just"/>
            <a:r>
              <a:rPr lang="ru-RU" b="0" i="0" dirty="0" smtClean="0">
                <a:effectLst/>
                <a:latin typeface="Arial Narrow" panose="020B0606020202030204" pitchFamily="34" charset="0"/>
              </a:rPr>
              <a:t>на поиски своего </a:t>
            </a:r>
          </a:p>
          <a:p>
            <a:pPr algn="just"/>
            <a:r>
              <a:rPr lang="ru-RU" b="0" i="0" dirty="0" smtClean="0">
                <a:effectLst/>
                <a:latin typeface="Arial Narrow" panose="020B0606020202030204" pitchFamily="34" charset="0"/>
              </a:rPr>
              <a:t>счастья в </a:t>
            </a:r>
            <a:r>
              <a:rPr lang="ru-RU" b="0" i="0" dirty="0" smtClean="0">
                <a:effectLst/>
                <a:latin typeface="Arial Narrow" panose="020B0606020202030204" pitchFamily="34" charset="0"/>
              </a:rPr>
              <a:t>столицу</a:t>
            </a:r>
          </a:p>
          <a:p>
            <a:pPr algn="just"/>
            <a:r>
              <a:rPr lang="ru-RU" b="0" i="0" dirty="0" smtClean="0">
                <a:effectLst/>
                <a:latin typeface="Arial Narrow" panose="020B0606020202030204" pitchFamily="34" charset="0"/>
              </a:rPr>
              <a:t> </a:t>
            </a:r>
          </a:p>
          <a:p>
            <a:pPr algn="just"/>
            <a:r>
              <a:rPr lang="ru-RU" b="0" i="0" u="none" strike="noStrike" dirty="0" smtClean="0">
                <a:effectLst/>
                <a:latin typeface="Arial Narrow" panose="020B0606020202030204" pitchFamily="34" charset="0"/>
              </a:rPr>
              <a:t>Российской империи</a:t>
            </a:r>
            <a:r>
              <a:rPr lang="ru-RU" b="0" i="0" dirty="0" smtClean="0">
                <a:effectLst/>
                <a:latin typeface="Arial Narrow" panose="020B0606020202030204" pitchFamily="34" charset="0"/>
              </a:rPr>
              <a:t>. </a:t>
            </a:r>
          </a:p>
          <a:p>
            <a:pPr algn="just"/>
            <a:r>
              <a:rPr lang="ru-RU" b="0" i="0" dirty="0" smtClean="0">
                <a:effectLst/>
                <a:latin typeface="Arial Narrow" panose="020B0606020202030204" pitchFamily="34" charset="0"/>
              </a:rPr>
              <a:t>В </a:t>
            </a:r>
            <a:r>
              <a:rPr lang="ru-RU" b="0" i="0" u="none" strike="noStrike" dirty="0" smtClean="0">
                <a:effectLst/>
                <a:latin typeface="Arial Narrow" panose="020B0606020202030204" pitchFamily="34" charset="0"/>
              </a:rPr>
              <a:t>Петербурге</a:t>
            </a:r>
            <a:r>
              <a:rPr lang="ru-RU" b="0" i="0" dirty="0" smtClean="0">
                <a:effectLst/>
                <a:latin typeface="Arial Narrow" panose="020B0606020202030204" pitchFamily="34" charset="0"/>
              </a:rPr>
              <a:t> Савва делает ошеломляющую карьеру. Начал с уличной торговли: продавал телятину. Торговал вблизи императорского </a:t>
            </a:r>
            <a:r>
              <a:rPr lang="ru-RU" b="0" i="0" u="none" strike="noStrike" dirty="0" smtClean="0">
                <a:effectLst/>
                <a:latin typeface="Arial Narrow" panose="020B0606020202030204" pitchFamily="34" charset="0"/>
              </a:rPr>
              <a:t>Летнего сада</a:t>
            </a:r>
            <a:r>
              <a:rPr lang="ru-RU" b="0" i="0" dirty="0" smtClean="0">
                <a:effectLst/>
                <a:latin typeface="Arial Narrow" panose="020B0606020202030204" pitchFamily="34" charset="0"/>
              </a:rPr>
              <a:t>. Здесь, по преданию, зазывая покупателей, он обратил на себя внимание </a:t>
            </a:r>
            <a:r>
              <a:rPr lang="ru-RU" b="0" i="0" u="none" strike="noStrike" dirty="0" smtClean="0">
                <a:effectLst/>
                <a:latin typeface="Arial Narrow" panose="020B0606020202030204" pitchFamily="34" charset="0"/>
              </a:rPr>
              <a:t>Елизаветы Петровны</a:t>
            </a:r>
            <a:r>
              <a:rPr lang="ru-RU" b="0" i="0" dirty="0" smtClean="0">
                <a:effectLst/>
                <a:latin typeface="Arial Narrow" panose="020B0606020202030204" pitchFamily="34" charset="0"/>
              </a:rPr>
              <a:t>, которая питала слабость к сильным мужским голосам. </a:t>
            </a:r>
            <a:endParaRPr lang="ru-RU" dirty="0">
              <a:latin typeface="Arial Narrow" panose="020B0606020202030204" pitchFamily="34" charset="0"/>
            </a:endParaRPr>
          </a:p>
        </p:txBody>
      </p:sp>
      <p:sp>
        <p:nvSpPr>
          <p:cNvPr id="4" name="Прямоугольник 3"/>
          <p:cNvSpPr/>
          <p:nvPr/>
        </p:nvSpPr>
        <p:spPr>
          <a:xfrm>
            <a:off x="6095999" y="135089"/>
            <a:ext cx="4655419" cy="3416320"/>
          </a:xfrm>
          <a:prstGeom prst="rect">
            <a:avLst/>
          </a:prstGeom>
        </p:spPr>
        <p:txBody>
          <a:bodyPr wrap="square">
            <a:spAutoFit/>
          </a:bodyPr>
          <a:lstStyle/>
          <a:p>
            <a:pPr algn="just"/>
            <a:r>
              <a:rPr lang="ru-RU" b="0" i="0" dirty="0" smtClean="0">
                <a:effectLst/>
                <a:latin typeface="Arial Narrow" panose="020B0606020202030204" pitchFamily="34" charset="0"/>
              </a:rPr>
              <a:t>С этого времени Савва Собакин становится поставщиком телятины к столу императрицы. </a:t>
            </a:r>
            <a:r>
              <a:rPr lang="ru-RU" dirty="0">
                <a:latin typeface="Arial Narrow" panose="020B0606020202030204" pitchFamily="34" charset="0"/>
              </a:rPr>
              <a:t>Высокое покровительство позволило Савве заключить ряд выгодных сделок, прежде всего, получить винные откупа в крупных центрах России. Скопив первоначальный капитал, Савва приобретает ряд небольших предприятий. Для удачливого предпринимателя необходим был соответствующий титул. В 1762 году Петр III возводит Собакина в потомственное </a:t>
            </a:r>
            <a:r>
              <a:rPr lang="ru-RU" dirty="0" smtClean="0">
                <a:latin typeface="Arial Narrow" panose="020B0606020202030204" pitchFamily="34" charset="0"/>
              </a:rPr>
              <a:t>дворянство. С тех пор Савва Яковлевич </a:t>
            </a:r>
            <a:r>
              <a:rPr lang="ru-RU" dirty="0">
                <a:latin typeface="Arial Narrow" panose="020B0606020202030204" pitchFamily="34" charset="0"/>
              </a:rPr>
              <a:t>взял себе иную, более благозвучную фамилию — Яковлев.</a:t>
            </a:r>
          </a:p>
        </p:txBody>
      </p:sp>
      <p:pic>
        <p:nvPicPr>
          <p:cNvPr id="3074" name="Picture 2" descr="https://upload.wikimedia.org/wikipedia/commons/9/99/Mina_Kolokolnikov_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3678" y="828990"/>
            <a:ext cx="2497644" cy="3315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78" name="Picture 6" descr="https://pastvu.com/_p/a/5/d/2/5d27e362811a6c20bf1a7d7d63b9130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63" t="4213" r="1483" b="14816"/>
          <a:stretch/>
        </p:blipFill>
        <p:spPr bwMode="auto">
          <a:xfrm>
            <a:off x="6191107" y="3791044"/>
            <a:ext cx="4465202" cy="22265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156447" y="0"/>
            <a:ext cx="4849905" cy="769441"/>
          </a:xfrm>
          <a:prstGeom prst="rect">
            <a:avLst/>
          </a:prstGeom>
          <a:noFill/>
        </p:spPr>
        <p:txBody>
          <a:bodyPr wrap="square" lIns="91440" tIns="45720" rIns="91440" bIns="45720">
            <a:spAutoFit/>
          </a:bodyPr>
          <a:lstStyle/>
          <a:p>
            <a:pPr algn="ctr"/>
            <a:r>
              <a:rPr lang="ru-RU" sz="2200" b="1" cap="none" spc="0" dirty="0" smtClean="0">
                <a:ln w="0"/>
                <a:solidFill>
                  <a:schemeClr val="tx1"/>
                </a:solidFill>
                <a:effectLst>
                  <a:outerShdw blurRad="38100" dist="19050" dir="2700000" algn="tl" rotWithShape="0">
                    <a:schemeClr val="dk1">
                      <a:alpha val="40000"/>
                    </a:schemeClr>
                  </a:outerShdw>
                </a:effectLst>
                <a:latin typeface="Arial Narrow" panose="020B0606020202030204" pitchFamily="34" charset="0"/>
              </a:rPr>
              <a:t>Савва Яковлев – </a:t>
            </a:r>
          </a:p>
          <a:p>
            <a:pPr algn="ctr"/>
            <a:r>
              <a:rPr lang="ru-RU" sz="2200" b="1" cap="none" spc="0" dirty="0" smtClean="0">
                <a:ln w="0"/>
                <a:solidFill>
                  <a:schemeClr val="tx1"/>
                </a:solidFill>
                <a:effectLst>
                  <a:outerShdw blurRad="38100" dist="19050" dir="2700000" algn="tl" rotWithShape="0">
                    <a:schemeClr val="dk1">
                      <a:alpha val="40000"/>
                    </a:schemeClr>
                  </a:outerShdw>
                </a:effectLst>
                <a:latin typeface="Arial Narrow" panose="020B0606020202030204" pitchFamily="34" charset="0"/>
              </a:rPr>
              <a:t>основатель Режевского завода</a:t>
            </a:r>
            <a:endParaRPr lang="ru-RU" sz="2200" b="1" cap="none" spc="0" dirty="0">
              <a:ln w="0"/>
              <a:solidFill>
                <a:schemeClr val="tx1"/>
              </a:solidFill>
              <a:effectLst>
                <a:outerShdw blurRad="38100" dist="19050" dir="2700000" algn="tl" rotWithShape="0">
                  <a:schemeClr val="dk1">
                    <a:alpha val="40000"/>
                  </a:schemeClr>
                </a:outerShdw>
              </a:effectLst>
              <a:latin typeface="Arial Narrow" panose="020B0606020202030204" pitchFamily="34" charset="0"/>
            </a:endParaRPr>
          </a:p>
        </p:txBody>
      </p:sp>
      <p:sp>
        <p:nvSpPr>
          <p:cNvPr id="8" name="TextBox 7"/>
          <p:cNvSpPr txBox="1"/>
          <p:nvPr/>
        </p:nvSpPr>
        <p:spPr>
          <a:xfrm>
            <a:off x="6512176" y="6169178"/>
            <a:ext cx="3823063" cy="307777"/>
          </a:xfrm>
          <a:prstGeom prst="rect">
            <a:avLst/>
          </a:prstGeom>
          <a:noFill/>
        </p:spPr>
        <p:txBody>
          <a:bodyPr wrap="square" rtlCol="0">
            <a:spAutoFit/>
          </a:bodyPr>
          <a:lstStyle/>
          <a:p>
            <a:pPr algn="ctr"/>
            <a:r>
              <a:rPr lang="ru-RU" sz="1400" b="1" dirty="0" smtClean="0">
                <a:latin typeface="Arial Narrow" panose="020B0606020202030204" pitchFamily="34" charset="0"/>
              </a:rPr>
              <a:t>Дом Саввы Яковлева на </a:t>
            </a:r>
            <a:r>
              <a:rPr lang="ru-RU" sz="1400" b="1" dirty="0">
                <a:latin typeface="Arial Narrow" panose="020B0606020202030204" pitchFamily="34" charset="0"/>
              </a:rPr>
              <a:t>Ф</a:t>
            </a:r>
            <a:r>
              <a:rPr lang="ru-RU" sz="1400" b="1" dirty="0" smtClean="0">
                <a:latin typeface="Arial Narrow" panose="020B0606020202030204" pitchFamily="34" charset="0"/>
              </a:rPr>
              <a:t>онтанке</a:t>
            </a:r>
            <a:endParaRPr lang="ru-RU" sz="1400" b="1" dirty="0">
              <a:latin typeface="Arial Narrow" panose="020B0606020202030204" pitchFamily="34" charset="0"/>
            </a:endParaRPr>
          </a:p>
        </p:txBody>
      </p:sp>
      <p:sp>
        <p:nvSpPr>
          <p:cNvPr id="9" name="TextBox 8"/>
          <p:cNvSpPr txBox="1"/>
          <p:nvPr/>
        </p:nvSpPr>
        <p:spPr>
          <a:xfrm>
            <a:off x="2630968" y="4144446"/>
            <a:ext cx="3823063" cy="307777"/>
          </a:xfrm>
          <a:prstGeom prst="rect">
            <a:avLst/>
          </a:prstGeom>
          <a:noFill/>
        </p:spPr>
        <p:txBody>
          <a:bodyPr wrap="square" rtlCol="0">
            <a:spAutoFit/>
          </a:bodyPr>
          <a:lstStyle/>
          <a:p>
            <a:pPr algn="ctr"/>
            <a:r>
              <a:rPr lang="ru-RU" sz="1400" b="1" dirty="0" smtClean="0">
                <a:latin typeface="Arial Narrow" panose="020B0606020202030204" pitchFamily="34" charset="0"/>
              </a:rPr>
              <a:t>Портрет Яковлева в юности</a:t>
            </a:r>
            <a:endParaRPr lang="ru-RU" sz="1400" b="1" dirty="0">
              <a:latin typeface="Arial Narrow" panose="020B0606020202030204" pitchFamily="34" charset="0"/>
            </a:endParaRPr>
          </a:p>
        </p:txBody>
      </p:sp>
    </p:spTree>
    <p:extLst>
      <p:ext uri="{BB962C8B-B14F-4D97-AF65-F5344CB8AC3E}">
        <p14:creationId xmlns:p14="http://schemas.microsoft.com/office/powerpoint/2010/main" val="4030356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82830" y="143909"/>
            <a:ext cx="4517456" cy="3139321"/>
          </a:xfrm>
          <a:prstGeom prst="rect">
            <a:avLst/>
          </a:prstGeom>
        </p:spPr>
        <p:txBody>
          <a:bodyPr wrap="square">
            <a:spAutoFit/>
          </a:bodyPr>
          <a:lstStyle/>
          <a:p>
            <a:pPr algn="just"/>
            <a:r>
              <a:rPr lang="ru-RU" b="0" i="0" dirty="0" smtClean="0">
                <a:effectLst/>
                <a:latin typeface="Arial Narrow" panose="020B0606020202030204" pitchFamily="34" charset="0"/>
              </a:rPr>
              <a:t>В середине 1760-х годов Савва по совету Ломоносова впервые едет на Урал и начинает переговоры о приобретении нескольких заводов. С 1766 по 1779 годы Яковлев покупает шестнадцать и строит шесть чугуноплавильных, железоделательных и медеплавильных заводов, одним из которых является Режевской завод.  В это время ему удается создать крупнейшее на Урале заводское хозяйство, став самым богатым и удачливым предпринимателем в России.</a:t>
            </a:r>
            <a:r>
              <a:rPr lang="ru-RU" dirty="0"/>
              <a:t> </a:t>
            </a:r>
            <a:endParaRPr lang="ru-RU" dirty="0" smtClean="0"/>
          </a:p>
        </p:txBody>
      </p:sp>
      <p:sp>
        <p:nvSpPr>
          <p:cNvPr id="3" name="Прямоугольник 2"/>
          <p:cNvSpPr/>
          <p:nvPr/>
        </p:nvSpPr>
        <p:spPr>
          <a:xfrm>
            <a:off x="6185836" y="143909"/>
            <a:ext cx="4007318" cy="1754326"/>
          </a:xfrm>
          <a:prstGeom prst="rect">
            <a:avLst/>
          </a:prstGeom>
        </p:spPr>
        <p:txBody>
          <a:bodyPr wrap="square">
            <a:spAutoFit/>
          </a:bodyPr>
          <a:lstStyle/>
          <a:p>
            <a:pPr algn="just"/>
            <a:r>
              <a:rPr lang="ru-RU" dirty="0" smtClean="0">
                <a:latin typeface="Arial Narrow" panose="020B0606020202030204" pitchFamily="34" charset="0"/>
              </a:rPr>
              <a:t>После смерти в 1784 году основатель Режевского завода был похоронен на Лазаревском кладбище Александро-Невской лавры в Петербурге, здесь хоронили лишь лиц из придворной знати и высшего чиновничества.</a:t>
            </a:r>
            <a:endParaRPr lang="ru-RU" dirty="0">
              <a:latin typeface="Arial Narrow" panose="020B0606020202030204" pitchFamily="34" charset="0"/>
            </a:endParaRPr>
          </a:p>
        </p:txBody>
      </p:sp>
      <p:pic>
        <p:nvPicPr>
          <p:cNvPr id="4" name="Picture 4" descr="https://rezh1773.com/wp-content/uploads/2020/10/21-savva-yakovlev-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3291" b="10820"/>
          <a:stretch/>
        </p:blipFill>
        <p:spPr bwMode="auto">
          <a:xfrm>
            <a:off x="1891765" y="3283230"/>
            <a:ext cx="3499586" cy="30744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0" name="Picture 4" descr="https://www.grad-petrov.ru/wp-content/uploads/2016/01/Aleksandro-Nevskaya-lavr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7382" y="1948786"/>
            <a:ext cx="3405772" cy="4541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682879" y="6538462"/>
            <a:ext cx="3758698" cy="307777"/>
          </a:xfrm>
          <a:prstGeom prst="rect">
            <a:avLst/>
          </a:prstGeom>
        </p:spPr>
        <p:txBody>
          <a:bodyPr wrap="square">
            <a:spAutoFit/>
          </a:bodyPr>
          <a:lstStyle/>
          <a:p>
            <a:r>
              <a:rPr lang="ru-RU" sz="1400" b="1" dirty="0" smtClean="0">
                <a:latin typeface="Arial Narrow" panose="020B0606020202030204" pitchFamily="34" charset="0"/>
              </a:rPr>
              <a:t>Александро-Невская лавра в Санкт – Петербурге</a:t>
            </a:r>
            <a:endParaRPr lang="ru-RU" sz="1400" b="1" dirty="0"/>
          </a:p>
        </p:txBody>
      </p:sp>
      <p:sp>
        <p:nvSpPr>
          <p:cNvPr id="7" name="Прямоугольник 6"/>
          <p:cNvSpPr/>
          <p:nvPr/>
        </p:nvSpPr>
        <p:spPr>
          <a:xfrm>
            <a:off x="2463348" y="6439265"/>
            <a:ext cx="5207726" cy="307777"/>
          </a:xfrm>
          <a:prstGeom prst="rect">
            <a:avLst/>
          </a:prstGeom>
        </p:spPr>
        <p:txBody>
          <a:bodyPr wrap="square">
            <a:spAutoFit/>
          </a:bodyPr>
          <a:lstStyle/>
          <a:p>
            <a:r>
              <a:rPr lang="ru-RU" sz="1400" b="1" dirty="0" smtClean="0">
                <a:latin typeface="Arial Narrow" panose="020B0606020202030204" pitchFamily="34" charset="0"/>
              </a:rPr>
              <a:t>Портрет Саввы Яковлева</a:t>
            </a:r>
            <a:endParaRPr lang="ru-RU" sz="1400" b="1" dirty="0"/>
          </a:p>
        </p:txBody>
      </p:sp>
    </p:spTree>
    <p:extLst>
      <p:ext uri="{BB962C8B-B14F-4D97-AF65-F5344CB8AC3E}">
        <p14:creationId xmlns:p14="http://schemas.microsoft.com/office/powerpoint/2010/main" val="18974542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461247" y="854170"/>
            <a:ext cx="4517457" cy="2585323"/>
          </a:xfrm>
          <a:prstGeom prst="rect">
            <a:avLst/>
          </a:prstGeom>
        </p:spPr>
        <p:txBody>
          <a:bodyPr wrap="square">
            <a:spAutoFit/>
          </a:bodyPr>
          <a:lstStyle/>
          <a:p>
            <a:pPr algn="just"/>
            <a:r>
              <a:rPr lang="ru-RU" dirty="0">
                <a:latin typeface="Arial Narrow" panose="020B0606020202030204" pitchFamily="34" charset="0"/>
              </a:rPr>
              <a:t>Для старинных городов центральной России характерны крепостные строения в виде кремля или монастыря, земляные </a:t>
            </a:r>
            <a:r>
              <a:rPr lang="ru-RU" dirty="0" smtClean="0">
                <a:latin typeface="Arial Narrow" panose="020B0606020202030204" pitchFamily="34" charset="0"/>
              </a:rPr>
              <a:t>валы. </a:t>
            </a:r>
            <a:r>
              <a:rPr lang="ru-RU" dirty="0">
                <a:latin typeface="Arial Narrow" panose="020B0606020202030204" pitchFamily="34" charset="0"/>
              </a:rPr>
              <a:t>Д</a:t>
            </a:r>
            <a:r>
              <a:rPr lang="ru-RU" dirty="0" smtClean="0">
                <a:latin typeface="Arial Narrow" panose="020B0606020202030204" pitchFamily="34" charset="0"/>
              </a:rPr>
              <a:t>ля </a:t>
            </a:r>
            <a:r>
              <a:rPr lang="ru-RU" dirty="0">
                <a:latin typeface="Arial Narrow" panose="020B0606020202030204" pitchFamily="34" charset="0"/>
              </a:rPr>
              <a:t>приморских – набережная или порт, а вот для старых горнозаводских центров на Урале – плотина, пруд и заводские строения за плотиной. </a:t>
            </a:r>
            <a:r>
              <a:rPr lang="ru-RU" b="0" i="0" dirty="0" err="1" smtClean="0">
                <a:effectLst/>
                <a:latin typeface="Arial Narrow" panose="020B0606020202030204" pitchFamily="34" charset="0"/>
              </a:rPr>
              <a:t>Режевская</a:t>
            </a:r>
            <a:r>
              <a:rPr lang="ru-RU" b="0" i="0" dirty="0" smtClean="0">
                <a:effectLst/>
                <a:latin typeface="Arial Narrow" panose="020B0606020202030204" pitchFamily="34" charset="0"/>
              </a:rPr>
              <a:t> </a:t>
            </a:r>
            <a:r>
              <a:rPr lang="ru-RU" b="0" i="0" dirty="0" smtClean="0">
                <a:effectLst/>
                <a:latin typeface="Arial Narrow" panose="020B0606020202030204" pitchFamily="34" charset="0"/>
              </a:rPr>
              <a:t>плотина самая первая </a:t>
            </a:r>
            <a:r>
              <a:rPr lang="ru-RU" b="0" i="0" dirty="0" err="1" smtClean="0">
                <a:effectLst/>
                <a:latin typeface="Arial Narrow" panose="020B0606020202030204" pitchFamily="34" charset="0"/>
              </a:rPr>
              <a:t>режевская</a:t>
            </a:r>
            <a:r>
              <a:rPr lang="ru-RU" b="0" i="0" dirty="0" smtClean="0">
                <a:effectLst/>
                <a:latin typeface="Arial Narrow" panose="020B0606020202030204" pitchFamily="34" charset="0"/>
              </a:rPr>
              <a:t> постройка, с нее началось возведение завода.</a:t>
            </a:r>
            <a:endParaRPr lang="ru-RU" dirty="0">
              <a:latin typeface="Arial Narrow" panose="020B0606020202030204" pitchFamily="34" charset="0"/>
            </a:endParaRPr>
          </a:p>
        </p:txBody>
      </p:sp>
      <p:sp>
        <p:nvSpPr>
          <p:cNvPr id="2" name="Прямоугольник 1"/>
          <p:cNvSpPr/>
          <p:nvPr/>
        </p:nvSpPr>
        <p:spPr>
          <a:xfrm>
            <a:off x="1461247" y="84729"/>
            <a:ext cx="4329953" cy="769441"/>
          </a:xfrm>
          <a:prstGeom prst="rect">
            <a:avLst/>
          </a:prstGeom>
        </p:spPr>
        <p:txBody>
          <a:bodyPr wrap="square">
            <a:spAutoFit/>
          </a:bodyPr>
          <a:lstStyle/>
          <a:p>
            <a:pPr algn="ctr"/>
            <a:r>
              <a:rPr lang="ru-RU" sz="2200" b="1" dirty="0">
                <a:latin typeface="Arial Narrow" panose="020B0606020202030204" pitchFamily="34" charset="0"/>
              </a:rPr>
              <a:t>Как работал старый завод: </a:t>
            </a:r>
            <a:r>
              <a:rPr lang="ru-RU" sz="2200" b="1" dirty="0" err="1">
                <a:latin typeface="Arial Narrow" panose="020B0606020202030204" pitchFamily="34" charset="0"/>
              </a:rPr>
              <a:t>Режевская</a:t>
            </a:r>
            <a:r>
              <a:rPr lang="ru-RU" sz="2200" b="1" dirty="0">
                <a:latin typeface="Arial Narrow" panose="020B0606020202030204" pitchFamily="34" charset="0"/>
              </a:rPr>
              <a:t> плотина и пруд</a:t>
            </a:r>
            <a:endParaRPr lang="ru-RU" sz="2200" b="1" i="0" dirty="0">
              <a:effectLst/>
              <a:latin typeface="Arial Narrow" panose="020B0606020202030204" pitchFamily="34"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0712" y="3610079"/>
            <a:ext cx="4310488" cy="2638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Прямоугольник 5"/>
          <p:cNvSpPr/>
          <p:nvPr/>
        </p:nvSpPr>
        <p:spPr>
          <a:xfrm>
            <a:off x="6096000" y="84729"/>
            <a:ext cx="4715435" cy="3139321"/>
          </a:xfrm>
          <a:prstGeom prst="rect">
            <a:avLst/>
          </a:prstGeom>
        </p:spPr>
        <p:txBody>
          <a:bodyPr wrap="square">
            <a:spAutoFit/>
          </a:bodyPr>
          <a:lstStyle/>
          <a:p>
            <a:r>
              <a:rPr lang="ru-RU" dirty="0">
                <a:latin typeface="Arial Narrow" panose="020B0606020202030204" pitchFamily="34" charset="0"/>
              </a:rPr>
              <a:t>В давние годы, когда еще не было электрической энергии, все заводы работали на энергии воды. Для этого и перегораживали небольшие или средние по размерам реки плотинами, сток воды перекрывался, так образовывался пруд. Массы воды напирали на плотину, но пройти могли лишь через узкие прорезы-шлюзы. Потому через шлюзы вода поступала под напором, легко приводя в движение колеса водяных двигателей, привод от которых в свою очередь передавался на меха и молоты завода.</a:t>
            </a:r>
          </a:p>
        </p:txBody>
      </p:sp>
      <p:sp>
        <p:nvSpPr>
          <p:cNvPr id="7" name="Прямоугольник 6"/>
          <p:cNvSpPr/>
          <p:nvPr/>
        </p:nvSpPr>
        <p:spPr>
          <a:xfrm>
            <a:off x="1461247" y="6348778"/>
            <a:ext cx="4413972" cy="307777"/>
          </a:xfrm>
          <a:prstGeom prst="rect">
            <a:avLst/>
          </a:prstGeom>
        </p:spPr>
        <p:txBody>
          <a:bodyPr wrap="square">
            <a:spAutoFit/>
          </a:bodyPr>
          <a:lstStyle/>
          <a:p>
            <a:pPr algn="ctr"/>
            <a:r>
              <a:rPr lang="ru-RU" sz="1400" b="1" dirty="0">
                <a:latin typeface="Arial Narrow" panose="020B0606020202030204" pitchFamily="34" charset="0"/>
              </a:rPr>
              <a:t>Плотина Режевского завода в начале 20 века</a:t>
            </a:r>
            <a:endParaRPr lang="ru-RU" sz="1400" b="1" dirty="0">
              <a:latin typeface="Arial Narrow" panose="020B0606020202030204" pitchFamily="34" charset="0"/>
            </a:endParaRPr>
          </a:p>
        </p:txBody>
      </p:sp>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2322" y="3510010"/>
            <a:ext cx="4118024" cy="27386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Прямоугольник 11"/>
          <p:cNvSpPr/>
          <p:nvPr/>
        </p:nvSpPr>
        <p:spPr>
          <a:xfrm>
            <a:off x="6211233" y="6348778"/>
            <a:ext cx="4600202" cy="307777"/>
          </a:xfrm>
          <a:prstGeom prst="rect">
            <a:avLst/>
          </a:prstGeom>
        </p:spPr>
        <p:txBody>
          <a:bodyPr wrap="square">
            <a:spAutoFit/>
          </a:bodyPr>
          <a:lstStyle/>
          <a:p>
            <a:pPr algn="ctr"/>
            <a:r>
              <a:rPr lang="ru-RU" sz="1400" b="1" dirty="0">
                <a:latin typeface="Arial Narrow" panose="020B0606020202030204" pitchFamily="34" charset="0"/>
              </a:rPr>
              <a:t>Режевской механический завод в начале своей истории</a:t>
            </a:r>
            <a:endParaRPr lang="ru-RU" sz="1400" b="1" dirty="0">
              <a:latin typeface="Arial Narrow" panose="020B0606020202030204" pitchFamily="34" charset="0"/>
            </a:endParaRPr>
          </a:p>
        </p:txBody>
      </p:sp>
    </p:spTree>
    <p:extLst>
      <p:ext uri="{BB962C8B-B14F-4D97-AF65-F5344CB8AC3E}">
        <p14:creationId xmlns:p14="http://schemas.microsoft.com/office/powerpoint/2010/main" val="24234205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41120" y="0"/>
            <a:ext cx="4615543" cy="4524315"/>
          </a:xfrm>
          <a:prstGeom prst="rect">
            <a:avLst/>
          </a:prstGeom>
        </p:spPr>
        <p:txBody>
          <a:bodyPr wrap="square">
            <a:spAutoFit/>
          </a:bodyPr>
          <a:lstStyle/>
          <a:p>
            <a:pPr algn="just"/>
            <a:r>
              <a:rPr lang="ru-RU" dirty="0">
                <a:latin typeface="Arial Narrow" panose="020B0606020202030204" pitchFamily="34" charset="0"/>
              </a:rPr>
              <a:t>Так как заводские цеха зависели от энергии воды, то их строения за плотиной вытягивались вдоль русла реки. Вдоль правого берега стоял доменный корпус (на его месте сейчас плавильный цех закрытого РНЗ) с литейным производством (производство чугуна из железной руды и литья из него). По левому берегу шли кричные цеха (в которых посредством вторичной переплавки и ковки хрупкий чугун переделывали в ковкое железо) и прокатное производство (где производили знаменитое </a:t>
            </a:r>
            <a:r>
              <a:rPr lang="ru-RU" dirty="0" err="1">
                <a:latin typeface="Arial Narrow" panose="020B0606020202030204" pitchFamily="34" charset="0"/>
              </a:rPr>
              <a:t>режевское</a:t>
            </a:r>
            <a:r>
              <a:rPr lang="ru-RU" dirty="0">
                <a:latin typeface="Arial Narrow" panose="020B0606020202030204" pitchFamily="34" charset="0"/>
              </a:rPr>
              <a:t> кровельное железо). Таким образом, Режевской завод отличался полным циклом производства, большинство заводов на Урале были замкнуты на каком-то одном этапе: выплавке чугуна, производстве железа или изделий из железа.</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8503" y="161320"/>
            <a:ext cx="3044477" cy="16848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674" y="4524315"/>
            <a:ext cx="4426433" cy="17811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1232" y="2116183"/>
            <a:ext cx="3096744" cy="22060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Рисунок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18503" y="4616471"/>
            <a:ext cx="3086566" cy="19108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Прямоугольник 17"/>
          <p:cNvSpPr/>
          <p:nvPr/>
        </p:nvSpPr>
        <p:spPr>
          <a:xfrm>
            <a:off x="9238485" y="406339"/>
            <a:ext cx="1439491" cy="954107"/>
          </a:xfrm>
          <a:prstGeom prst="rect">
            <a:avLst/>
          </a:prstGeom>
        </p:spPr>
        <p:txBody>
          <a:bodyPr wrap="square">
            <a:spAutoFit/>
          </a:bodyPr>
          <a:lstStyle/>
          <a:p>
            <a:pPr algn="ctr"/>
            <a:r>
              <a:rPr lang="ru-RU" sz="1400" b="1" dirty="0">
                <a:latin typeface="Arial Narrow" panose="020B0606020202030204" pitchFamily="34" charset="0"/>
              </a:rPr>
              <a:t>Доменный корпус Режевского </a:t>
            </a:r>
            <a:r>
              <a:rPr lang="ru-RU" sz="1400" b="1" dirty="0" smtClean="0">
                <a:latin typeface="Arial Narrow" panose="020B0606020202030204" pitchFamily="34" charset="0"/>
              </a:rPr>
              <a:t>завода</a:t>
            </a:r>
            <a:endParaRPr lang="ru-RU" sz="1400" b="1" dirty="0">
              <a:latin typeface="Arial Narrow" panose="020B0606020202030204" pitchFamily="34" charset="0"/>
            </a:endParaRPr>
          </a:p>
        </p:txBody>
      </p:sp>
      <p:sp>
        <p:nvSpPr>
          <p:cNvPr id="19" name="Прямоугольник 18"/>
          <p:cNvSpPr/>
          <p:nvPr/>
        </p:nvSpPr>
        <p:spPr>
          <a:xfrm>
            <a:off x="1341117" y="6305485"/>
            <a:ext cx="4520989" cy="523220"/>
          </a:xfrm>
          <a:prstGeom prst="rect">
            <a:avLst/>
          </a:prstGeom>
        </p:spPr>
        <p:txBody>
          <a:bodyPr wrap="square">
            <a:spAutoFit/>
          </a:bodyPr>
          <a:lstStyle/>
          <a:p>
            <a:pPr algn="ctr"/>
            <a:r>
              <a:rPr lang="ru-RU" sz="1400" b="1" dirty="0">
                <a:latin typeface="Arial Narrow" panose="020B0606020202030204" pitchFamily="34" charset="0"/>
              </a:rPr>
              <a:t>П</a:t>
            </a:r>
            <a:r>
              <a:rPr lang="ru-RU" sz="1400" b="1" dirty="0" smtClean="0">
                <a:latin typeface="Arial Narrow" panose="020B0606020202030204" pitchFamily="34" charset="0"/>
              </a:rPr>
              <a:t>руд </a:t>
            </a:r>
            <a:r>
              <a:rPr lang="ru-RU" sz="1400" b="1" dirty="0">
                <a:latin typeface="Arial Narrow" panose="020B0606020202030204" pitchFamily="34" charset="0"/>
              </a:rPr>
              <a:t>и плотина Режевского чугуноплавильного и железоделательного </a:t>
            </a:r>
            <a:r>
              <a:rPr lang="ru-RU" sz="1400" b="1" dirty="0" smtClean="0">
                <a:latin typeface="Arial Narrow" panose="020B0606020202030204" pitchFamily="34" charset="0"/>
              </a:rPr>
              <a:t>завода</a:t>
            </a:r>
            <a:endParaRPr lang="ru-RU" sz="1400" b="1" dirty="0">
              <a:latin typeface="Arial Narrow" panose="020B0606020202030204" pitchFamily="34" charset="0"/>
            </a:endParaRPr>
          </a:p>
        </p:txBody>
      </p:sp>
      <p:sp>
        <p:nvSpPr>
          <p:cNvPr id="20" name="Прямоугольник 19"/>
          <p:cNvSpPr/>
          <p:nvPr/>
        </p:nvSpPr>
        <p:spPr>
          <a:xfrm>
            <a:off x="9405069" y="4663965"/>
            <a:ext cx="1435835" cy="1815882"/>
          </a:xfrm>
          <a:prstGeom prst="rect">
            <a:avLst/>
          </a:prstGeom>
        </p:spPr>
        <p:txBody>
          <a:bodyPr wrap="square">
            <a:spAutoFit/>
          </a:bodyPr>
          <a:lstStyle/>
          <a:p>
            <a:pPr algn="ctr"/>
            <a:r>
              <a:rPr lang="ru-RU" sz="1400" b="1" dirty="0">
                <a:latin typeface="Arial Narrow" panose="020B0606020202030204" pitchFamily="34" charset="0"/>
              </a:rPr>
              <a:t>Здание первой заводской конторы старого Режевского </a:t>
            </a:r>
            <a:r>
              <a:rPr lang="ru-RU" sz="1400" b="1" dirty="0" err="1" smtClean="0">
                <a:latin typeface="Arial Narrow" panose="020B0606020202030204" pitchFamily="34" charset="0"/>
              </a:rPr>
              <a:t>чугуноплавиль</a:t>
            </a:r>
            <a:r>
              <a:rPr lang="ru-RU" sz="1400" b="1" dirty="0" smtClean="0">
                <a:latin typeface="Arial Narrow" panose="020B0606020202030204" pitchFamily="34" charset="0"/>
              </a:rPr>
              <a:t>-</a:t>
            </a:r>
          </a:p>
          <a:p>
            <a:pPr algn="ctr"/>
            <a:r>
              <a:rPr lang="ru-RU" sz="1400" b="1" dirty="0" err="1" smtClean="0">
                <a:latin typeface="Arial Narrow" panose="020B0606020202030204" pitchFamily="34" charset="0"/>
              </a:rPr>
              <a:t>ного</a:t>
            </a:r>
            <a:r>
              <a:rPr lang="ru-RU" sz="1400" b="1" dirty="0" smtClean="0">
                <a:latin typeface="Arial Narrow" panose="020B0606020202030204" pitchFamily="34" charset="0"/>
              </a:rPr>
              <a:t> </a:t>
            </a:r>
            <a:r>
              <a:rPr lang="ru-RU" sz="1400" b="1" dirty="0">
                <a:latin typeface="Arial Narrow" panose="020B0606020202030204" pitchFamily="34" charset="0"/>
              </a:rPr>
              <a:t>и </a:t>
            </a:r>
            <a:r>
              <a:rPr lang="ru-RU" sz="1400" b="1" dirty="0" err="1" smtClean="0">
                <a:latin typeface="Arial Narrow" panose="020B0606020202030204" pitchFamily="34" charset="0"/>
              </a:rPr>
              <a:t>железоделатель</a:t>
            </a:r>
            <a:r>
              <a:rPr lang="ru-RU" sz="1400" b="1" dirty="0" smtClean="0">
                <a:latin typeface="Arial Narrow" panose="020B0606020202030204" pitchFamily="34" charset="0"/>
              </a:rPr>
              <a:t>-</a:t>
            </a:r>
          </a:p>
          <a:p>
            <a:pPr algn="ctr"/>
            <a:r>
              <a:rPr lang="ru-RU" sz="1400" b="1" dirty="0" err="1" smtClean="0">
                <a:latin typeface="Arial Narrow" panose="020B0606020202030204" pitchFamily="34" charset="0"/>
              </a:rPr>
              <a:t>ного</a:t>
            </a:r>
            <a:r>
              <a:rPr lang="ru-RU" sz="1400" b="1" dirty="0" smtClean="0">
                <a:latin typeface="Arial Narrow" panose="020B0606020202030204" pitchFamily="34" charset="0"/>
              </a:rPr>
              <a:t> </a:t>
            </a:r>
            <a:r>
              <a:rPr lang="ru-RU" sz="1400" b="1" dirty="0">
                <a:latin typeface="Arial Narrow" panose="020B0606020202030204" pitchFamily="34" charset="0"/>
              </a:rPr>
              <a:t>завода</a:t>
            </a:r>
          </a:p>
        </p:txBody>
      </p:sp>
      <p:sp>
        <p:nvSpPr>
          <p:cNvPr id="21" name="Прямоугольник 20"/>
          <p:cNvSpPr/>
          <p:nvPr/>
        </p:nvSpPr>
        <p:spPr>
          <a:xfrm>
            <a:off x="6247346" y="2512815"/>
            <a:ext cx="1233317" cy="1169551"/>
          </a:xfrm>
          <a:prstGeom prst="rect">
            <a:avLst/>
          </a:prstGeom>
        </p:spPr>
        <p:txBody>
          <a:bodyPr wrap="square">
            <a:spAutoFit/>
          </a:bodyPr>
          <a:lstStyle/>
          <a:p>
            <a:pPr algn="ctr"/>
            <a:r>
              <a:rPr lang="ru-RU" sz="1400" b="1" dirty="0">
                <a:latin typeface="Arial Narrow" panose="020B0606020202030204" pitchFamily="34" charset="0"/>
              </a:rPr>
              <a:t>Слева </a:t>
            </a:r>
            <a:r>
              <a:rPr lang="ru-RU" sz="1400" b="1" dirty="0" err="1" smtClean="0">
                <a:latin typeface="Arial Narrow" panose="020B0606020202030204" pitchFamily="34" charset="0"/>
              </a:rPr>
              <a:t>заводоуправ</a:t>
            </a:r>
            <a:r>
              <a:rPr lang="ru-RU" sz="1400" b="1" dirty="0" smtClean="0">
                <a:latin typeface="Arial Narrow" panose="020B0606020202030204" pitchFamily="34" charset="0"/>
              </a:rPr>
              <a:t> -</a:t>
            </a:r>
            <a:r>
              <a:rPr lang="ru-RU" sz="1400" b="1" dirty="0" err="1" smtClean="0">
                <a:latin typeface="Arial Narrow" panose="020B0606020202030204" pitchFamily="34" charset="0"/>
              </a:rPr>
              <a:t>ление</a:t>
            </a:r>
            <a:r>
              <a:rPr lang="ru-RU" sz="1400" b="1" dirty="0" smtClean="0">
                <a:latin typeface="Arial Narrow" panose="020B0606020202030204" pitchFamily="34" charset="0"/>
              </a:rPr>
              <a:t> </a:t>
            </a:r>
            <a:r>
              <a:rPr lang="ru-RU" sz="1400" b="1" dirty="0">
                <a:latin typeface="Arial Narrow" panose="020B0606020202030204" pitchFamily="34" charset="0"/>
              </a:rPr>
              <a:t>Режевского завода</a:t>
            </a:r>
          </a:p>
        </p:txBody>
      </p:sp>
    </p:spTree>
    <p:extLst>
      <p:ext uri="{BB962C8B-B14F-4D97-AF65-F5344CB8AC3E}">
        <p14:creationId xmlns:p14="http://schemas.microsoft.com/office/powerpoint/2010/main" val="36368862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206" y="83961"/>
            <a:ext cx="4580708" cy="1446550"/>
          </a:xfrm>
          <a:prstGeom prst="rect">
            <a:avLst/>
          </a:prstGeom>
        </p:spPr>
        <p:txBody>
          <a:bodyPr wrap="square">
            <a:spAutoFit/>
          </a:bodyPr>
          <a:lstStyle/>
          <a:p>
            <a:pPr algn="ctr"/>
            <a:r>
              <a:rPr lang="ru-RU" sz="2200" b="1" dirty="0">
                <a:latin typeface="Arial Narrow" panose="020B0606020202030204" pitchFamily="34" charset="0"/>
              </a:rPr>
              <a:t>Как работал старый Режевской чугуноплавильный и железоделательный завод: производство</a:t>
            </a:r>
            <a:endParaRPr lang="ru-RU" sz="2200" b="1" i="0" dirty="0">
              <a:effectLst/>
              <a:latin typeface="Arial Narrow" panose="020B0606020202030204" pitchFamily="34" charset="0"/>
            </a:endParaRPr>
          </a:p>
        </p:txBody>
      </p:sp>
      <p:sp>
        <p:nvSpPr>
          <p:cNvPr id="3" name="Прямоугольник 2"/>
          <p:cNvSpPr/>
          <p:nvPr/>
        </p:nvSpPr>
        <p:spPr>
          <a:xfrm>
            <a:off x="1428206" y="1530511"/>
            <a:ext cx="4450080" cy="5078313"/>
          </a:xfrm>
          <a:prstGeom prst="rect">
            <a:avLst/>
          </a:prstGeom>
        </p:spPr>
        <p:txBody>
          <a:bodyPr wrap="square">
            <a:spAutoFit/>
          </a:bodyPr>
          <a:lstStyle/>
          <a:p>
            <a:pPr algn="just"/>
            <a:r>
              <a:rPr lang="ru-RU" dirty="0">
                <a:latin typeface="Arial Narrow" panose="020B0606020202030204" pitchFamily="34" charset="0"/>
              </a:rPr>
              <a:t>Среди более чем 200 металлургических предприятий, основанных за всю дореволюционную историю на Урале, Режевской по производственным показателям стабильно до конца XIX столетия входил во вторую десятку. То есть, не являясь одним из крупнейших заводов, был достаточно крупным предприятием. Кроме того, был заводом полного цикла, что характерно для меньшей части уральских заводов, то есть производил чугун, из чугуна – литье и железо, а из железа – изделия, в первую очередь – листовое железо</a:t>
            </a:r>
            <a:r>
              <a:rPr lang="ru-RU" dirty="0" smtClean="0">
                <a:latin typeface="Arial Narrow" panose="020B0606020202030204" pitchFamily="34" charset="0"/>
              </a:rPr>
              <a:t>.</a:t>
            </a:r>
          </a:p>
          <a:p>
            <a:pPr algn="just"/>
            <a:r>
              <a:rPr lang="ru-RU" dirty="0">
                <a:latin typeface="Arial Narrow" panose="020B0606020202030204" pitchFamily="34" charset="0"/>
              </a:rPr>
              <a:t>В самом начале своей истории Режевской завод – передовое в техническом плане по тем временам предприятие (одним из первых, к примеру, взял на вооружение цилиндрические меха) – производил чугуна столько, сколько вся Россия в самом начале XVIII </a:t>
            </a:r>
            <a:r>
              <a:rPr lang="ru-RU" dirty="0" smtClean="0">
                <a:latin typeface="Arial Narrow" panose="020B0606020202030204" pitchFamily="34" charset="0"/>
              </a:rPr>
              <a:t>столетия.</a:t>
            </a:r>
            <a:endParaRPr lang="ru-RU" dirty="0">
              <a:latin typeface="Arial Narrow" panose="020B0606020202030204" pitchFamily="34" charset="0"/>
            </a:endParaRPr>
          </a:p>
        </p:txBody>
      </p:sp>
      <p:sp>
        <p:nvSpPr>
          <p:cNvPr id="4" name="Прямоугольник 3"/>
          <p:cNvSpPr/>
          <p:nvPr/>
        </p:nvSpPr>
        <p:spPr>
          <a:xfrm>
            <a:off x="6096000" y="0"/>
            <a:ext cx="4728754" cy="3970318"/>
          </a:xfrm>
          <a:prstGeom prst="rect">
            <a:avLst/>
          </a:prstGeom>
        </p:spPr>
        <p:txBody>
          <a:bodyPr wrap="square">
            <a:spAutoFit/>
          </a:bodyPr>
          <a:lstStyle/>
          <a:p>
            <a:pPr algn="just"/>
            <a:r>
              <a:rPr lang="ru-RU" dirty="0">
                <a:latin typeface="Arial Narrow" panose="020B0606020202030204" pitchFamily="34" charset="0"/>
              </a:rPr>
              <a:t>Строительство промышленных корпусов Режевского завода началось на правобережье, в районе современного никелевого завода, с возведения домны с 12 молотами для производства и обработки чугуна. Позднее рядом была построена еще одна домна, две кричных фабрики на 20 молотов для переделки чугуна (хрупкого и непластичного, годного лишь для литья металла) в железо, кузнечный и гвоздильный цеха, а также лесопилка и склады. Большая часть производства первоначально размещалась на правом берегу Режа, лишь один кричный цех, склады и заводоуправление располагались на левобережье.</a:t>
            </a:r>
          </a:p>
        </p:txBody>
      </p:sp>
      <p:pic>
        <p:nvPicPr>
          <p:cNvPr id="9" name="Рисунок 8"/>
          <p:cNvPicPr>
            <a:picLocks noChangeAspect="1"/>
          </p:cNvPicPr>
          <p:nvPr/>
        </p:nvPicPr>
        <p:blipFill rotWithShape="1">
          <a:blip r:embed="rId2">
            <a:extLst>
              <a:ext uri="{28A0092B-C50C-407E-A947-70E740481C1C}">
                <a14:useLocalDpi xmlns:a14="http://schemas.microsoft.com/office/drawing/2010/main" val="0"/>
              </a:ext>
            </a:extLst>
          </a:blip>
          <a:srcRect t="-1" b="307"/>
          <a:stretch/>
        </p:blipFill>
        <p:spPr>
          <a:xfrm>
            <a:off x="6235338" y="3970318"/>
            <a:ext cx="2331729" cy="27040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Прямоугольник 9"/>
          <p:cNvSpPr/>
          <p:nvPr/>
        </p:nvSpPr>
        <p:spPr>
          <a:xfrm>
            <a:off x="8614067" y="4618307"/>
            <a:ext cx="2163686" cy="954107"/>
          </a:xfrm>
          <a:prstGeom prst="rect">
            <a:avLst/>
          </a:prstGeom>
        </p:spPr>
        <p:txBody>
          <a:bodyPr wrap="square">
            <a:spAutoFit/>
          </a:bodyPr>
          <a:lstStyle/>
          <a:p>
            <a:pPr algn="ctr"/>
            <a:r>
              <a:rPr lang="ru-RU" sz="1400" b="1" dirty="0">
                <a:latin typeface="Arial Narrow" panose="020B0606020202030204" pitchFamily="34" charset="0"/>
              </a:rPr>
              <a:t>Старый Режевской завод с разных сторон: с видом на правый и на левый берег пруда.</a:t>
            </a:r>
          </a:p>
        </p:txBody>
      </p:sp>
    </p:spTree>
    <p:extLst>
      <p:ext uri="{BB962C8B-B14F-4D97-AF65-F5344CB8AC3E}">
        <p14:creationId xmlns:p14="http://schemas.microsoft.com/office/powerpoint/2010/main" val="28434742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54331" y="66543"/>
            <a:ext cx="4441372" cy="1107996"/>
          </a:xfrm>
          <a:prstGeom prst="rect">
            <a:avLst/>
          </a:prstGeom>
        </p:spPr>
        <p:txBody>
          <a:bodyPr wrap="square">
            <a:spAutoFit/>
          </a:bodyPr>
          <a:lstStyle/>
          <a:p>
            <a:pPr algn="ctr"/>
            <a:r>
              <a:rPr lang="ru-RU" sz="2200" b="1" dirty="0">
                <a:latin typeface="Arial Narrow" panose="020B0606020202030204" pitchFamily="34" charset="0"/>
              </a:rPr>
              <a:t>Продукция Режевского чугуноплавильного и железоделательного завода</a:t>
            </a:r>
            <a:endParaRPr lang="ru-RU" sz="2200" b="1" i="0" dirty="0">
              <a:effectLst/>
              <a:latin typeface="Arial Narrow" panose="020B0606020202030204" pitchFamily="34" charset="0"/>
            </a:endParaRPr>
          </a:p>
        </p:txBody>
      </p:sp>
      <p:sp>
        <p:nvSpPr>
          <p:cNvPr id="3" name="Прямоугольник 2"/>
          <p:cNvSpPr/>
          <p:nvPr/>
        </p:nvSpPr>
        <p:spPr>
          <a:xfrm>
            <a:off x="1454331" y="1261293"/>
            <a:ext cx="4380412" cy="5078313"/>
          </a:xfrm>
          <a:prstGeom prst="rect">
            <a:avLst/>
          </a:prstGeom>
        </p:spPr>
        <p:txBody>
          <a:bodyPr wrap="square">
            <a:spAutoFit/>
          </a:bodyPr>
          <a:lstStyle/>
          <a:p>
            <a:r>
              <a:rPr lang="ru-RU" dirty="0">
                <a:latin typeface="Arial Narrow" panose="020B0606020202030204" pitchFamily="34" charset="0"/>
              </a:rPr>
              <a:t>Основной продукцией Режевского завода было листовое железо: оно не ржавело, не требовало покраски, имело блестящую поверхность, отличалось необыкновенно долгим сроком службы</a:t>
            </a:r>
            <a:r>
              <a:rPr lang="ru-RU" dirty="0" smtClean="0">
                <a:latin typeface="Arial Narrow" panose="020B0606020202030204" pitchFamily="34" charset="0"/>
              </a:rPr>
              <a:t>.</a:t>
            </a:r>
          </a:p>
          <a:p>
            <a:r>
              <a:rPr lang="ru-RU" dirty="0">
                <a:latin typeface="Arial Narrow" panose="020B0606020202030204" pitchFamily="34" charset="0"/>
              </a:rPr>
              <a:t>Такие достоинства, прежде всего, объясняют особенностями </a:t>
            </a:r>
            <a:r>
              <a:rPr lang="ru-RU" dirty="0" err="1">
                <a:latin typeface="Arial Narrow" panose="020B0606020202030204" pitchFamily="34" charset="0"/>
              </a:rPr>
              <a:t>режевской</a:t>
            </a:r>
            <a:r>
              <a:rPr lang="ru-RU" dirty="0">
                <a:latin typeface="Arial Narrow" panose="020B0606020202030204" pitchFamily="34" charset="0"/>
              </a:rPr>
              <a:t> руды (примесь никеля) и технологией обработки железа: после прокатки металл шел под молот, в результате чего получался наклеп, предохранявший железо от ржавления. Кроме листового железа на </a:t>
            </a:r>
            <a:r>
              <a:rPr lang="ru-RU" dirty="0" err="1">
                <a:latin typeface="Arial Narrow" panose="020B0606020202030204" pitchFamily="34" charset="0"/>
              </a:rPr>
              <a:t>Режевском</a:t>
            </a:r>
            <a:r>
              <a:rPr lang="ru-RU" dirty="0">
                <a:latin typeface="Arial Narrow" panose="020B0606020202030204" pitchFamily="34" charset="0"/>
              </a:rPr>
              <a:t> заводе выпускался разнообразный рабочий инструмент, гвозди, бытовые предметы, к примеру, утюги. Очень ценились на рынке легендарные </a:t>
            </a:r>
            <a:r>
              <a:rPr lang="ru-RU" dirty="0" err="1">
                <a:latin typeface="Arial Narrow" panose="020B0606020202030204" pitchFamily="34" charset="0"/>
              </a:rPr>
              <a:t>режевские</a:t>
            </a:r>
            <a:r>
              <a:rPr lang="ru-RU" dirty="0">
                <a:latin typeface="Arial Narrow" panose="020B0606020202030204" pitchFamily="34" charset="0"/>
              </a:rPr>
              <a:t> сковороды, по рассказам, при жарке совсем не требовавшие масла. </a:t>
            </a:r>
            <a:endParaRPr lang="ru-RU" dirty="0">
              <a:latin typeface="Arial Narrow" panose="020B0606020202030204" pitchFamily="34" charset="0"/>
            </a:endParaRPr>
          </a:p>
        </p:txBody>
      </p:sp>
      <p:sp>
        <p:nvSpPr>
          <p:cNvPr id="4" name="Прямоугольник 3"/>
          <p:cNvSpPr/>
          <p:nvPr/>
        </p:nvSpPr>
        <p:spPr>
          <a:xfrm>
            <a:off x="6062858" y="0"/>
            <a:ext cx="4659086" cy="3693319"/>
          </a:xfrm>
          <a:prstGeom prst="rect">
            <a:avLst/>
          </a:prstGeom>
        </p:spPr>
        <p:txBody>
          <a:bodyPr wrap="square">
            <a:spAutoFit/>
          </a:bodyPr>
          <a:lstStyle/>
          <a:p>
            <a:pPr algn="just"/>
            <a:r>
              <a:rPr lang="ru-RU" dirty="0">
                <a:latin typeface="Arial Narrow" panose="020B0606020202030204" pitchFamily="34" charset="0"/>
              </a:rPr>
              <a:t>Кроме выпуска </a:t>
            </a:r>
            <a:endParaRPr lang="ru-RU" dirty="0" smtClean="0">
              <a:latin typeface="Arial Narrow" panose="020B0606020202030204" pitchFamily="34" charset="0"/>
            </a:endParaRPr>
          </a:p>
          <a:p>
            <a:pPr algn="just"/>
            <a:r>
              <a:rPr lang="ru-RU" dirty="0" smtClean="0">
                <a:latin typeface="Arial Narrow" panose="020B0606020202030204" pitchFamily="34" charset="0"/>
              </a:rPr>
              <a:t>сугубо </a:t>
            </a:r>
            <a:r>
              <a:rPr lang="ru-RU" dirty="0">
                <a:latin typeface="Arial Narrow" panose="020B0606020202030204" pitchFamily="34" charset="0"/>
              </a:rPr>
              <a:t>мирной </a:t>
            </a:r>
            <a:endParaRPr lang="ru-RU" dirty="0" smtClean="0">
              <a:latin typeface="Arial Narrow" panose="020B0606020202030204" pitchFamily="34" charset="0"/>
            </a:endParaRPr>
          </a:p>
          <a:p>
            <a:pPr algn="just"/>
            <a:r>
              <a:rPr lang="ru-RU" dirty="0" smtClean="0">
                <a:latin typeface="Arial Narrow" panose="020B0606020202030204" pitchFamily="34" charset="0"/>
              </a:rPr>
              <a:t>продукции </a:t>
            </a:r>
            <a:r>
              <a:rPr lang="ru-RU" dirty="0">
                <a:latin typeface="Arial Narrow" panose="020B0606020202030204" pitchFamily="34" charset="0"/>
              </a:rPr>
              <a:t>на </a:t>
            </a:r>
            <a:r>
              <a:rPr lang="ru-RU" dirty="0" smtClean="0">
                <a:latin typeface="Arial Narrow" panose="020B0606020202030204" pitchFamily="34" charset="0"/>
              </a:rPr>
              <a:t>заводе</a:t>
            </a:r>
          </a:p>
          <a:p>
            <a:pPr algn="just"/>
            <a:r>
              <a:rPr lang="ru-RU" dirty="0" smtClean="0">
                <a:latin typeface="Arial Narrow" panose="020B0606020202030204" pitchFamily="34" charset="0"/>
              </a:rPr>
              <a:t>выполняли военные</a:t>
            </a:r>
          </a:p>
          <a:p>
            <a:pPr algn="just"/>
            <a:r>
              <a:rPr lang="ru-RU" dirty="0" smtClean="0">
                <a:latin typeface="Arial Narrow" panose="020B0606020202030204" pitchFamily="34" charset="0"/>
              </a:rPr>
              <a:t>заказы</a:t>
            </a:r>
            <a:r>
              <a:rPr lang="ru-RU" dirty="0">
                <a:latin typeface="Arial Narrow" panose="020B0606020202030204" pitchFamily="34" charset="0"/>
              </a:rPr>
              <a:t>. </a:t>
            </a:r>
            <a:r>
              <a:rPr lang="ru-RU" dirty="0" smtClean="0">
                <a:latin typeface="Arial Narrow" panose="020B0606020202030204" pitchFamily="34" charset="0"/>
              </a:rPr>
              <a:t>Впервые </a:t>
            </a:r>
          </a:p>
          <a:p>
            <a:pPr algn="just"/>
            <a:r>
              <a:rPr lang="ru-RU" dirty="0" smtClean="0">
                <a:latin typeface="Arial Narrow" panose="020B0606020202030204" pitchFamily="34" charset="0"/>
              </a:rPr>
              <a:t>крупный </a:t>
            </a:r>
            <a:r>
              <a:rPr lang="ru-RU" dirty="0">
                <a:latin typeface="Arial Narrow" panose="020B0606020202030204" pitchFamily="34" charset="0"/>
              </a:rPr>
              <a:t>военный </a:t>
            </a:r>
            <a:endParaRPr lang="ru-RU" dirty="0" smtClean="0">
              <a:latin typeface="Arial Narrow" panose="020B0606020202030204" pitchFamily="34" charset="0"/>
            </a:endParaRPr>
          </a:p>
          <a:p>
            <a:pPr algn="just"/>
            <a:r>
              <a:rPr lang="ru-RU" dirty="0" smtClean="0">
                <a:latin typeface="Arial Narrow" panose="020B0606020202030204" pitchFamily="34" charset="0"/>
              </a:rPr>
              <a:t>заказ </a:t>
            </a:r>
            <a:r>
              <a:rPr lang="ru-RU" dirty="0">
                <a:latin typeface="Arial Narrow" panose="020B0606020202030204" pitchFamily="34" charset="0"/>
              </a:rPr>
              <a:t>был </a:t>
            </a:r>
            <a:r>
              <a:rPr lang="ru-RU" dirty="0" smtClean="0">
                <a:latin typeface="Arial Narrow" panose="020B0606020202030204" pitchFamily="34" charset="0"/>
              </a:rPr>
              <a:t>получен </a:t>
            </a:r>
          </a:p>
          <a:p>
            <a:pPr algn="just"/>
            <a:r>
              <a:rPr lang="ru-RU" dirty="0" smtClean="0">
                <a:latin typeface="Arial Narrow" panose="020B0606020202030204" pitchFamily="34" charset="0"/>
              </a:rPr>
              <a:t>во время Отечествен -</a:t>
            </a:r>
          </a:p>
          <a:p>
            <a:pPr algn="just"/>
            <a:r>
              <a:rPr lang="ru-RU" dirty="0" smtClean="0">
                <a:latin typeface="Arial Narrow" panose="020B0606020202030204" pitchFamily="34" charset="0"/>
              </a:rPr>
              <a:t>ной войны </a:t>
            </a:r>
            <a:r>
              <a:rPr lang="ru-RU" dirty="0">
                <a:latin typeface="Arial Narrow" panose="020B0606020202030204" pitchFamily="34" charset="0"/>
              </a:rPr>
              <a:t>1812 </a:t>
            </a:r>
            <a:r>
              <a:rPr lang="ru-RU" dirty="0" smtClean="0">
                <a:latin typeface="Arial Narrow" panose="020B0606020202030204" pitchFamily="34" charset="0"/>
              </a:rPr>
              <a:t>года</a:t>
            </a:r>
            <a:r>
              <a:rPr lang="ru-RU" dirty="0">
                <a:latin typeface="Arial Narrow" panose="020B0606020202030204" pitchFamily="34" charset="0"/>
              </a:rPr>
              <a:t>. </a:t>
            </a:r>
            <a:endParaRPr lang="ru-RU" dirty="0" smtClean="0">
              <a:latin typeface="Arial Narrow" panose="020B0606020202030204" pitchFamily="34" charset="0"/>
            </a:endParaRPr>
          </a:p>
          <a:p>
            <a:r>
              <a:rPr lang="ru-RU" dirty="0" smtClean="0">
                <a:latin typeface="Arial Narrow" panose="020B0606020202030204" pitchFamily="34" charset="0"/>
              </a:rPr>
              <a:t>В </a:t>
            </a:r>
            <a:r>
              <a:rPr lang="ru-RU" dirty="0">
                <a:latin typeface="Arial Narrow" panose="020B0606020202030204" pitchFamily="34" charset="0"/>
              </a:rPr>
              <a:t>то время на </a:t>
            </a:r>
            <a:endParaRPr lang="ru-RU" dirty="0" smtClean="0">
              <a:latin typeface="Arial Narrow" panose="020B0606020202030204" pitchFamily="34" charset="0"/>
            </a:endParaRPr>
          </a:p>
          <a:p>
            <a:r>
              <a:rPr lang="ru-RU" dirty="0" smtClean="0">
                <a:latin typeface="Arial Narrow" panose="020B0606020202030204" pitchFamily="34" charset="0"/>
              </a:rPr>
              <a:t>предприятии</a:t>
            </a:r>
            <a:r>
              <a:rPr lang="ru-RU" dirty="0">
                <a:latin typeface="Arial Narrow" panose="020B0606020202030204" pitchFamily="34" charset="0"/>
              </a:rPr>
              <a:t>  </a:t>
            </a:r>
            <a:endParaRPr lang="ru-RU" dirty="0" smtClean="0">
              <a:latin typeface="Arial Narrow" panose="020B0606020202030204" pitchFamily="34" charset="0"/>
            </a:endParaRPr>
          </a:p>
          <a:p>
            <a:r>
              <a:rPr lang="ru-RU" dirty="0" smtClean="0">
                <a:latin typeface="Arial Narrow" panose="020B0606020202030204" pitchFamily="34" charset="0"/>
              </a:rPr>
              <a:t>производилась вся</a:t>
            </a:r>
          </a:p>
          <a:p>
            <a:r>
              <a:rPr lang="ru-RU" dirty="0">
                <a:latin typeface="Arial Narrow" panose="020B0606020202030204" pitchFamily="34" charset="0"/>
              </a:rPr>
              <a:t>номенклатура</a:t>
            </a:r>
            <a:r>
              <a:rPr lang="ru-RU" dirty="0" smtClean="0">
                <a:latin typeface="Arial Narrow" panose="020B0606020202030204" pitchFamily="34" charset="0"/>
              </a:rPr>
              <a:t> </a:t>
            </a:r>
          </a:p>
        </p:txBody>
      </p:sp>
      <p:pic>
        <p:nvPicPr>
          <p:cNvPr id="3074" name="Picture 2" descr="https://mosantique.ru/wp-content/uploads/portrait-Napoleon-Bonapart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68463" y="132628"/>
            <a:ext cx="2375940" cy="31679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062858" y="3534564"/>
            <a:ext cx="4805439" cy="3416320"/>
          </a:xfrm>
          <a:prstGeom prst="rect">
            <a:avLst/>
          </a:prstGeom>
        </p:spPr>
        <p:txBody>
          <a:bodyPr wrap="square">
            <a:spAutoFit/>
          </a:bodyPr>
          <a:lstStyle/>
          <a:p>
            <a:pPr algn="just"/>
            <a:r>
              <a:rPr lang="ru-RU" dirty="0" smtClean="0">
                <a:latin typeface="Arial Narrow" panose="020B0606020202030204" pitchFamily="34" charset="0"/>
              </a:rPr>
              <a:t>артиллерийских </a:t>
            </a:r>
            <a:r>
              <a:rPr lang="ru-RU" dirty="0">
                <a:latin typeface="Arial Narrow" panose="020B0606020202030204" pitchFamily="34" charset="0"/>
              </a:rPr>
              <a:t>снарядов, стоявших на вооружении </a:t>
            </a:r>
            <a:r>
              <a:rPr lang="ru-RU" dirty="0" smtClean="0">
                <a:latin typeface="Arial Narrow" panose="020B0606020202030204" pitchFamily="34" charset="0"/>
              </a:rPr>
              <a:t>русской армии. </a:t>
            </a:r>
            <a:r>
              <a:rPr lang="ru-RU" dirty="0">
                <a:latin typeface="Arial Narrow" panose="020B0606020202030204" pitchFamily="34" charset="0"/>
              </a:rPr>
              <a:t>Изготовлялись также поддоны для снарядов, комплекты металлических частей для пушек и повозок. </a:t>
            </a:r>
            <a:r>
              <a:rPr lang="ru-RU" dirty="0" err="1">
                <a:latin typeface="Arial Narrow" panose="020B0606020202030204" pitchFamily="34" charset="0"/>
              </a:rPr>
              <a:t>Режевское</a:t>
            </a:r>
            <a:r>
              <a:rPr lang="ru-RU" dirty="0">
                <a:latin typeface="Arial Narrow" panose="020B0606020202030204" pitchFamily="34" charset="0"/>
              </a:rPr>
              <a:t> оружие внесло свою лепту в победу над Наполеоном, что было отмечено правительством. Все военные поставки для русской армии осуществлялись Яковлевым безвозмездно. Кроме того, бесплатно Яковлев покрыл своим железом все казенные строения в Москве, пострадавшие во время знаменитого пожара, когда в первопрестольную вошел Наполеон.</a:t>
            </a:r>
            <a:endParaRPr lang="ru-RU" dirty="0">
              <a:latin typeface="Arial Narrow" panose="020B0606020202030204" pitchFamily="34" charset="0"/>
            </a:endParaRPr>
          </a:p>
        </p:txBody>
      </p:sp>
      <p:sp>
        <p:nvSpPr>
          <p:cNvPr id="7" name="Прямоугольник 6"/>
          <p:cNvSpPr/>
          <p:nvPr/>
        </p:nvSpPr>
        <p:spPr>
          <a:xfrm>
            <a:off x="8186057" y="3300548"/>
            <a:ext cx="2535887" cy="307777"/>
          </a:xfrm>
          <a:prstGeom prst="rect">
            <a:avLst/>
          </a:prstGeom>
        </p:spPr>
        <p:txBody>
          <a:bodyPr wrap="square">
            <a:spAutoFit/>
          </a:bodyPr>
          <a:lstStyle/>
          <a:p>
            <a:pPr algn="ctr"/>
            <a:r>
              <a:rPr lang="ru-RU" sz="1400" b="1" dirty="0" smtClean="0">
                <a:latin typeface="Arial Narrow" panose="020B0606020202030204" pitchFamily="34" charset="0"/>
              </a:rPr>
              <a:t>Портрет Наполеона Бонапарта</a:t>
            </a:r>
            <a:endParaRPr lang="ru-RU" sz="1400" b="1" dirty="0">
              <a:latin typeface="Arial Narrow" panose="020B0606020202030204" pitchFamily="34" charset="0"/>
            </a:endParaRPr>
          </a:p>
        </p:txBody>
      </p:sp>
    </p:spTree>
    <p:extLst>
      <p:ext uri="{BB962C8B-B14F-4D97-AF65-F5344CB8AC3E}">
        <p14:creationId xmlns:p14="http://schemas.microsoft.com/office/powerpoint/2010/main" val="17335756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80456" y="96019"/>
            <a:ext cx="4467498" cy="2031325"/>
          </a:xfrm>
          <a:prstGeom prst="rect">
            <a:avLst/>
          </a:prstGeom>
        </p:spPr>
        <p:txBody>
          <a:bodyPr wrap="square">
            <a:spAutoFit/>
          </a:bodyPr>
          <a:lstStyle/>
          <a:p>
            <a:pPr algn="just"/>
            <a:r>
              <a:rPr lang="ru-RU" dirty="0" smtClean="0">
                <a:solidFill>
                  <a:srgbClr val="000000"/>
                </a:solidFill>
                <a:latin typeface="Arial Narrow" panose="020B0606020202030204" pitchFamily="34" charset="0"/>
              </a:rPr>
              <a:t>При </a:t>
            </a:r>
            <a:r>
              <a:rPr lang="ru-RU" dirty="0">
                <a:solidFill>
                  <a:srgbClr val="000000"/>
                </a:solidFill>
                <a:latin typeface="Arial Narrow" panose="020B0606020202030204" pitchFamily="34" charset="0"/>
              </a:rPr>
              <a:t>Савве Яковлеве Режевской завод был одним из самых современных и крупных на Урале, а листовое железо </a:t>
            </a:r>
            <a:r>
              <a:rPr lang="ru-RU" dirty="0" err="1">
                <a:solidFill>
                  <a:srgbClr val="000000"/>
                </a:solidFill>
                <a:latin typeface="Arial Narrow" panose="020B0606020202030204" pitchFamily="34" charset="0"/>
              </a:rPr>
              <a:t>режевских</a:t>
            </a:r>
            <a:r>
              <a:rPr lang="ru-RU" dirty="0">
                <a:solidFill>
                  <a:srgbClr val="000000"/>
                </a:solidFill>
                <a:latin typeface="Arial Narrow" panose="020B0606020202030204" pitchFamily="34" charset="0"/>
              </a:rPr>
              <a:t> мастеров не имело аналогов по своим уникальным свойствам. В 1878 году </a:t>
            </a:r>
            <a:r>
              <a:rPr lang="ru-RU" dirty="0" err="1">
                <a:solidFill>
                  <a:srgbClr val="000000"/>
                </a:solidFill>
                <a:latin typeface="Arial Narrow" panose="020B0606020202030204" pitchFamily="34" charset="0"/>
              </a:rPr>
              <a:t>режевское</a:t>
            </a:r>
            <a:r>
              <a:rPr lang="ru-RU" dirty="0">
                <a:solidFill>
                  <a:srgbClr val="000000"/>
                </a:solidFill>
                <a:latin typeface="Arial Narrow" panose="020B0606020202030204" pitchFamily="34" charset="0"/>
              </a:rPr>
              <a:t> железо удостоилось высшей награды на Парижской выставке.</a:t>
            </a:r>
            <a:endParaRPr lang="ru-RU" dirty="0">
              <a:latin typeface="Arial Narrow" panose="020B0606020202030204" pitchFamily="34"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3254" y="96019"/>
            <a:ext cx="3933553" cy="61654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l="16350" t="1728" r="18246"/>
          <a:stretch/>
        </p:blipFill>
        <p:spPr>
          <a:xfrm>
            <a:off x="2640219" y="2260924"/>
            <a:ext cx="1907179" cy="38230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1355705" y="6217567"/>
            <a:ext cx="4476206" cy="523220"/>
          </a:xfrm>
          <a:prstGeom prst="rect">
            <a:avLst/>
          </a:prstGeom>
        </p:spPr>
        <p:txBody>
          <a:bodyPr wrap="square">
            <a:spAutoFit/>
          </a:bodyPr>
          <a:lstStyle/>
          <a:p>
            <a:pPr algn="ctr"/>
            <a:r>
              <a:rPr lang="ru-RU" sz="1400" b="1" dirty="0">
                <a:latin typeface="Arial Narrow" panose="020B0606020202030204" pitchFamily="34" charset="0"/>
              </a:rPr>
              <a:t>Лист </a:t>
            </a:r>
            <a:r>
              <a:rPr lang="ru-RU" sz="1400" b="1" dirty="0" err="1">
                <a:latin typeface="Arial Narrow" panose="020B0606020202030204" pitchFamily="34" charset="0"/>
              </a:rPr>
              <a:t>режевского</a:t>
            </a:r>
            <a:r>
              <a:rPr lang="ru-RU" sz="1400" b="1" dirty="0">
                <a:latin typeface="Arial Narrow" panose="020B0606020202030204" pitchFamily="34" charset="0"/>
              </a:rPr>
              <a:t> кровельного железа (брак) из собрания Режевского исторического музея</a:t>
            </a:r>
          </a:p>
        </p:txBody>
      </p:sp>
      <p:sp>
        <p:nvSpPr>
          <p:cNvPr id="6" name="Прямоугольник 5"/>
          <p:cNvSpPr/>
          <p:nvPr/>
        </p:nvSpPr>
        <p:spPr>
          <a:xfrm>
            <a:off x="6492225" y="6334780"/>
            <a:ext cx="4004582" cy="307777"/>
          </a:xfrm>
          <a:prstGeom prst="rect">
            <a:avLst/>
          </a:prstGeom>
        </p:spPr>
        <p:txBody>
          <a:bodyPr wrap="square">
            <a:spAutoFit/>
          </a:bodyPr>
          <a:lstStyle/>
          <a:p>
            <a:pPr algn="ctr"/>
            <a:r>
              <a:rPr lang="ru-RU" sz="1400" b="1" dirty="0">
                <a:latin typeface="Arial Narrow" panose="020B0606020202030204" pitchFamily="34" charset="0"/>
              </a:rPr>
              <a:t>Памятник Савве Яковлеву в Невьянске</a:t>
            </a:r>
            <a:endParaRPr lang="ru-RU" sz="1400" b="1" dirty="0">
              <a:latin typeface="Arial Narrow" panose="020B0606020202030204" pitchFamily="34" charset="0"/>
            </a:endParaRPr>
          </a:p>
        </p:txBody>
      </p:sp>
    </p:spTree>
    <p:extLst>
      <p:ext uri="{BB962C8B-B14F-4D97-AF65-F5344CB8AC3E}">
        <p14:creationId xmlns:p14="http://schemas.microsoft.com/office/powerpoint/2010/main" val="24492254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TotalTime>
  <Words>1128</Words>
  <Application>Microsoft Office PowerPoint</Application>
  <PresentationFormat>Широкоэкранный</PresentationFormat>
  <Paragraphs>68</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Arial Narrow</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20</cp:revision>
  <dcterms:created xsi:type="dcterms:W3CDTF">2021-04-21T09:08:30Z</dcterms:created>
  <dcterms:modified xsi:type="dcterms:W3CDTF">2021-04-23T14:39:02Z</dcterms:modified>
</cp:coreProperties>
</file>