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2" r:id="rId1"/>
  </p:sldMasterIdLst>
  <p:notesMasterIdLst>
    <p:notesMasterId r:id="rId21"/>
  </p:notesMasterIdLst>
  <p:sldIdLst>
    <p:sldId id="310" r:id="rId2"/>
    <p:sldId id="311" r:id="rId3"/>
    <p:sldId id="329" r:id="rId4"/>
    <p:sldId id="328" r:id="rId5"/>
    <p:sldId id="323" r:id="rId6"/>
    <p:sldId id="315" r:id="rId7"/>
    <p:sldId id="314" r:id="rId8"/>
    <p:sldId id="330" r:id="rId9"/>
    <p:sldId id="327" r:id="rId10"/>
    <p:sldId id="262" r:id="rId11"/>
    <p:sldId id="331" r:id="rId12"/>
    <p:sldId id="312" r:id="rId13"/>
    <p:sldId id="278" r:id="rId14"/>
    <p:sldId id="295" r:id="rId15"/>
    <p:sldId id="304" r:id="rId16"/>
    <p:sldId id="292" r:id="rId17"/>
    <p:sldId id="326" r:id="rId18"/>
    <p:sldId id="334" r:id="rId19"/>
    <p:sldId id="336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DDF"/>
    <a:srgbClr val="FAFAA8"/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7" autoAdjust="0"/>
    <p:restoredTop sz="93127" autoAdjust="0"/>
  </p:normalViewPr>
  <p:slideViewPr>
    <p:cSldViewPr>
      <p:cViewPr varScale="1">
        <p:scale>
          <a:sx n="54" d="100"/>
          <a:sy n="54" d="100"/>
        </p:scale>
        <p:origin x="4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5F0984F-2919-4E29-B8E3-DACE96ED093E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26B44F4-ACEA-4A9A-9FE6-39D8DF968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4403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82276A-9B77-4AC7-ADC1-6E26F1CCDCE5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F1893D8-DAA1-40C9-A032-D69BD1E180A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D29E49-B91C-49D6-8FC3-DCEA2457792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9EE450B-B003-4084-8677-F9DF244E220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A3BD4F-3F00-4097-9520-7B58783ED82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2696397-09C1-4959-8F66-647127829157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104E3-7218-4720-95C1-658D48102EF0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FD6CF-821A-4806-B8E4-3E5F5FCFC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892178"/>
      </p:ext>
    </p:extLst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12BCC-F146-4CDE-BAB8-0FF4D8D7F5AC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7234F-3414-4947-B1F8-9F6EBFE7C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960249"/>
      </p:ext>
    </p:extLst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E3F7C-BE76-42CA-B572-DD491092F4FB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9F623-A4A5-44EF-AAC8-B29D3E60D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930835"/>
      </p:ext>
    </p:extLst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01266-9361-4E87-98C3-AC7467EC983B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65FB9-8582-4C2D-B3C0-01FB14C30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942196"/>
      </p:ext>
    </p:extLst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D103B-25A5-4948-8B3B-CCD702AEB4C4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2CC52-BFB4-4F91-9DBC-715AFF52E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467774"/>
      </p:ext>
    </p:extLst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9F709-008E-4491-83A5-00CAEC24CA2B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67AA6-48FA-48A7-8127-9BAAF13B7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204540"/>
      </p:ext>
    </p:extLst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BC5DC-F200-4F13-BE88-1E5A3B59C5F0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564A6-90AE-4DE3-8BAB-71CE85B8E8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264784"/>
      </p:ext>
    </p:extLst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FDF3E-A2F4-4B4B-851A-7A021661231A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B11E5-FE03-473E-9201-357B68E11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378208"/>
      </p:ext>
    </p:extLst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1E25C-D69E-4B59-BB4F-AD940560BAD2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140DF-8F8B-4855-9706-213F781CD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486507"/>
      </p:ext>
    </p:extLst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AADA0-65DA-4657-8D7A-A5CF309EFD86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35E2-D76C-4925-932A-0643FA7EE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199053"/>
      </p:ext>
    </p:extLst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FC459-D7D2-4FD2-95DE-E0E555903114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61B4F-482C-4834-94EC-D70EB74CFB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168068"/>
      </p:ext>
    </p:extLst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77921A-48B4-477F-9CF2-D22276351835}" type="datetimeFigureOut">
              <a:rPr lang="ru-RU"/>
              <a:pPr>
                <a:defRPr/>
              </a:pPr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53D5E2-6757-4875-83A3-D5D0AE700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32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">
                <a:solidFill>
                  <a:srgbClr val="7F7F7F"/>
                </a:solidFill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altLang="ru-RU" sz="800">
              <a:solidFill>
                <a:srgbClr val="7F7F7F"/>
              </a:solidFill>
              <a:ea typeface="Calibri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5" r:id="rId1"/>
    <p:sldLayoutId id="2147484265" r:id="rId2"/>
    <p:sldLayoutId id="2147484256" r:id="rId3"/>
    <p:sldLayoutId id="2147484257" r:id="rId4"/>
    <p:sldLayoutId id="2147484258" r:id="rId5"/>
    <p:sldLayoutId id="2147484259" r:id="rId6"/>
    <p:sldLayoutId id="2147484260" r:id="rId7"/>
    <p:sldLayoutId id="2147484261" r:id="rId8"/>
    <p:sldLayoutId id="2147484262" r:id="rId9"/>
    <p:sldLayoutId id="2147484263" r:id="rId10"/>
    <p:sldLayoutId id="2147484264" r:id="rId11"/>
  </p:sldLayoutIdLst>
  <p:transition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57;&#1074;&#1072;&#1088;&#1082;&#1072;%20&#1083;&#1072;&#1079;&#1077;&#1088;&#1085;&#1072;&#1103;%20&#1096;&#1086;&#1074;&#1085;&#1072;&#1103;%20&#1082;&#1088;&#1091;&#1075;&#1086;&#1074;&#1072;&#1103;%20&#1075;&#1077;&#1088;&#1084;&#1077;&#1090;&#1080;&#1095;&#1085;&#1072;&#1103;.avi" TargetMode="External"/><Relationship Id="rId2" Type="http://schemas.openxmlformats.org/officeDocument/2006/relationships/hyperlink" Target="&#1087;&#1088;&#1086;&#1094;&#1077;&#1089;&#1089;%20&#1087;&#1083;&#1072;&#1079;&#1084;&#1077;&#1085;&#1085;&#1086;&#1081;%20&#1089;&#1074;&#1072;&#1088;&#1082;&#1080;1.avi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1056;&#1086;&#1090;&#1072;&#1094;&#1080;&#1086;&#1085;&#1085;&#1072;&#1103;%20&#1089;&#1074;&#1072;&#1088;&#1082;&#1072;%20&#1090;&#1088;&#1077;&#1085;&#1080;&#1077;&#1084;%20(FSW).avi" TargetMode="External"/><Relationship Id="rId4" Type="http://schemas.openxmlformats.org/officeDocument/2006/relationships/hyperlink" Target="&#1088;&#1077;&#1085;&#1072;&#1090;&#1072;1.wm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086;&#1094;&#1077;&#1089;&#1089;%20&#1087;&#1083;&#1072;&#1079;&#1084;&#1077;&#1085;&#1085;&#1086;&#1081;%20&#1089;&#1074;&#1072;&#1088;&#1082;&#1080;1.avi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ownloads\1193572855_33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3"/>
          <a:stretch>
            <a:fillRect/>
          </a:stretch>
        </p:blipFill>
        <p:spPr bwMode="auto">
          <a:xfrm>
            <a:off x="-6350" y="0"/>
            <a:ext cx="9148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3887788" y="5516563"/>
            <a:ext cx="684212" cy="303212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274320" indent="-274320" algn="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0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algn="r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20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88" y="642938"/>
            <a:ext cx="8429625" cy="3786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  <a:latin typeface="+mj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  <a:latin typeface="+mj-lt"/>
              </a:rPr>
              <a:t>Проектно-исследовательская интегрированная работа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  <a:latin typeface="+mj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Этот удивительный мир сварки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077" name="Прямоугольник 4"/>
          <p:cNvSpPr>
            <a:spLocks noChangeArrowheads="1"/>
          </p:cNvSpPr>
          <p:nvPr/>
        </p:nvSpPr>
        <p:spPr bwMode="auto">
          <a:xfrm>
            <a:off x="5795963" y="3851275"/>
            <a:ext cx="334803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1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1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rgbClr val="FFFF00"/>
                </a:solidFill>
                <a:latin typeface="+mn-lt"/>
              </a:rPr>
              <a:t>Работу выполнили:</a:t>
            </a:r>
          </a:p>
          <a:p>
            <a:pPr>
              <a:spcBef>
                <a:spcPct val="0"/>
              </a:spcBef>
              <a:buFont typeface="Arial" charset="0"/>
              <a:buNone/>
              <a:defRPr/>
            </a:pPr>
            <a:r>
              <a:rPr lang="ru-RU" altLang="ru-RU" sz="1800" b="1" dirty="0">
                <a:solidFill>
                  <a:srgbClr val="FFFF00"/>
                </a:solidFill>
                <a:cs typeface="Arial" charset="0"/>
              </a:rPr>
              <a:t>АГКПТ Отделение № 3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rgbClr val="FFFF00"/>
                </a:solidFill>
                <a:latin typeface="+mn-lt"/>
              </a:rPr>
              <a:t>студенты группы 2-8 СС                         Александров Андрей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rgbClr val="FFFF00"/>
                </a:solidFill>
                <a:latin typeface="+mn-lt"/>
              </a:rPr>
              <a:t>Покровский Никита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rgbClr val="FFFF00"/>
                </a:solidFill>
                <a:latin typeface="+mn-lt"/>
              </a:rPr>
              <a:t>Руководители: Киватцева А.Ю., Клычкова Л.А. </a:t>
            </a:r>
            <a:endParaRPr lang="ru-RU" altLang="ru-RU" sz="1800" b="1" dirty="0">
              <a:solidFill>
                <a:srgbClr val="FFFF00"/>
              </a:solidFill>
              <a:latin typeface="+mn-lt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75" y="428625"/>
            <a:ext cx="8072438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"/>
          <p:cNvSpPr txBox="1">
            <a:spLocks noChangeArrowheads="1"/>
          </p:cNvSpPr>
          <p:nvPr/>
        </p:nvSpPr>
        <p:spPr bwMode="auto">
          <a:xfrm>
            <a:off x="4643438" y="857250"/>
            <a:ext cx="4071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219" y="285728"/>
            <a:ext cx="8603781" cy="5847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Состав сварочных аэрозолей</a:t>
            </a:r>
          </a:p>
        </p:txBody>
      </p:sp>
      <p:sp>
        <p:nvSpPr>
          <p:cNvPr id="11270" name="TextBox 7"/>
          <p:cNvSpPr txBox="1">
            <a:spLocks noChangeArrowheads="1"/>
          </p:cNvSpPr>
          <p:nvPr/>
        </p:nvSpPr>
        <p:spPr bwMode="auto">
          <a:xfrm rot="10800000">
            <a:off x="214313" y="1714500"/>
            <a:ext cx="8715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Constantia" pitchFamily="18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Constant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215188" y="6072188"/>
            <a:ext cx="1357312" cy="46196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072188" y="2571750"/>
            <a:ext cx="1714500" cy="46196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8625" y="6072188"/>
            <a:ext cx="184150" cy="46196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143000" y="4429125"/>
            <a:ext cx="1785938" cy="46196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00438" y="2143125"/>
            <a:ext cx="184150" cy="461963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Стрелка вверх 72"/>
          <p:cNvSpPr/>
          <p:nvPr/>
        </p:nvSpPr>
        <p:spPr>
          <a:xfrm>
            <a:off x="4500563" y="2071688"/>
            <a:ext cx="214312" cy="785812"/>
          </a:xfrm>
          <a:prstGeom prst="upArrow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Стрелка углом вверх 30"/>
          <p:cNvSpPr/>
          <p:nvPr/>
        </p:nvSpPr>
        <p:spPr>
          <a:xfrm flipH="1" flipV="1">
            <a:off x="1071563" y="5072063"/>
            <a:ext cx="1928812" cy="928687"/>
          </a:xfrm>
          <a:prstGeom prst="bentUpArrow">
            <a:avLst>
              <a:gd name="adj1" fmla="val 9000"/>
              <a:gd name="adj2" fmla="val 18846"/>
              <a:gd name="adj3" fmla="val 1515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9A0000"/>
              </a:solidFill>
            </a:endParaRPr>
          </a:p>
        </p:txBody>
      </p:sp>
      <p:sp>
        <p:nvSpPr>
          <p:cNvPr id="33" name="Стрелка углом вверх 32"/>
          <p:cNvSpPr/>
          <p:nvPr/>
        </p:nvSpPr>
        <p:spPr>
          <a:xfrm flipH="1">
            <a:off x="1143000" y="2286000"/>
            <a:ext cx="1857375" cy="776288"/>
          </a:xfrm>
          <a:prstGeom prst="bentUpArrow">
            <a:avLst>
              <a:gd name="adj1" fmla="val 9000"/>
              <a:gd name="adj2" fmla="val 18846"/>
              <a:gd name="adj3" fmla="val 13342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9A0000"/>
              </a:solidFill>
            </a:endParaRPr>
          </a:p>
        </p:txBody>
      </p:sp>
      <p:sp>
        <p:nvSpPr>
          <p:cNvPr id="34" name="Стрелка углом вверх 33"/>
          <p:cNvSpPr/>
          <p:nvPr/>
        </p:nvSpPr>
        <p:spPr>
          <a:xfrm flipV="1">
            <a:off x="6072188" y="5072063"/>
            <a:ext cx="1928812" cy="928687"/>
          </a:xfrm>
          <a:prstGeom prst="bentUpArrow">
            <a:avLst>
              <a:gd name="adj1" fmla="val 9000"/>
              <a:gd name="adj2" fmla="val 18846"/>
              <a:gd name="adj3" fmla="val 1515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9A0000"/>
              </a:solidFill>
            </a:endParaRPr>
          </a:p>
        </p:txBody>
      </p:sp>
      <p:sp>
        <p:nvSpPr>
          <p:cNvPr id="36" name="Стрелка углом вверх 35"/>
          <p:cNvSpPr/>
          <p:nvPr/>
        </p:nvSpPr>
        <p:spPr>
          <a:xfrm>
            <a:off x="6072188" y="2143125"/>
            <a:ext cx="1928812" cy="928688"/>
          </a:xfrm>
          <a:prstGeom prst="bentUpArrow">
            <a:avLst>
              <a:gd name="adj1" fmla="val 9000"/>
              <a:gd name="adj2" fmla="val 18846"/>
              <a:gd name="adj3" fmla="val 1515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9A000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57158" y="1571612"/>
            <a:ext cx="1928826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A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Оксид азота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643306" y="1285860"/>
            <a:ext cx="1928826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A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Цинк 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14282" y="3643314"/>
            <a:ext cx="1928826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A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Оксид углерода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929438" y="3643313"/>
            <a:ext cx="1928812" cy="6429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Фтористые соединения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858016" y="1428736"/>
            <a:ext cx="1928826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A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Озон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858016" y="6000768"/>
            <a:ext cx="1928826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A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D6ECFF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Хром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85720" y="6000768"/>
            <a:ext cx="1928826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A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Кремний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714744" y="6000768"/>
            <a:ext cx="1928826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9A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Оксид марганца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Стрелка вверх 50"/>
          <p:cNvSpPr/>
          <p:nvPr/>
        </p:nvSpPr>
        <p:spPr>
          <a:xfrm rot="5400000">
            <a:off x="6429376" y="3643312"/>
            <a:ext cx="214312" cy="785813"/>
          </a:xfrm>
          <a:prstGeom prst="upArrow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Стрелка вверх 51"/>
          <p:cNvSpPr/>
          <p:nvPr/>
        </p:nvSpPr>
        <p:spPr>
          <a:xfrm rot="16200000" flipH="1">
            <a:off x="2428875" y="3571875"/>
            <a:ext cx="214313" cy="785813"/>
          </a:xfrm>
          <a:prstGeom prst="upArrow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Стрелка вверх 52"/>
          <p:cNvSpPr/>
          <p:nvPr/>
        </p:nvSpPr>
        <p:spPr>
          <a:xfrm rot="10800000">
            <a:off x="4572000" y="5214938"/>
            <a:ext cx="214313" cy="785812"/>
          </a:xfrm>
          <a:prstGeom prst="upArrow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9A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403" name="Picture 43" descr="C:\Users\Пользователь\Downloads\Auditoria_Services_Manufactur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767395" y="2857496"/>
            <a:ext cx="3558422" cy="2357454"/>
          </a:xfrm>
          <a:prstGeom prst="roundRect">
            <a:avLst/>
          </a:prstGeom>
          <a:ln w="76200">
            <a:solidFill>
              <a:srgbClr val="00B0F0"/>
            </a:solidFill>
          </a:ln>
        </p:spPr>
      </p:pic>
    </p:spTree>
  </p:cSld>
  <p:clrMapOvr>
    <a:masterClrMapping/>
  </p:clrMapOvr>
  <p:transition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0182" y="1268760"/>
            <a:ext cx="38164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v"/>
              <a:defRPr/>
            </a:pPr>
            <a:r>
              <a:rPr lang="ru-RU" sz="2400" b="1" dirty="0">
                <a:solidFill>
                  <a:srgbClr val="002060"/>
                </a:solidFill>
                <a:latin typeface="+mn-lt"/>
              </a:rPr>
              <a:t>в последние годы наблюдается снижение роста профзаболеваний у сварщиков; </a:t>
            </a:r>
          </a:p>
        </p:txBody>
      </p:sp>
      <p:pic>
        <p:nvPicPr>
          <p:cNvPr id="12291" name="Picture 2" descr="C:\Users\Пользователь\Desktop\Для кл. часа Сварщик\8c8473443286a730b102a6106c422e0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3573463"/>
            <a:ext cx="4325938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Пользователь\Downloads\a10e226155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5"/>
          <a:stretch>
            <a:fillRect/>
          </a:stretch>
        </p:blipFill>
        <p:spPr bwMode="auto">
          <a:xfrm>
            <a:off x="4551363" y="453816"/>
            <a:ext cx="4427984" cy="33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49130" y="4077072"/>
            <a:ext cx="421535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v"/>
              <a:defRPr/>
            </a:pPr>
            <a:r>
              <a:rPr lang="ru-RU" sz="2400" b="1" dirty="0">
                <a:solidFill>
                  <a:srgbClr val="002060"/>
                </a:solidFill>
                <a:latin typeface="+mn-lt"/>
              </a:rPr>
              <a:t>внедрение инновационных технологий влияет на сохранение экологического равновесия окружающей среды.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75261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Проводимые Национальным институтом здоровья исследования выявили:</a:t>
            </a:r>
          </a:p>
        </p:txBody>
      </p:sp>
    </p:spTree>
  </p:cSld>
  <p:clrMapOvr>
    <a:masterClrMapping/>
  </p:clrMapOvr>
  <p:transition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Инновационные сварочные технологии: 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TextBox 3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971550" y="2214563"/>
            <a:ext cx="73866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tx2"/>
                </a:solidFill>
                <a:latin typeface="Arial" charset="0"/>
                <a:cs typeface="Arial" charset="0"/>
              </a:rPr>
              <a:t>1. Плазменная металлообработка</a:t>
            </a:r>
          </a:p>
        </p:txBody>
      </p:sp>
      <p:sp>
        <p:nvSpPr>
          <p:cNvPr id="13316" name="TextBox 5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1214438" y="3214688"/>
            <a:ext cx="5143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tx2"/>
                </a:solidFill>
                <a:latin typeface="Arial" charset="0"/>
                <a:cs typeface="Arial" charset="0"/>
              </a:rPr>
              <a:t>2 . Лазерная сварка</a:t>
            </a:r>
          </a:p>
        </p:txBody>
      </p:sp>
      <p:sp>
        <p:nvSpPr>
          <p:cNvPr id="13317" name="TextBox 6">
            <a:hlinkClick r:id="rId4" action="ppaction://hlinkfile"/>
          </p:cNvPr>
          <p:cNvSpPr txBox="1">
            <a:spLocks noChangeArrowheads="1"/>
          </p:cNvSpPr>
          <p:nvPr/>
        </p:nvSpPr>
        <p:spPr bwMode="auto">
          <a:xfrm>
            <a:off x="1214438" y="4214813"/>
            <a:ext cx="7534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tx2"/>
                </a:solidFill>
                <a:latin typeface="Arial" charset="0"/>
                <a:cs typeface="Arial" charset="0"/>
              </a:rPr>
              <a:t>3. Роботозированная сварка</a:t>
            </a:r>
          </a:p>
        </p:txBody>
      </p:sp>
      <p:sp>
        <p:nvSpPr>
          <p:cNvPr id="13318" name="TextBox 7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1214438" y="5072063"/>
            <a:ext cx="76057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tx2"/>
                </a:solidFill>
                <a:latin typeface="Arial" charset="0"/>
                <a:cs typeface="Arial" charset="0"/>
              </a:rPr>
              <a:t>4. Внедрение ротационной сварки</a:t>
            </a:r>
          </a:p>
        </p:txBody>
      </p:sp>
    </p:spTree>
  </p:cSld>
  <p:clrMapOvr>
    <a:masterClrMapping/>
  </p:clrMapOvr>
  <p:transition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543925" cy="648072"/>
          </a:xfrm>
        </p:spPr>
        <p:txBody>
          <a:bodyPr/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Инновационные сварочные технологии</a:t>
            </a:r>
          </a:p>
        </p:txBody>
      </p:sp>
      <p:sp>
        <p:nvSpPr>
          <p:cNvPr id="14339" name="TextBox 3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1856047" y="764704"/>
            <a:ext cx="57150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Arial" charset="0"/>
                <a:cs typeface="Arial" charset="0"/>
              </a:rPr>
              <a:t>Плазменная металлообработка       </a:t>
            </a:r>
          </a:p>
          <a:p>
            <a:pPr algn="ctr" eaLnBrk="1" hangingPunct="1">
              <a:spcBef>
                <a:spcPct val="0"/>
              </a:spcBef>
              <a:buFontTx/>
              <a:buAutoNum type="arabicPeriod"/>
            </a:pPr>
            <a:endParaRPr lang="ru-RU" altLang="ru-RU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0EE7B3-B29D-4E83-AE2F-3BCBA937EC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7831"/>
            <a:ext cx="8543925" cy="3702368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3143250" y="285750"/>
            <a:ext cx="3286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Arial" charset="0"/>
                <a:cs typeface="Arial" charset="0"/>
              </a:rPr>
              <a:t>Лазерная сварка</a:t>
            </a:r>
            <a:endParaRPr lang="ru-RU" altLang="ru-RU" sz="2400" b="1" dirty="0">
              <a:latin typeface="Arial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0129884-EAE9-4CC1-A712-874D0901C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938985"/>
            <a:ext cx="842493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2500313" y="214313"/>
            <a:ext cx="45005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Arial" charset="0"/>
                <a:cs typeface="Arial" charset="0"/>
              </a:rPr>
              <a:t>Ротационная сварка</a:t>
            </a:r>
            <a:endParaRPr lang="ru-RU" altLang="ru-RU" sz="2400" b="1" dirty="0">
              <a:latin typeface="Arial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F72BF44-6C09-4F7F-8E83-525C5153D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81" y="1052736"/>
            <a:ext cx="8763838" cy="535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2339752" y="548680"/>
            <a:ext cx="5857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Arial" charset="0"/>
                <a:cs typeface="Arial" charset="0"/>
              </a:rPr>
              <a:t>Роботизированная сварка</a:t>
            </a:r>
            <a:endParaRPr lang="ru-RU" altLang="ru-RU" sz="2400" b="1" dirty="0">
              <a:latin typeface="Arial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9C77A63-65FD-474F-B28A-BE44B32E0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0" y="1425479"/>
            <a:ext cx="8704899" cy="514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12838" y="857250"/>
            <a:ext cx="7358062" cy="5000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C00000"/>
                </a:solidFill>
              </a:rPr>
              <a:t>Традиционные способы сварки</a:t>
            </a:r>
          </a:p>
        </p:txBody>
      </p:sp>
      <p:sp>
        <p:nvSpPr>
          <p:cNvPr id="3" name="Овал 2"/>
          <p:cNvSpPr/>
          <p:nvPr/>
        </p:nvSpPr>
        <p:spPr>
          <a:xfrm>
            <a:off x="3131840" y="1660525"/>
            <a:ext cx="3048715" cy="1643063"/>
          </a:xfrm>
          <a:prstGeom prst="ellipse">
            <a:avLst/>
          </a:prstGeom>
          <a:solidFill>
            <a:srgbClr val="9A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Профессиональные  заболевания</a:t>
            </a:r>
          </a:p>
        </p:txBody>
      </p:sp>
      <p:sp>
        <p:nvSpPr>
          <p:cNvPr id="4" name="Овал 3"/>
          <p:cNvSpPr/>
          <p:nvPr/>
        </p:nvSpPr>
        <p:spPr>
          <a:xfrm>
            <a:off x="250825" y="3214688"/>
            <a:ext cx="2160588" cy="1643062"/>
          </a:xfrm>
          <a:prstGeom prst="ellipse">
            <a:avLst/>
          </a:prstGeom>
          <a:solidFill>
            <a:srgbClr val="9A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Выбросы летучих вредных  веществ</a:t>
            </a:r>
          </a:p>
        </p:txBody>
      </p:sp>
      <p:sp>
        <p:nvSpPr>
          <p:cNvPr id="5" name="Овал 4"/>
          <p:cNvSpPr/>
          <p:nvPr/>
        </p:nvSpPr>
        <p:spPr>
          <a:xfrm>
            <a:off x="3525838" y="4365625"/>
            <a:ext cx="2592387" cy="1385888"/>
          </a:xfrm>
          <a:prstGeom prst="ellipse">
            <a:avLst/>
          </a:prstGeom>
          <a:solidFill>
            <a:srgbClr val="9A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выход</a:t>
            </a:r>
          </a:p>
        </p:txBody>
      </p:sp>
      <p:sp>
        <p:nvSpPr>
          <p:cNvPr id="6" name="Овал 5"/>
          <p:cNvSpPr/>
          <p:nvPr/>
        </p:nvSpPr>
        <p:spPr>
          <a:xfrm>
            <a:off x="6564313" y="3236913"/>
            <a:ext cx="2471737" cy="1620837"/>
          </a:xfrm>
          <a:prstGeom prst="ellipse">
            <a:avLst/>
          </a:prstGeom>
          <a:solidFill>
            <a:srgbClr val="9A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Высокие экономические  и трудозатраты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28713" y="6092825"/>
            <a:ext cx="7215187" cy="5715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C00000"/>
                </a:solidFill>
              </a:rPr>
              <a:t>Инновационные сварочные технологии</a:t>
            </a:r>
          </a:p>
        </p:txBody>
      </p:sp>
      <p:sp>
        <p:nvSpPr>
          <p:cNvPr id="20488" name="TextBox 7"/>
          <p:cNvSpPr txBox="1">
            <a:spLocks noChangeArrowheads="1"/>
          </p:cNvSpPr>
          <p:nvPr/>
        </p:nvSpPr>
        <p:spPr bwMode="auto">
          <a:xfrm>
            <a:off x="928688" y="188913"/>
            <a:ext cx="75009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charset="0"/>
              </a:rPr>
              <a:t>Вывод</a:t>
            </a:r>
          </a:p>
        </p:txBody>
      </p:sp>
      <p:cxnSp>
        <p:nvCxnSpPr>
          <p:cNvPr id="9" name="Shape 59"/>
          <p:cNvCxnSpPr>
            <a:cxnSpLocks/>
            <a:stCxn id="3" idx="2"/>
            <a:endCxn id="4" idx="7"/>
          </p:cNvCxnSpPr>
          <p:nvPr/>
        </p:nvCxnSpPr>
        <p:spPr>
          <a:xfrm rot="10800000" flipV="1">
            <a:off x="2095002" y="2482057"/>
            <a:ext cx="1036838" cy="973252"/>
          </a:xfrm>
          <a:prstGeom prst="curved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hape 63"/>
          <p:cNvCxnSpPr>
            <a:cxnSpLocks/>
            <a:stCxn id="3" idx="6"/>
            <a:endCxn id="6" idx="1"/>
          </p:cNvCxnSpPr>
          <p:nvPr/>
        </p:nvCxnSpPr>
        <p:spPr>
          <a:xfrm>
            <a:off x="6180555" y="2482057"/>
            <a:ext cx="745736" cy="992222"/>
          </a:xfrm>
          <a:prstGeom prst="curved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hape 67"/>
          <p:cNvCxnSpPr>
            <a:stCxn id="4" idx="5"/>
            <a:endCxn id="5" idx="2"/>
          </p:cNvCxnSpPr>
          <p:nvPr/>
        </p:nvCxnSpPr>
        <p:spPr>
          <a:xfrm rot="16200000" flipH="1">
            <a:off x="2590006" y="4121944"/>
            <a:ext cx="441325" cy="1430338"/>
          </a:xfrm>
          <a:prstGeom prst="curved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hape 71"/>
          <p:cNvCxnSpPr>
            <a:stCxn id="6" idx="3"/>
            <a:endCxn id="5" idx="6"/>
          </p:cNvCxnSpPr>
          <p:nvPr/>
        </p:nvCxnSpPr>
        <p:spPr>
          <a:xfrm rot="5400000">
            <a:off x="6303963" y="4435475"/>
            <a:ext cx="436562" cy="808038"/>
          </a:xfrm>
          <a:prstGeom prst="curved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735513" y="3303588"/>
            <a:ext cx="15875" cy="9890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трелка вниз 13"/>
          <p:cNvSpPr/>
          <p:nvPr/>
        </p:nvSpPr>
        <p:spPr>
          <a:xfrm>
            <a:off x="4714875" y="5730875"/>
            <a:ext cx="71438" cy="357188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713288" y="1355725"/>
            <a:ext cx="71437" cy="285750"/>
          </a:xfrm>
          <a:prstGeom prst="down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svarochnyy robot T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6513"/>
            <a:ext cx="5556250" cy="551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6960" y="5450901"/>
            <a:ext cx="8352928" cy="1384995"/>
          </a:xfrm>
          <a:prstGeom prst="rect">
            <a:avLst/>
          </a:prstGeom>
          <a:solidFill>
            <a:srgbClr val="FEFDD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Современный сварщик – это специалист, умеющий управлять сложными машинами и оборудованием. И спектр его способностей - безграничен!</a:t>
            </a:r>
            <a:endParaRPr lang="ru-RU" sz="2800" dirty="0">
              <a:solidFill>
                <a:srgbClr val="0070C0"/>
              </a:solidFill>
              <a:latin typeface="+mn-lt"/>
            </a:endParaRPr>
          </a:p>
        </p:txBody>
      </p:sp>
    </p:spTree>
  </p:cSld>
  <p:clrMapOvr>
    <a:masterClrMapping/>
  </p:clrMapOvr>
  <p:transition>
    <p:wheel spokes="8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683" y="260648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Библиографический список</a:t>
            </a:r>
          </a:p>
          <a:p>
            <a:pPr algn="ctr"/>
            <a:endParaRPr lang="ru-RU" dirty="0"/>
          </a:p>
          <a:p>
            <a:pPr algn="just"/>
            <a:r>
              <a:rPr lang="ru-RU" dirty="0"/>
              <a:t>1.Градецкий В. Г., Рачков М. Ю. Роботы вертикального перемещения, М.: Тип. Мин. Образования РФ, 2005.</a:t>
            </a:r>
            <a:endParaRPr lang="ru-RU" b="1" dirty="0"/>
          </a:p>
          <a:p>
            <a:pPr algn="just"/>
            <a:r>
              <a:rPr lang="ru-RU" dirty="0"/>
              <a:t>2.Григорьянц А.Г., </a:t>
            </a:r>
            <a:r>
              <a:rPr lang="ru-RU" dirty="0" err="1"/>
              <a:t>Грезев</a:t>
            </a:r>
            <a:r>
              <a:rPr lang="ru-RU" dirty="0"/>
              <a:t> А.Н., </a:t>
            </a:r>
            <a:r>
              <a:rPr lang="ru-RU" dirty="0" err="1"/>
              <a:t>Грезев</a:t>
            </a:r>
            <a:r>
              <a:rPr lang="ru-RU" dirty="0"/>
              <a:t> Н.В. Технология двухлучевой лазерной сварки и ее применение в промышленности//Технология машиностроения.</a:t>
            </a:r>
          </a:p>
          <a:p>
            <a:pPr algn="just"/>
            <a:r>
              <a:rPr lang="ru-RU" dirty="0"/>
              <a:t>2005. № 10. С. 28-31.</a:t>
            </a:r>
          </a:p>
          <a:p>
            <a:pPr algn="just"/>
            <a:r>
              <a:rPr lang="ru-RU" dirty="0"/>
              <a:t>3.Григорьянц А.Г., </a:t>
            </a:r>
            <a:r>
              <a:rPr lang="ru-RU" dirty="0" err="1"/>
              <a:t>Грезев</a:t>
            </a:r>
            <a:r>
              <a:rPr lang="ru-RU" dirty="0"/>
              <a:t> А.Н., </a:t>
            </a:r>
            <a:r>
              <a:rPr lang="ru-RU" dirty="0" err="1"/>
              <a:t>Грезев</a:t>
            </a:r>
            <a:r>
              <a:rPr lang="ru-RU" dirty="0"/>
              <a:t> Н.В. Разработка технологии лазерной</a:t>
            </a:r>
          </a:p>
          <a:p>
            <a:pPr algn="just"/>
            <a:r>
              <a:rPr lang="ru-RU" dirty="0"/>
              <a:t>сварки сталей, используемых в трубной металлургии //Технология</a:t>
            </a:r>
          </a:p>
          <a:p>
            <a:pPr algn="just"/>
            <a:r>
              <a:rPr lang="ru-RU" dirty="0"/>
              <a:t>машиностроения. 2005. № 10. С. 32-37.</a:t>
            </a:r>
          </a:p>
          <a:p>
            <a:pPr algn="just"/>
            <a:r>
              <a:rPr lang="ru-RU" b="1" dirty="0"/>
              <a:t> </a:t>
            </a:r>
          </a:p>
          <a:p>
            <a:pPr algn="ctr"/>
            <a:r>
              <a:rPr lang="ru-RU" b="1" dirty="0"/>
              <a:t>Интернета </a:t>
            </a:r>
            <a:r>
              <a:rPr lang="ru-RU" b="1"/>
              <a:t>ресурсы </a:t>
            </a:r>
          </a:p>
          <a:p>
            <a:pPr algn="ctr"/>
            <a:r>
              <a:rPr lang="ru-RU" b="1"/>
              <a:t> </a:t>
            </a:r>
            <a:endParaRPr lang="ru-RU" dirty="0"/>
          </a:p>
          <a:p>
            <a:pPr algn="just"/>
            <a:r>
              <a:rPr lang="ru-RU" dirty="0"/>
              <a:t>http://www.yapfiles.ru/files/490174/chasy.swf</a:t>
            </a:r>
          </a:p>
          <a:p>
            <a:pPr algn="just"/>
            <a:r>
              <a:rPr lang="en-US" dirty="0"/>
              <a:t>http</a:t>
            </a:r>
            <a:r>
              <a:rPr lang="ru-RU" dirty="0"/>
              <a:t>://</a:t>
            </a:r>
            <a:r>
              <a:rPr lang="en-US" dirty="0"/>
              <a:t>www</a:t>
            </a:r>
            <a:r>
              <a:rPr lang="ru-RU" dirty="0"/>
              <a:t>.</a:t>
            </a:r>
            <a:r>
              <a:rPr lang="en-US" dirty="0"/>
              <a:t>smart</a:t>
            </a:r>
            <a:r>
              <a:rPr lang="ru-RU" dirty="0"/>
              <a:t>2</a:t>
            </a:r>
            <a:r>
              <a:rPr lang="en-US" dirty="0"/>
              <a:t>tech</a:t>
            </a:r>
            <a:r>
              <a:rPr lang="ru-RU" dirty="0"/>
              <a:t>.</a:t>
            </a:r>
            <a:r>
              <a:rPr lang="en-US" dirty="0" err="1"/>
              <a:t>ru</a:t>
            </a:r>
            <a:r>
              <a:rPr lang="ru-RU" dirty="0"/>
              <a:t>/</a:t>
            </a:r>
            <a:r>
              <a:rPr lang="en-US" dirty="0" err="1"/>
              <a:t>svarka</a:t>
            </a:r>
            <a:r>
              <a:rPr lang="ru-RU" dirty="0"/>
              <a:t>-</a:t>
            </a:r>
            <a:r>
              <a:rPr lang="en-US" dirty="0"/>
              <a:t>v</a:t>
            </a:r>
            <a:r>
              <a:rPr lang="ru-RU" dirty="0"/>
              <a:t>-</a:t>
            </a:r>
            <a:r>
              <a:rPr lang="en-US" dirty="0" err="1"/>
              <a:t>uzkuyu</a:t>
            </a:r>
            <a:r>
              <a:rPr lang="ru-RU" dirty="0"/>
              <a:t>-</a:t>
            </a:r>
            <a:r>
              <a:rPr lang="en-US" dirty="0" err="1"/>
              <a:t>razdelku</a:t>
            </a:r>
            <a:r>
              <a:rPr lang="ru-RU" dirty="0"/>
              <a:t>-</a:t>
            </a:r>
            <a:r>
              <a:rPr lang="en-US" dirty="0" err="1"/>
              <a:t>siemens</a:t>
            </a:r>
            <a:r>
              <a:rPr lang="ru-RU" dirty="0"/>
              <a:t>-</a:t>
            </a:r>
            <a:r>
              <a:rPr lang="en-US" dirty="0" err="1"/>
              <a:t>germaniya</a:t>
            </a:r>
            <a:endParaRPr lang="ru-RU" dirty="0"/>
          </a:p>
          <a:p>
            <a:pPr algn="just"/>
            <a:r>
              <a:rPr lang="en-US" dirty="0"/>
              <a:t>http</a:t>
            </a:r>
            <a:r>
              <a:rPr lang="ru-RU" dirty="0"/>
              <a:t>://</a:t>
            </a:r>
            <a:r>
              <a:rPr lang="en-US" dirty="0"/>
              <a:t>video</a:t>
            </a:r>
            <a:r>
              <a:rPr lang="ru-RU" dirty="0"/>
              <a:t>.</a:t>
            </a:r>
            <a:r>
              <a:rPr lang="en-US" dirty="0" err="1"/>
              <a:t>ariom</a:t>
            </a:r>
            <a:r>
              <a:rPr lang="ru-RU" dirty="0"/>
              <a:t>.</a:t>
            </a:r>
            <a:r>
              <a:rPr lang="en-US" dirty="0" err="1"/>
              <a:t>ru</a:t>
            </a:r>
            <a:r>
              <a:rPr lang="ru-RU" dirty="0"/>
              <a:t>/</a:t>
            </a:r>
            <a:r>
              <a:rPr lang="en-US" dirty="0"/>
              <a:t>v</a:t>
            </a:r>
            <a:r>
              <a:rPr lang="ru-RU" dirty="0"/>
              <a:t>/</a:t>
            </a:r>
            <a:r>
              <a:rPr lang="en-US" dirty="0" err="1"/>
              <a:t>RtJ</a:t>
            </a:r>
            <a:r>
              <a:rPr lang="ru-RU" dirty="0"/>
              <a:t>18</a:t>
            </a:r>
            <a:r>
              <a:rPr lang="en-US" dirty="0" err="1"/>
              <a:t>EvilHQ</a:t>
            </a:r>
            <a:r>
              <a:rPr lang="ru-RU" dirty="0"/>
              <a:t>.</a:t>
            </a:r>
            <a:r>
              <a:rPr lang="en-US" dirty="0"/>
              <a:t>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9995461"/>
      </p:ext>
    </p:extLst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250825" y="188913"/>
            <a:ext cx="8713788" cy="61356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Цель: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+mj-lt"/>
                <a:cs typeface="Times New Roman" panose="02020603050405020304" pitchFamily="18" charset="0"/>
              </a:rPr>
              <a:t>исследовать современные научные достижения в области увеличения экономических и экологических показателей выполнения технологического процесса сварки.</a:t>
            </a:r>
          </a:p>
          <a:p>
            <a:pPr marL="0" indent="0" algn="just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Задачи: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200" b="1" dirty="0">
                <a:latin typeface="+mj-lt"/>
                <a:cs typeface="Times New Roman" panose="02020603050405020304" pitchFamily="18" charset="0"/>
              </a:rPr>
              <a:t>определить  (теоретически) влияние сварочного производства на экологическое равновесие окружающей среды и здоровье человека;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200" b="1" dirty="0">
                <a:latin typeface="+mj-lt"/>
                <a:cs typeface="Times New Roman" panose="02020603050405020304" pitchFamily="18" charset="0"/>
              </a:rPr>
              <a:t>выявить наиболее экологически чистые способы сварки;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200" b="1" dirty="0">
                <a:latin typeface="+mj-lt"/>
                <a:cs typeface="Times New Roman" panose="02020603050405020304" pitchFamily="18" charset="0"/>
              </a:rPr>
              <a:t>изучить современные научные разработки, направленные  на экологию процесса металлообработки при помощи сварки </a:t>
            </a:r>
          </a:p>
          <a:p>
            <a:pPr marL="0" indent="0" algn="just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Межпредметные связи: </a:t>
            </a:r>
            <a:r>
              <a:rPr lang="ru-RU" sz="2200" b="1" dirty="0">
                <a:latin typeface="+mj-lt"/>
                <a:cs typeface="Times New Roman" panose="02020603050405020304" pitchFamily="18" charset="0"/>
              </a:rPr>
              <a:t>экология, химия, технология сварки и резки металлов.</a:t>
            </a:r>
          </a:p>
        </p:txBody>
      </p:sp>
      <p:pic>
        <p:nvPicPr>
          <p:cNvPr id="3" name="Picture 3" descr="C:\Users\Пользователь\Desktop\Для кл. часа Сварщик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3091" y="4202477"/>
            <a:ext cx="5357818" cy="27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Гипотеза </a:t>
            </a:r>
            <a:b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endParaRPr lang="ru-RU" alt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28625" y="687388"/>
            <a:ext cx="82296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79388" y="1008063"/>
            <a:ext cx="8785225" cy="568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dirty="0">
                <a:cs typeface="Arial" pitchFamily="34" charset="0"/>
              </a:rPr>
              <a:t>Использование экологически чистых способов сварки  существенно повлияют на сохранение здоровья человека и окружающей среды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Основополагающий вопрос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  </a:t>
            </a:r>
            <a:r>
              <a:rPr lang="ru-RU" dirty="0">
                <a:cs typeface="Arial" pitchFamily="34" charset="0"/>
              </a:rPr>
              <a:t>Какие современные сварочные  технологии являются экологически и экономически оптимальными?</a:t>
            </a:r>
          </a:p>
          <a:p>
            <a:pPr>
              <a:defRPr/>
            </a:pPr>
            <a:r>
              <a:rPr lang="ru-RU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 изучения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/>
              <a:t>- </a:t>
            </a:r>
            <a:r>
              <a:rPr lang="ru-RU" b="1" dirty="0">
                <a:solidFill>
                  <a:srgbClr val="0070C0"/>
                </a:solidFill>
              </a:rPr>
              <a:t>профессия сварщик</a:t>
            </a:r>
            <a:endParaRPr lang="ru-RU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изучения</a:t>
            </a:r>
            <a:r>
              <a:rPr lang="ru-RU" b="1" dirty="0"/>
              <a:t> - </a:t>
            </a:r>
            <a:r>
              <a:rPr lang="ru-RU" b="1" dirty="0">
                <a:solidFill>
                  <a:srgbClr val="0070C0"/>
                </a:solidFill>
              </a:rPr>
              <a:t>сварочные технологии</a:t>
            </a:r>
            <a:endParaRPr lang="ru-RU" dirty="0"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87624" y="476673"/>
            <a:ext cx="6840760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1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  <a:t>Основные этапы работы:</a:t>
            </a:r>
            <a:br>
              <a:rPr lang="ru-RU" sz="1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</a:rPr>
            </a:br>
            <a:endParaRPr lang="ru-RU" sz="16000" dirty="0"/>
          </a:p>
          <a:p>
            <a:pPr eaLnBrk="1" fontAlgn="auto" hangingPunct="1">
              <a:spcAft>
                <a:spcPts val="0"/>
              </a:spcAft>
              <a:defRPr/>
            </a:pP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sz="9300" dirty="0"/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387883"/>
            <a:ext cx="8229600" cy="5281477"/>
          </a:xfrm>
          <a:prstGeom prst="rect">
            <a:avLst/>
          </a:prstGeom>
          <a:ln w="9525" cap="flat" cmpd="sng" algn="ctr">
            <a:noFill/>
            <a:prstDash val="solid"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100" b="1" dirty="0">
                <a:solidFill>
                  <a:srgbClr val="0070C0"/>
                </a:solidFill>
                <a:cs typeface="Arial" pitchFamily="34" charset="0"/>
              </a:rPr>
              <a:t>определение цели, задач исследования, </a:t>
            </a:r>
            <a:r>
              <a:rPr lang="ru-RU" sz="3100" b="1" dirty="0" err="1">
                <a:solidFill>
                  <a:srgbClr val="0070C0"/>
                </a:solidFill>
                <a:cs typeface="Arial" pitchFamily="34" charset="0"/>
              </a:rPr>
              <a:t>основопо-лагающего</a:t>
            </a:r>
            <a:r>
              <a:rPr lang="ru-RU" sz="3100" b="1" dirty="0">
                <a:solidFill>
                  <a:srgbClr val="0070C0"/>
                </a:solidFill>
                <a:cs typeface="Arial" pitchFamily="34" charset="0"/>
              </a:rPr>
              <a:t> вопроса;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100" b="1" dirty="0">
                <a:solidFill>
                  <a:srgbClr val="0070C0"/>
                </a:solidFill>
                <a:cs typeface="Arial" pitchFamily="34" charset="0"/>
              </a:rPr>
              <a:t>выявление гипотезы;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100" b="1" dirty="0">
                <a:solidFill>
                  <a:srgbClr val="0070C0"/>
                </a:solidFill>
                <a:cs typeface="Arial" pitchFamily="34" charset="0"/>
              </a:rPr>
              <a:t>определение методов исследования </a:t>
            </a:r>
            <a:r>
              <a:rPr lang="ru-RU" sz="3100" dirty="0">
                <a:solidFill>
                  <a:srgbClr val="0070C0"/>
                </a:solidFill>
                <a:cs typeface="Arial" pitchFamily="34" charset="0"/>
              </a:rPr>
              <a:t>(изучение различной литературы, ресурсов Интернета, другое )</a:t>
            </a:r>
            <a:r>
              <a:rPr lang="ru-RU" sz="3100" b="1" dirty="0">
                <a:solidFill>
                  <a:srgbClr val="0070C0"/>
                </a:solidFill>
                <a:cs typeface="Arial" pitchFamily="34" charset="0"/>
              </a:rPr>
              <a:t>;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100" b="1" dirty="0">
                <a:solidFill>
                  <a:srgbClr val="0070C0"/>
                </a:solidFill>
                <a:cs typeface="Arial" pitchFamily="34" charset="0"/>
              </a:rPr>
              <a:t>проведение сбора  и анализа полученных данных;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100" b="1" dirty="0">
                <a:solidFill>
                  <a:srgbClr val="0070C0"/>
                </a:solidFill>
                <a:cs typeface="Arial" pitchFamily="34" charset="0"/>
              </a:rPr>
              <a:t> оформление конечного результата </a:t>
            </a:r>
            <a:r>
              <a:rPr lang="ru-RU" sz="3100" dirty="0">
                <a:solidFill>
                  <a:srgbClr val="0070C0"/>
                </a:solidFill>
                <a:cs typeface="Arial" pitchFamily="34" charset="0"/>
              </a:rPr>
              <a:t>в виде мультимедийной презентации;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100" b="1" dirty="0">
                <a:solidFill>
                  <a:srgbClr val="0070C0"/>
                </a:solidFill>
                <a:cs typeface="Arial" pitchFamily="34" charset="0"/>
              </a:rPr>
              <a:t>подведение итогов (участие в работе студенческой конференции интегрированных проектов  на тему: </a:t>
            </a:r>
            <a:r>
              <a:rPr lang="ru-RU" sz="3100" b="1" dirty="0">
                <a:solidFill>
                  <a:srgbClr val="0070C0"/>
                </a:solidFill>
              </a:rPr>
              <a:t>«Наука сегодня -  достойная профессия завтра»</a:t>
            </a:r>
            <a:r>
              <a:rPr lang="ru-RU" sz="3100" b="1" dirty="0">
                <a:solidFill>
                  <a:srgbClr val="0070C0"/>
                </a:solidFill>
                <a:cs typeface="Arial" pitchFamily="34" charset="0"/>
              </a:rPr>
              <a:t>;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3100" b="1" dirty="0">
                <a:solidFill>
                  <a:srgbClr val="0070C0"/>
                </a:solidFill>
                <a:cs typeface="Arial" pitchFamily="34" charset="0"/>
              </a:rPr>
              <a:t>рефлексия.</a:t>
            </a:r>
            <a:endParaRPr lang="ru-RU" sz="3100" dirty="0">
              <a:solidFill>
                <a:srgbClr val="0070C0"/>
              </a:solidFill>
              <a:cs typeface="Arial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USER\Desktop\Конференция декабрь\Новая папка\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4"/>
          <a:stretch>
            <a:fillRect/>
          </a:stretch>
        </p:blipFill>
        <p:spPr bwMode="auto">
          <a:xfrm>
            <a:off x="223838" y="836613"/>
            <a:ext cx="8766175" cy="524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C:\Users\USER\Desktop\Конференция декабрь\Новая папка\DSC008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9"/>
          <a:stretch>
            <a:fillRect/>
          </a:stretch>
        </p:blipFill>
        <p:spPr bwMode="auto">
          <a:xfrm>
            <a:off x="384175" y="442913"/>
            <a:ext cx="8612188" cy="557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4" descr="C:\Users\USER\Desktop\Конференция декабрь\e4ee5abc3aff78f148539facb08c80f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1090613"/>
            <a:ext cx="8778875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5" descr="C:\Users\USER\Desktop\Конференция декабрь\slider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3" y="1412875"/>
            <a:ext cx="89884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Picture 6" descr="C:\Users\USER\Desktop\Конференция декабрь\buzan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3" y="349250"/>
            <a:ext cx="8988425" cy="611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11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11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911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930275"/>
            <a:ext cx="4514850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3" y="3462338"/>
            <a:ext cx="4419600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4240213"/>
            <a:ext cx="4679950" cy="253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38" y="620713"/>
            <a:ext cx="4387850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98438" y="179388"/>
            <a:ext cx="87328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0093" y="64740"/>
            <a:ext cx="8733322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В современных промышленных отраслях технология сварки занимает довольно значительное место.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4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150" y="3201988"/>
            <a:ext cx="4619625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C:\Users\Пользователь\Downloads\2007-0613spacewal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8"/>
          <a:stretch>
            <a:fillRect/>
          </a:stretch>
        </p:blipFill>
        <p:spPr bwMode="auto">
          <a:xfrm>
            <a:off x="4025900" y="207963"/>
            <a:ext cx="4968875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70"/>
          <a:stretch>
            <a:fillRect/>
          </a:stretch>
        </p:blipFill>
        <p:spPr bwMode="auto">
          <a:xfrm>
            <a:off x="179388" y="188913"/>
            <a:ext cx="4195762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509963"/>
            <a:ext cx="4176712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roject 2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/>
          <a:stretch/>
        </p:blipFill>
        <p:spPr>
          <a:xfrm>
            <a:off x="762000" y="1143000"/>
            <a:ext cx="7620000" cy="4572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Пользователь\Desktop\Конференция 27.10.14\Для конференции\конференция в лицее №1 Экология сварки Киватцевой\i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3143240" cy="316419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3171825" y="26908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3733800" y="4267200"/>
            <a:ext cx="184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10245" name="Group 7"/>
          <p:cNvGrpSpPr>
            <a:grpSpLocks/>
          </p:cNvGrpSpPr>
          <p:nvPr/>
        </p:nvGrpSpPr>
        <p:grpSpPr bwMode="auto">
          <a:xfrm>
            <a:off x="1692275" y="1412875"/>
            <a:ext cx="671513" cy="715963"/>
            <a:chOff x="1583" y="1494"/>
            <a:chExt cx="526" cy="526"/>
          </a:xfrm>
        </p:grpSpPr>
        <p:sp>
          <p:nvSpPr>
            <p:cNvPr id="10269" name="Oval 8"/>
            <p:cNvSpPr>
              <a:spLocks noChangeArrowheads="1"/>
            </p:cNvSpPr>
            <p:nvPr/>
          </p:nvSpPr>
          <p:spPr bwMode="gray">
            <a:xfrm>
              <a:off x="1583" y="1494"/>
              <a:ext cx="526" cy="5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70" name="Oval 9"/>
            <p:cNvSpPr>
              <a:spLocks noChangeArrowheads="1"/>
            </p:cNvSpPr>
            <p:nvPr/>
          </p:nvSpPr>
          <p:spPr bwMode="gray">
            <a:xfrm>
              <a:off x="1634" y="1547"/>
              <a:ext cx="425" cy="425"/>
            </a:xfrm>
            <a:prstGeom prst="ellipse">
              <a:avLst/>
            </a:prstGeom>
            <a:gradFill rotWithShape="1">
              <a:gsLst>
                <a:gs pos="0">
                  <a:srgbClr val="10E470"/>
                </a:gs>
                <a:gs pos="100000">
                  <a:srgbClr val="098340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71" name="Oval 10"/>
            <p:cNvSpPr>
              <a:spLocks noChangeArrowheads="1"/>
            </p:cNvSpPr>
            <p:nvPr/>
          </p:nvSpPr>
          <p:spPr bwMode="gray">
            <a:xfrm>
              <a:off x="1642" y="1557"/>
              <a:ext cx="406" cy="406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85001"/>
                  </a:srgbClr>
                </a:gs>
                <a:gs pos="100000">
                  <a:srgbClr val="A2A2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72" name="Oval 11"/>
            <p:cNvSpPr>
              <a:spLocks noChangeArrowheads="1"/>
            </p:cNvSpPr>
            <p:nvPr/>
          </p:nvSpPr>
          <p:spPr bwMode="gray">
            <a:xfrm>
              <a:off x="1652" y="1582"/>
              <a:ext cx="265" cy="2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73" name="Oval 12"/>
            <p:cNvSpPr>
              <a:spLocks noChangeArrowheads="1"/>
            </p:cNvSpPr>
            <p:nvPr/>
          </p:nvSpPr>
          <p:spPr bwMode="gray">
            <a:xfrm>
              <a:off x="1659" y="1571"/>
              <a:ext cx="366" cy="366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C2C2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</p:grpSp>
      <p:grpSp>
        <p:nvGrpSpPr>
          <p:cNvPr id="10246" name="Group 14"/>
          <p:cNvGrpSpPr>
            <a:grpSpLocks/>
          </p:cNvGrpSpPr>
          <p:nvPr/>
        </p:nvGrpSpPr>
        <p:grpSpPr bwMode="auto">
          <a:xfrm>
            <a:off x="3071813" y="2857500"/>
            <a:ext cx="671512" cy="715963"/>
            <a:chOff x="1583" y="1494"/>
            <a:chExt cx="526" cy="526"/>
          </a:xfrm>
        </p:grpSpPr>
        <p:sp>
          <p:nvSpPr>
            <p:cNvPr id="10264" name="Oval 15"/>
            <p:cNvSpPr>
              <a:spLocks noChangeArrowheads="1"/>
            </p:cNvSpPr>
            <p:nvPr/>
          </p:nvSpPr>
          <p:spPr bwMode="gray">
            <a:xfrm>
              <a:off x="1583" y="1494"/>
              <a:ext cx="526" cy="5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65" name="Oval 16"/>
            <p:cNvSpPr>
              <a:spLocks noChangeArrowheads="1"/>
            </p:cNvSpPr>
            <p:nvPr/>
          </p:nvSpPr>
          <p:spPr bwMode="gray">
            <a:xfrm>
              <a:off x="1634" y="1547"/>
              <a:ext cx="425" cy="425"/>
            </a:xfrm>
            <a:prstGeom prst="ellipse">
              <a:avLst/>
            </a:prstGeom>
            <a:gradFill rotWithShape="1">
              <a:gsLst>
                <a:gs pos="0">
                  <a:srgbClr val="10E470"/>
                </a:gs>
                <a:gs pos="100000">
                  <a:srgbClr val="098340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66" name="Oval 17"/>
            <p:cNvSpPr>
              <a:spLocks noChangeArrowheads="1"/>
            </p:cNvSpPr>
            <p:nvPr/>
          </p:nvSpPr>
          <p:spPr bwMode="gray">
            <a:xfrm>
              <a:off x="1642" y="1557"/>
              <a:ext cx="406" cy="406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85001"/>
                  </a:srgbClr>
                </a:gs>
                <a:gs pos="100000">
                  <a:srgbClr val="A2A2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67" name="Oval 18"/>
            <p:cNvSpPr>
              <a:spLocks noChangeArrowheads="1"/>
            </p:cNvSpPr>
            <p:nvPr/>
          </p:nvSpPr>
          <p:spPr bwMode="gray">
            <a:xfrm>
              <a:off x="1652" y="1582"/>
              <a:ext cx="265" cy="2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68" name="Oval 19"/>
            <p:cNvSpPr>
              <a:spLocks noChangeArrowheads="1"/>
            </p:cNvSpPr>
            <p:nvPr/>
          </p:nvSpPr>
          <p:spPr bwMode="gray">
            <a:xfrm>
              <a:off x="1659" y="1571"/>
              <a:ext cx="366" cy="366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C2C2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</p:grpSp>
      <p:grpSp>
        <p:nvGrpSpPr>
          <p:cNvPr id="10247" name="Group 33"/>
          <p:cNvGrpSpPr>
            <a:grpSpLocks/>
          </p:cNvGrpSpPr>
          <p:nvPr/>
        </p:nvGrpSpPr>
        <p:grpSpPr bwMode="auto">
          <a:xfrm>
            <a:off x="3143250" y="4143375"/>
            <a:ext cx="671513" cy="715963"/>
            <a:chOff x="1583" y="1494"/>
            <a:chExt cx="526" cy="526"/>
          </a:xfrm>
        </p:grpSpPr>
        <p:sp>
          <p:nvSpPr>
            <p:cNvPr id="10259" name="Oval 34"/>
            <p:cNvSpPr>
              <a:spLocks noChangeArrowheads="1"/>
            </p:cNvSpPr>
            <p:nvPr/>
          </p:nvSpPr>
          <p:spPr bwMode="gray">
            <a:xfrm>
              <a:off x="1583" y="1494"/>
              <a:ext cx="526" cy="5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60" name="Oval 35"/>
            <p:cNvSpPr>
              <a:spLocks noChangeArrowheads="1"/>
            </p:cNvSpPr>
            <p:nvPr/>
          </p:nvSpPr>
          <p:spPr bwMode="gray">
            <a:xfrm>
              <a:off x="1634" y="1547"/>
              <a:ext cx="425" cy="425"/>
            </a:xfrm>
            <a:prstGeom prst="ellipse">
              <a:avLst/>
            </a:prstGeom>
            <a:gradFill rotWithShape="1">
              <a:gsLst>
                <a:gs pos="0">
                  <a:srgbClr val="10E470"/>
                </a:gs>
                <a:gs pos="100000">
                  <a:srgbClr val="098340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61" name="Oval 36"/>
            <p:cNvSpPr>
              <a:spLocks noChangeArrowheads="1"/>
            </p:cNvSpPr>
            <p:nvPr/>
          </p:nvSpPr>
          <p:spPr bwMode="gray">
            <a:xfrm>
              <a:off x="1642" y="1557"/>
              <a:ext cx="406" cy="406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85001"/>
                  </a:srgbClr>
                </a:gs>
                <a:gs pos="100000">
                  <a:srgbClr val="A2A2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62" name="Oval 37"/>
            <p:cNvSpPr>
              <a:spLocks noChangeArrowheads="1"/>
            </p:cNvSpPr>
            <p:nvPr/>
          </p:nvSpPr>
          <p:spPr bwMode="gray">
            <a:xfrm>
              <a:off x="1652" y="1582"/>
              <a:ext cx="265" cy="2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63" name="Oval 38"/>
            <p:cNvSpPr>
              <a:spLocks noChangeArrowheads="1"/>
            </p:cNvSpPr>
            <p:nvPr/>
          </p:nvSpPr>
          <p:spPr bwMode="gray">
            <a:xfrm>
              <a:off x="1659" y="1571"/>
              <a:ext cx="366" cy="366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C2C2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250825" y="231775"/>
            <a:ext cx="864235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Вредные и опасные производственные </a:t>
            </a:r>
            <a:b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</a:b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факторы в трудовой деятельности сварщика</a:t>
            </a:r>
            <a:b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</a:br>
            <a:endParaRPr lang="ru-RU" sz="2800" dirty="0">
              <a:latin typeface="+mj-lt"/>
            </a:endParaRPr>
          </a:p>
        </p:txBody>
      </p:sp>
      <p:sp>
        <p:nvSpPr>
          <p:cNvPr id="24" name="AutoShape 39"/>
          <p:cNvSpPr>
            <a:spLocks noChangeArrowheads="1"/>
          </p:cNvSpPr>
          <p:nvPr/>
        </p:nvSpPr>
        <p:spPr bwMode="gray">
          <a:xfrm>
            <a:off x="2500313" y="1214438"/>
            <a:ext cx="6324600" cy="877887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latin typeface="Arial" pitchFamily="34" charset="0"/>
              </a:rPr>
              <a:t>Физические: </a:t>
            </a:r>
            <a:r>
              <a:rPr lang="ru-RU" sz="2000" dirty="0">
                <a:latin typeface="Arial" pitchFamily="34" charset="0"/>
              </a:rPr>
              <a:t>вибрации, шум, инфракрасные и </a:t>
            </a:r>
          </a:p>
          <a:p>
            <a:pPr algn="ctr">
              <a:defRPr/>
            </a:pPr>
            <a:r>
              <a:rPr lang="ru-RU" sz="2000" dirty="0">
                <a:latin typeface="Arial" pitchFamily="34" charset="0"/>
              </a:rPr>
              <a:t>ультрафиолетовые излучения</a:t>
            </a:r>
            <a:endParaRPr lang="ru-RU" sz="2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26" name="AutoShape 41"/>
          <p:cNvSpPr>
            <a:spLocks noChangeArrowheads="1"/>
          </p:cNvSpPr>
          <p:nvPr/>
        </p:nvSpPr>
        <p:spPr bwMode="gray">
          <a:xfrm>
            <a:off x="3929063" y="2571750"/>
            <a:ext cx="5072062" cy="1071563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latin typeface="Arial" pitchFamily="34" charset="0"/>
              </a:rPr>
              <a:t>Психофизиологические:</a:t>
            </a:r>
            <a:r>
              <a:rPr lang="ru-RU" sz="2000" dirty="0">
                <a:latin typeface="Arial" pitchFamily="34" charset="0"/>
              </a:rPr>
              <a:t> физические</a:t>
            </a:r>
          </a:p>
          <a:p>
            <a:pPr algn="ctr">
              <a:defRPr/>
            </a:pPr>
            <a:r>
              <a:rPr lang="ru-RU" sz="2000" dirty="0">
                <a:latin typeface="Arial" pitchFamily="34" charset="0"/>
              </a:rPr>
              <a:t> перегрузки, монотонный труд</a:t>
            </a:r>
            <a:endParaRPr lang="ru-RU" sz="2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27" name="AutoShape 20"/>
          <p:cNvSpPr>
            <a:spLocks noChangeArrowheads="1"/>
          </p:cNvSpPr>
          <p:nvPr/>
        </p:nvSpPr>
        <p:spPr bwMode="gray">
          <a:xfrm>
            <a:off x="4000500" y="4000500"/>
            <a:ext cx="5000625" cy="1047750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latin typeface="Arial" pitchFamily="34" charset="0"/>
              </a:rPr>
              <a:t>Биологические: </a:t>
            </a:r>
            <a:r>
              <a:rPr lang="ru-RU" sz="2000" dirty="0">
                <a:latin typeface="Arial" pitchFamily="34" charset="0"/>
              </a:rPr>
              <a:t>патогенные </a:t>
            </a:r>
          </a:p>
          <a:p>
            <a:pPr algn="ctr">
              <a:defRPr/>
            </a:pPr>
            <a:r>
              <a:rPr lang="ru-RU" sz="2000" dirty="0">
                <a:latin typeface="Arial" pitchFamily="34" charset="0"/>
              </a:rPr>
              <a:t>микроорганизмы</a:t>
            </a:r>
            <a:endParaRPr lang="ru-RU" sz="2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grpSp>
        <p:nvGrpSpPr>
          <p:cNvPr id="10252" name="Group 21"/>
          <p:cNvGrpSpPr>
            <a:grpSpLocks/>
          </p:cNvGrpSpPr>
          <p:nvPr/>
        </p:nvGrpSpPr>
        <p:grpSpPr bwMode="auto">
          <a:xfrm>
            <a:off x="1835150" y="5661025"/>
            <a:ext cx="671513" cy="715963"/>
            <a:chOff x="1583" y="1494"/>
            <a:chExt cx="526" cy="526"/>
          </a:xfrm>
        </p:grpSpPr>
        <p:sp>
          <p:nvSpPr>
            <p:cNvPr id="10254" name="Oval 22"/>
            <p:cNvSpPr>
              <a:spLocks noChangeArrowheads="1"/>
            </p:cNvSpPr>
            <p:nvPr/>
          </p:nvSpPr>
          <p:spPr bwMode="gray">
            <a:xfrm>
              <a:off x="1583" y="1494"/>
              <a:ext cx="526" cy="5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55" name="Oval 23"/>
            <p:cNvSpPr>
              <a:spLocks noChangeArrowheads="1"/>
            </p:cNvSpPr>
            <p:nvPr/>
          </p:nvSpPr>
          <p:spPr bwMode="gray">
            <a:xfrm>
              <a:off x="1634" y="1547"/>
              <a:ext cx="425" cy="425"/>
            </a:xfrm>
            <a:prstGeom prst="ellipse">
              <a:avLst/>
            </a:prstGeom>
            <a:gradFill rotWithShape="1">
              <a:gsLst>
                <a:gs pos="0">
                  <a:srgbClr val="10E470"/>
                </a:gs>
                <a:gs pos="100000">
                  <a:srgbClr val="098340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56" name="Oval 24"/>
            <p:cNvSpPr>
              <a:spLocks noChangeArrowheads="1"/>
            </p:cNvSpPr>
            <p:nvPr/>
          </p:nvSpPr>
          <p:spPr bwMode="gray">
            <a:xfrm>
              <a:off x="1642" y="1557"/>
              <a:ext cx="406" cy="406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85001"/>
                  </a:srgbClr>
                </a:gs>
                <a:gs pos="100000">
                  <a:srgbClr val="A2A2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57" name="Oval 25"/>
            <p:cNvSpPr>
              <a:spLocks noChangeArrowheads="1"/>
            </p:cNvSpPr>
            <p:nvPr/>
          </p:nvSpPr>
          <p:spPr bwMode="gray">
            <a:xfrm>
              <a:off x="1652" y="1582"/>
              <a:ext cx="265" cy="26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  <p:sp>
          <p:nvSpPr>
            <p:cNvPr id="10258" name="Oval 26"/>
            <p:cNvSpPr>
              <a:spLocks noChangeArrowheads="1"/>
            </p:cNvSpPr>
            <p:nvPr/>
          </p:nvSpPr>
          <p:spPr bwMode="gray">
            <a:xfrm>
              <a:off x="1659" y="1571"/>
              <a:ext cx="366" cy="366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alpha val="0"/>
                  </a:srgbClr>
                </a:gs>
                <a:gs pos="100000">
                  <a:srgbClr val="C2C2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charset="0"/>
              </a:endParaRPr>
            </a:p>
          </p:txBody>
        </p:sp>
      </p:grpSp>
      <p:sp>
        <p:nvSpPr>
          <p:cNvPr id="35" name="AutoShape 20"/>
          <p:cNvSpPr>
            <a:spLocks noChangeArrowheads="1"/>
          </p:cNvSpPr>
          <p:nvPr/>
        </p:nvSpPr>
        <p:spPr bwMode="gray">
          <a:xfrm>
            <a:off x="2643188" y="5643563"/>
            <a:ext cx="6343650" cy="923925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latin typeface="Arial" pitchFamily="34" charset="0"/>
              </a:rPr>
              <a:t>Химические:</a:t>
            </a:r>
            <a:r>
              <a:rPr lang="ru-RU" sz="2000" dirty="0">
                <a:latin typeface="Arial" pitchFamily="34" charset="0"/>
              </a:rPr>
              <a:t> токсичные, канцерогенные вещества,</a:t>
            </a:r>
          </a:p>
          <a:p>
            <a:pPr algn="ctr">
              <a:defRPr/>
            </a:pPr>
            <a:r>
              <a:rPr lang="ru-RU" sz="2000" dirty="0">
                <a:latin typeface="Arial" pitchFamily="34" charset="0"/>
              </a:rPr>
              <a:t> сварочные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аэрозоли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35" grpId="0" animBg="1"/>
    </p:bldLst>
  </p:timing>
</p:sld>
</file>

<file path=ppt/theme/theme1.xml><?xml version="1.0" encoding="utf-8"?>
<a:theme xmlns:a="http://schemas.openxmlformats.org/drawingml/2006/main" name="Фокина Л. П. Шаблон (фон) презентации. Часть 2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презентации. Часть 25</Template>
  <TotalTime>2936</TotalTime>
  <Words>560</Words>
  <Application>Microsoft Office PowerPoint</Application>
  <PresentationFormat>Экран (4:3)</PresentationFormat>
  <Paragraphs>97</Paragraphs>
  <Slides>19</Slides>
  <Notes>6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Constantia</vt:lpstr>
      <vt:lpstr>Monotype Corsiva</vt:lpstr>
      <vt:lpstr>Wingdings</vt:lpstr>
      <vt:lpstr>Wingdings 2</vt:lpstr>
      <vt:lpstr>Фокина Л. П. Шаблон (фон) презентации. Часть 25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Инновационные сварочные технологии:  </vt:lpstr>
      <vt:lpstr>Инновационные сварочные технологии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Мила</dc:creator>
  <cp:lastModifiedBy>Lenovo</cp:lastModifiedBy>
  <cp:revision>232</cp:revision>
  <dcterms:modified xsi:type="dcterms:W3CDTF">2021-01-30T19:00:55Z</dcterms:modified>
</cp:coreProperties>
</file>