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74" r:id="rId6"/>
    <p:sldId id="267" r:id="rId7"/>
    <p:sldId id="276" r:id="rId8"/>
    <p:sldId id="277" r:id="rId9"/>
    <p:sldId id="278" r:id="rId10"/>
    <p:sldId id="279" r:id="rId11"/>
    <p:sldId id="269" r:id="rId12"/>
    <p:sldId id="271" r:id="rId13"/>
    <p:sldId id="272" r:id="rId14"/>
    <p:sldId id="263" r:id="rId15"/>
    <p:sldId id="275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D3E"/>
    <a:srgbClr val="00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rgbClr val="FF99FF"/>
            </a:gs>
            <a:gs pos="47000">
              <a:schemeClr val="accent1">
                <a:tint val="44500"/>
                <a:satMod val="160000"/>
              </a:schemeClr>
            </a:gs>
            <a:gs pos="99000">
              <a:srgbClr val="92D0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3" Type="http://schemas.openxmlformats.org/officeDocument/2006/relationships/image" Target="../media/image9.png"/><Relationship Id="rId7" Type="http://schemas.openxmlformats.org/officeDocument/2006/relationships/image" Target="../media/image6.gif"/><Relationship Id="rId12" Type="http://schemas.openxmlformats.org/officeDocument/2006/relationships/image" Target="../media/image33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32.jpeg"/><Relationship Id="rId5" Type="http://schemas.openxmlformats.org/officeDocument/2006/relationships/image" Target="../media/image5.png"/><Relationship Id="rId10" Type="http://schemas.openxmlformats.org/officeDocument/2006/relationships/image" Target="../media/image31.jpeg"/><Relationship Id="rId4" Type="http://schemas.openxmlformats.org/officeDocument/2006/relationships/image" Target="../media/image4.png"/><Relationship Id="rId9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35.jpeg"/><Relationship Id="rId7" Type="http://schemas.openxmlformats.org/officeDocument/2006/relationships/image" Target="../media/image3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5.png"/><Relationship Id="rId7" Type="http://schemas.openxmlformats.org/officeDocument/2006/relationships/image" Target="../media/image6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5.png"/><Relationship Id="rId7" Type="http://schemas.openxmlformats.org/officeDocument/2006/relationships/image" Target="../media/image4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.png"/><Relationship Id="rId9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png"/><Relationship Id="rId7" Type="http://schemas.openxmlformats.org/officeDocument/2006/relationships/image" Target="../media/image6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4.jpeg"/><Relationship Id="rId4" Type="http://schemas.openxmlformats.org/officeDocument/2006/relationships/image" Target="../media/image4.pn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5.png"/><Relationship Id="rId5" Type="http://schemas.openxmlformats.org/officeDocument/2006/relationships/image" Target="../media/image16.jpeg"/><Relationship Id="rId10" Type="http://schemas.openxmlformats.org/officeDocument/2006/relationships/image" Target="../media/image6.gif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4.png"/><Relationship Id="rId7" Type="http://schemas.openxmlformats.org/officeDocument/2006/relationships/image" Target="../media/image2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5.png"/><Relationship Id="rId5" Type="http://schemas.openxmlformats.org/officeDocument/2006/relationships/image" Target="../media/image22.jpeg"/><Relationship Id="rId10" Type="http://schemas.openxmlformats.org/officeDocument/2006/relationships/image" Target="../media/image6.gif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Desktop\tree-growing-in-protecting-hands-richard-newstea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025"/>
            <a:ext cx="4991667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67744" y="1381635"/>
            <a:ext cx="655272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Научно – исследовательская работа</a:t>
            </a:r>
          </a:p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детьми 6-7 лет на тему: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«Спят деревья 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серебре»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873" y="2916783"/>
            <a:ext cx="7236296" cy="390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52893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E12D3E"/>
                </a:solidFill>
                <a:ea typeface="Calibri" pitchFamily="34" charset="0"/>
                <a:cs typeface="Times New Roman" pitchFamily="18" charset="0"/>
              </a:rPr>
              <a:t>МУНИЦИПАЛЬНОЕ АВТОНОМНОЕ ДОШКОЛЬНОЕ ОБРАЗОВАТЕЛЬНОЕ УЧРЕЖДЕНИЕ</a:t>
            </a:r>
            <a:endParaRPr lang="ru-RU" sz="1400" b="1" dirty="0">
              <a:solidFill>
                <a:srgbClr val="E12D3E"/>
              </a:solidFill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rgbClr val="E12D3E"/>
                </a:solidFill>
                <a:ea typeface="Calibri" pitchFamily="34" charset="0"/>
                <a:cs typeface="Times New Roman" pitchFamily="18" charset="0"/>
              </a:rPr>
              <a:t>«ДЕТСКИЙ САД КОМБИНИРОВАННОГО ВИДА №5 «КОЛОКЛЬЧИК»</a:t>
            </a:r>
            <a:endParaRPr lang="ru-RU" sz="1400" b="1" dirty="0">
              <a:solidFill>
                <a:srgbClr val="E12D3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1731" y="5026935"/>
            <a:ext cx="3419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E12D3E"/>
                </a:solidFill>
              </a:rPr>
              <a:t>                                                                   Подготовили </a:t>
            </a:r>
            <a:r>
              <a:rPr lang="ru-RU" sz="1400" b="1" dirty="0">
                <a:solidFill>
                  <a:srgbClr val="E12D3E"/>
                </a:solidFill>
              </a:rPr>
              <a:t>и </a:t>
            </a:r>
            <a:r>
              <a:rPr lang="ru-RU" sz="1400" b="1" dirty="0" smtClean="0">
                <a:solidFill>
                  <a:srgbClr val="E12D3E"/>
                </a:solidFill>
              </a:rPr>
              <a:t>провели:</a:t>
            </a:r>
            <a:endParaRPr lang="ru-RU" sz="1400" b="1" dirty="0">
              <a:solidFill>
                <a:srgbClr val="E12D3E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E12D3E"/>
                </a:solidFill>
              </a:rPr>
              <a:t>  </a:t>
            </a:r>
            <a:r>
              <a:rPr lang="ru-RU" sz="1400" b="1" dirty="0" err="1" smtClean="0">
                <a:solidFill>
                  <a:srgbClr val="E12D3E"/>
                </a:solidFill>
              </a:rPr>
              <a:t>Андрусик</a:t>
            </a:r>
            <a:r>
              <a:rPr lang="ru-RU" sz="1400" b="1" dirty="0" smtClean="0">
                <a:solidFill>
                  <a:srgbClr val="E12D3E"/>
                </a:solidFill>
              </a:rPr>
              <a:t> Т.А.</a:t>
            </a:r>
            <a:endParaRPr lang="ru-RU" sz="1400" b="1" dirty="0">
              <a:solidFill>
                <a:srgbClr val="E12D3E"/>
              </a:solidFill>
            </a:endParaRPr>
          </a:p>
          <a:p>
            <a:pPr algn="ctr"/>
            <a:r>
              <a:rPr lang="ru-RU" sz="1400" b="1" dirty="0">
                <a:solidFill>
                  <a:srgbClr val="E12D3E"/>
                </a:solidFill>
              </a:rPr>
              <a:t>Знак </a:t>
            </a:r>
            <a:r>
              <a:rPr lang="ru-RU" sz="1400" b="1" dirty="0" smtClean="0">
                <a:solidFill>
                  <a:srgbClr val="E12D3E"/>
                </a:solidFill>
              </a:rPr>
              <a:t>Т. В.</a:t>
            </a:r>
          </a:p>
          <a:p>
            <a:pPr algn="ctr"/>
            <a:r>
              <a:rPr lang="ru-RU" sz="1400" b="1" dirty="0" smtClean="0">
                <a:solidFill>
                  <a:srgbClr val="E12D3E"/>
                </a:solidFill>
              </a:rPr>
              <a:t>г</a:t>
            </a:r>
            <a:r>
              <a:rPr lang="ru-RU" sz="1400" b="1" dirty="0">
                <a:solidFill>
                  <a:srgbClr val="E12D3E"/>
                </a:solidFill>
              </a:rPr>
              <a:t>. Советск </a:t>
            </a:r>
          </a:p>
          <a:p>
            <a:pPr algn="ctr"/>
            <a:r>
              <a:rPr lang="ru-RU" sz="1400" b="1" dirty="0" smtClean="0">
                <a:solidFill>
                  <a:srgbClr val="E12D3E"/>
                </a:solidFill>
              </a:rPr>
              <a:t>2018 </a:t>
            </a:r>
            <a:r>
              <a:rPr lang="ru-RU" sz="1400" b="1" dirty="0">
                <a:solidFill>
                  <a:srgbClr val="E12D3E"/>
                </a:solidFill>
              </a:rPr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39990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089" y="2846467"/>
            <a:ext cx="2718905" cy="3625207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291772" y="-139457"/>
            <a:ext cx="86409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 –  «Совместная работа  родитель - ребёнок…»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565" y="894071"/>
            <a:ext cx="7200000" cy="332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://www.playcast.ru/uploads/2015/12/08/16233275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319" y="1299142"/>
            <a:ext cx="3024336" cy="119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www.playcast.ru/uploads/2016/12/08/20806469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116" y="4619323"/>
            <a:ext cx="3959960" cy="21423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31259" y="1183983"/>
            <a:ext cx="3000581" cy="120827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Доклад на тему «Деревья нашего города» - продукт Альбом коллективный.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993738" y="1692438"/>
            <a:ext cx="2414272" cy="1015283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Сочинение на тему «Деревянная сказка»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4" y="2548790"/>
            <a:ext cx="2598188" cy="3464251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2" name="Рисунок 11" descr="http://kartinki.info/uploads/posts/2017-01/1483648208_2588.gif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314" y="-20196"/>
            <a:ext cx="4529109" cy="5013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35" y="2537643"/>
            <a:ext cx="2615997" cy="3487996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49" y="2519603"/>
            <a:ext cx="2641050" cy="3521400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5" y="2519603"/>
            <a:ext cx="2687655" cy="3583540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0" t="2751" r="2401" b="3800"/>
          <a:stretch/>
        </p:blipFill>
        <p:spPr>
          <a:xfrm>
            <a:off x="69487" y="2486392"/>
            <a:ext cx="2726573" cy="3616751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231" y="2793736"/>
            <a:ext cx="2761763" cy="3682351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026" name="Picture 2" descr="E:\DCIM\101PHOTO\SAM_5600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28926" y="2786057"/>
            <a:ext cx="2786082" cy="371477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3422301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6409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 – 1-я неделя наблюдения.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566" y="780618"/>
            <a:ext cx="7200000" cy="332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92896"/>
            <a:ext cx="3059975" cy="4079967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0" name="Рисунок 9" descr="http://www.playcast.ru/uploads/2016/12/08/20806469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062" y="4532879"/>
            <a:ext cx="4536504" cy="227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www.playcast.ru/uploads/2015/12/08/16233275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601" y="1502043"/>
            <a:ext cx="3024336" cy="119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21" y="2489349"/>
            <a:ext cx="3104156" cy="413887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28" y="2492896"/>
            <a:ext cx="3110873" cy="414783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2" name="Рисунок 11" descr="http://kartinki.info/uploads/posts/2017-01/1483648208_2588.gif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1"/>
            <a:ext cx="4529109" cy="5013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9" t="15719" r="33068" b="27696"/>
          <a:stretch/>
        </p:blipFill>
        <p:spPr>
          <a:xfrm>
            <a:off x="167559" y="2489349"/>
            <a:ext cx="3128194" cy="4183476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3660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1753" y="0"/>
            <a:ext cx="630281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 – 2-я неделя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наблюдения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808" y="1052736"/>
            <a:ext cx="7200000" cy="332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://www.playcast.ru/uploads/2016/12/08/20806469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453" y="4149080"/>
            <a:ext cx="4536504" cy="227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54" y="2587205"/>
            <a:ext cx="3400023" cy="4061694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2500306"/>
            <a:ext cx="3412252" cy="4132200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8" name="Рисунок 17" descr="http://www.playcast.ru/uploads/2015/12/08/16233275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7537" y="1423860"/>
            <a:ext cx="3024336" cy="119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kartinki.info/uploads/posts/2017-01/1483648208_2588.gif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91" y="0"/>
            <a:ext cx="4529109" cy="5013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Documents and Settings\User\Рабочий стол\научно - исследовательский проект\фото\18.12\SAM_547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2500306"/>
            <a:ext cx="3482621" cy="416724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1027" name="Picture 3" descr="C:\Documents and Settings\User\Рабочий стол\научно - исследовательский проект\фото\18.12\SAM_547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1" y="2500306"/>
            <a:ext cx="3500463" cy="419105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39051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1753" y="0"/>
            <a:ext cx="630281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 – 3-я неделя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наблюдения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000" y="1124744"/>
            <a:ext cx="7200000" cy="332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www.playcast.ru/uploads/2016/12/08/20806469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453" y="4149080"/>
            <a:ext cx="4536504" cy="227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www.playcast.ru/uploads/2015/12/08/16233275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632773"/>
            <a:ext cx="3024336" cy="119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2" y="2564904"/>
            <a:ext cx="3119460" cy="4159280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09" y="2564904"/>
            <a:ext cx="3147493" cy="4165234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38" y="2580171"/>
            <a:ext cx="3134564" cy="4173887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20" y="2572918"/>
            <a:ext cx="3145081" cy="4193442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1" name="Рисунок 10" descr="http://kartinki.info/uploads/posts/2017-01/1483648208_2588.gif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883" y="0"/>
            <a:ext cx="4529109" cy="5013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665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77072"/>
            <a:ext cx="6047503" cy="223224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sz="5400" b="1" dirty="0" smtClean="0">
              <a:solidFill>
                <a:srgbClr val="C00000"/>
              </a:solidFill>
            </a:endParaRP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Деревья зимой не умирают, а только засыпают и при определенных условиях для роста, просыпаются и начинают распускаться.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Почки и листья у всех деревьев разные.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В</a:t>
            </a:r>
            <a:r>
              <a:rPr lang="ru-RU" b="1" dirty="0" smtClean="0">
                <a:solidFill>
                  <a:srgbClr val="C00000"/>
                </a:solidFill>
              </a:rPr>
              <a:t>ремя появления почек и листьев у всех деревьев тоже разное.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 появившимся листочкам можно узнать, с какого дерева веточка. 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96711" y="2996952"/>
            <a:ext cx="23571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52" y="260648"/>
            <a:ext cx="8267177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www.playcast.ru/uploads/2015/12/08/16233275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36712"/>
            <a:ext cx="3024336" cy="119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playcast.ru/uploads/2016/12/08/20806469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797152"/>
            <a:ext cx="4248472" cy="227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kartinki.info/uploads/posts/2017-01/1483648208_2588.gi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441"/>
            <a:ext cx="4217925" cy="47637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822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4407" y="1484784"/>
            <a:ext cx="7776864" cy="496855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r>
              <a:rPr lang="ru-RU" b="1" dirty="0">
                <a:solidFill>
                  <a:srgbClr val="E12D3E"/>
                </a:solidFill>
              </a:rPr>
              <a:t>1. Бондаренко </a:t>
            </a:r>
            <a:r>
              <a:rPr lang="ru-RU" b="1" dirty="0" err="1">
                <a:solidFill>
                  <a:srgbClr val="E12D3E"/>
                </a:solidFill>
              </a:rPr>
              <a:t>Т.М.Экологические</a:t>
            </a:r>
            <a:r>
              <a:rPr lang="ru-RU" b="1" dirty="0">
                <a:solidFill>
                  <a:srgbClr val="E12D3E"/>
                </a:solidFill>
              </a:rPr>
              <a:t> занятия с детьми5-6 лет: практическое пособие для воспитателей и методистов ДОУ. – Воронеж: Издательство «Учитель», 2002. – 159 с.</a:t>
            </a:r>
            <a:br>
              <a:rPr lang="ru-RU" b="1" dirty="0">
                <a:solidFill>
                  <a:srgbClr val="E12D3E"/>
                </a:solidFill>
              </a:rPr>
            </a:br>
            <a:r>
              <a:rPr lang="ru-RU" b="1" dirty="0">
                <a:solidFill>
                  <a:srgbClr val="E12D3E"/>
                </a:solidFill>
              </a:rPr>
              <a:t>2. </a:t>
            </a:r>
            <a:r>
              <a:rPr lang="ru-RU" b="1" dirty="0" err="1">
                <a:solidFill>
                  <a:srgbClr val="E12D3E"/>
                </a:solidFill>
              </a:rPr>
              <a:t>Дыбина</a:t>
            </a:r>
            <a:r>
              <a:rPr lang="ru-RU" b="1" dirty="0">
                <a:solidFill>
                  <a:srgbClr val="E12D3E"/>
                </a:solidFill>
              </a:rPr>
              <a:t> О.В., Рахманова Н.П. Щетинина В.В. Неизведанное рядом: Занимательные опыты и эксперименты для дошкольников/</a:t>
            </a:r>
            <a:r>
              <a:rPr lang="ru-RU" b="1" dirty="0" err="1">
                <a:solidFill>
                  <a:srgbClr val="E12D3E"/>
                </a:solidFill>
              </a:rPr>
              <a:t>О.В.Дыбина</a:t>
            </a:r>
            <a:r>
              <a:rPr lang="ru-RU" b="1" dirty="0">
                <a:solidFill>
                  <a:srgbClr val="E12D3E"/>
                </a:solidFill>
              </a:rPr>
              <a:t> (отв. Ред.). М.:ТЦ Сфера, 2005. – 192 с.</a:t>
            </a:r>
            <a:br>
              <a:rPr lang="ru-RU" b="1" dirty="0">
                <a:solidFill>
                  <a:srgbClr val="E12D3E"/>
                </a:solidFill>
              </a:rPr>
            </a:br>
            <a:r>
              <a:rPr lang="ru-RU" b="1" dirty="0">
                <a:solidFill>
                  <a:srgbClr val="E12D3E"/>
                </a:solidFill>
              </a:rPr>
              <a:t>3. Иванова И.А. Естественно - научные наблюдения и эксперименты в детском саду. Человек.- М.: ТЦ Сфера,2004. – 224 с.</a:t>
            </a:r>
            <a:br>
              <a:rPr lang="ru-RU" b="1" dirty="0">
                <a:solidFill>
                  <a:srgbClr val="E12D3E"/>
                </a:solidFill>
              </a:rPr>
            </a:br>
            <a:r>
              <a:rPr lang="ru-RU" b="1" dirty="0">
                <a:solidFill>
                  <a:srgbClr val="E12D3E"/>
                </a:solidFill>
              </a:rPr>
              <a:t>4. Организация опытно  - экспериментальной деятельности детей 2-7 лет: тематическое планирование, рекомендации, конспекты занятий/авт.-сост. </a:t>
            </a:r>
            <a:r>
              <a:rPr lang="ru-RU" b="1" dirty="0" err="1">
                <a:solidFill>
                  <a:srgbClr val="E12D3E"/>
                </a:solidFill>
              </a:rPr>
              <a:t>Е.А.Мартынова</a:t>
            </a:r>
            <a:r>
              <a:rPr lang="ru-RU" b="1" dirty="0">
                <a:solidFill>
                  <a:srgbClr val="E12D3E"/>
                </a:solidFill>
              </a:rPr>
              <a:t>, </a:t>
            </a:r>
            <a:r>
              <a:rPr lang="ru-RU" b="1" dirty="0" err="1">
                <a:solidFill>
                  <a:srgbClr val="E12D3E"/>
                </a:solidFill>
              </a:rPr>
              <a:t>И.М.Сучкова</a:t>
            </a:r>
            <a:r>
              <a:rPr lang="ru-RU" b="1" dirty="0">
                <a:solidFill>
                  <a:srgbClr val="E12D3E"/>
                </a:solidFill>
              </a:rPr>
              <a:t>. – Волгоград: Учитель, 2011. – 333с.</a:t>
            </a:r>
            <a:br>
              <a:rPr lang="ru-RU" b="1" dirty="0">
                <a:solidFill>
                  <a:srgbClr val="E12D3E"/>
                </a:solidFill>
              </a:rPr>
            </a:br>
            <a:r>
              <a:rPr lang="ru-RU" b="1" dirty="0">
                <a:solidFill>
                  <a:srgbClr val="E12D3E"/>
                </a:solidFill>
              </a:rPr>
              <a:t>5. Савенков А.И. Методика исследовательского обучения дошкольников. – Самара: издательство «Учебная литература»: Издательский дом «Федоров», 2010. – 128 с.</a:t>
            </a:r>
          </a:p>
          <a:p>
            <a:r>
              <a:rPr lang="ru-RU" dirty="0">
                <a:solidFill>
                  <a:srgbClr val="E12D3E"/>
                </a:solidFill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42494" y="332656"/>
            <a:ext cx="4400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Литература: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294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23\Desktop\havay p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32856"/>
            <a:ext cx="3589124" cy="36004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1028859"/>
            <a:ext cx="7848872" cy="434435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764185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Берегите  </a:t>
            </a:r>
            <a:r>
              <a:rPr lang="ru-RU" sz="8000" b="1" spc="50" dirty="0" smtClean="0">
                <a:ln w="11430">
                  <a:solidFill>
                    <a:srgbClr val="FF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деревья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87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496"/>
            <a:ext cx="6012671" cy="3096344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E12D3E"/>
                </a:solidFill>
              </a:rPr>
              <a:t>Вид проекта</a:t>
            </a:r>
            <a:r>
              <a:rPr lang="ru-RU" dirty="0">
                <a:solidFill>
                  <a:srgbClr val="E12D3E"/>
                </a:solidFill>
              </a:rPr>
              <a:t> -  Экологический, познавательно – исследовательский. </a:t>
            </a:r>
          </a:p>
          <a:p>
            <a:r>
              <a:rPr lang="ru-RU" b="1" dirty="0">
                <a:solidFill>
                  <a:srgbClr val="E12D3E"/>
                </a:solidFill>
              </a:rPr>
              <a:t>Состав участников</a:t>
            </a:r>
            <a:r>
              <a:rPr lang="ru-RU" dirty="0">
                <a:solidFill>
                  <a:srgbClr val="E12D3E"/>
                </a:solidFill>
              </a:rPr>
              <a:t>: дети 6 - 7 лет, воспитатели, родители.</a:t>
            </a:r>
          </a:p>
          <a:p>
            <a:r>
              <a:rPr lang="ru-RU" b="1" dirty="0">
                <a:solidFill>
                  <a:srgbClr val="E12D3E"/>
                </a:solidFill>
              </a:rPr>
              <a:t>Срок реализации</a:t>
            </a:r>
            <a:r>
              <a:rPr lang="ru-RU" dirty="0">
                <a:solidFill>
                  <a:srgbClr val="E12D3E"/>
                </a:solidFill>
              </a:rPr>
              <a:t>: краткосрочный </a:t>
            </a:r>
            <a:r>
              <a:rPr lang="ru-RU" sz="2000" dirty="0">
                <a:solidFill>
                  <a:srgbClr val="E12D3E"/>
                </a:solidFill>
              </a:rPr>
              <a:t>( </a:t>
            </a:r>
            <a:r>
              <a:rPr lang="ru-RU" sz="2000" dirty="0" smtClean="0">
                <a:solidFill>
                  <a:srgbClr val="E12D3E"/>
                </a:solidFill>
              </a:rPr>
              <a:t>15.01.18 по 5.02.18г.</a:t>
            </a:r>
            <a:endParaRPr lang="ru-RU" sz="2000" dirty="0">
              <a:solidFill>
                <a:srgbClr val="E12D3E"/>
              </a:solidFill>
            </a:endParaRPr>
          </a:p>
        </p:txBody>
      </p:sp>
      <p:pic>
        <p:nvPicPr>
          <p:cNvPr id="4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42" y="62042"/>
            <a:ext cx="8684213" cy="468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www.playcast.ru/uploads/2015/12/08/16233275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40768"/>
            <a:ext cx="3024336" cy="119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playcast.ru/uploads/2016/12/08/20806469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496" y="3846434"/>
            <a:ext cx="4536504" cy="227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kartinki.info/uploads/posts/2017-01/1483648208_2588.gi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858"/>
            <a:ext cx="4451212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176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6632"/>
            <a:ext cx="8064896" cy="655272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E12D3E"/>
                </a:solidFill>
              </a:rPr>
              <a:t>Цель </a:t>
            </a:r>
            <a:r>
              <a:rPr lang="ru-RU" b="1" dirty="0">
                <a:solidFill>
                  <a:srgbClr val="E12D3E"/>
                </a:solidFill>
              </a:rPr>
              <a:t>проекта: </a:t>
            </a:r>
            <a:r>
              <a:rPr lang="ru-RU" dirty="0">
                <a:solidFill>
                  <a:srgbClr val="E12D3E"/>
                </a:solidFill>
              </a:rPr>
              <a:t>расширение представлений детей о деревьях, их многообразии.</a:t>
            </a:r>
          </a:p>
          <a:p>
            <a:r>
              <a:rPr lang="ru-RU" b="1" dirty="0">
                <a:solidFill>
                  <a:srgbClr val="E12D3E"/>
                </a:solidFill>
              </a:rPr>
              <a:t>Задачи проекта:</a:t>
            </a:r>
            <a:endParaRPr lang="ru-RU" dirty="0">
              <a:solidFill>
                <a:srgbClr val="E12D3E"/>
              </a:solidFill>
            </a:endParaRPr>
          </a:p>
          <a:p>
            <a:r>
              <a:rPr lang="ru-RU" i="1" u="sng" dirty="0">
                <a:solidFill>
                  <a:srgbClr val="E12D3E"/>
                </a:solidFill>
              </a:rPr>
              <a:t>1.Образовательные:</a:t>
            </a:r>
            <a:r>
              <a:rPr lang="ru-RU" dirty="0">
                <a:solidFill>
                  <a:srgbClr val="E12D3E"/>
                </a:solidFill>
              </a:rPr>
              <a:t> </a:t>
            </a:r>
          </a:p>
          <a:p>
            <a:r>
              <a:rPr lang="ru-RU" dirty="0">
                <a:solidFill>
                  <a:srgbClr val="E12D3E"/>
                </a:solidFill>
              </a:rPr>
              <a:t> - Создать условия для экспериментирования и наблюдения;</a:t>
            </a:r>
          </a:p>
          <a:p>
            <a:r>
              <a:rPr lang="ru-RU" dirty="0">
                <a:solidFill>
                  <a:srgbClr val="E12D3E"/>
                </a:solidFill>
              </a:rPr>
              <a:t>-  учить детей самостоятельно узнавать, с каких деревьев найденные веточки; - формировать у детей представление о деревьях, научить их различать, вести наблюдения за деревьями;</a:t>
            </a:r>
          </a:p>
          <a:p>
            <a:r>
              <a:rPr lang="ru-RU" dirty="0">
                <a:solidFill>
                  <a:srgbClr val="E12D3E"/>
                </a:solidFill>
              </a:rPr>
              <a:t>- углубить знания детей о значении деревьев в жизни человека, а также в жизни всех живых существ; </a:t>
            </a:r>
          </a:p>
          <a:p>
            <a:r>
              <a:rPr lang="ru-RU" dirty="0">
                <a:solidFill>
                  <a:srgbClr val="E12D3E"/>
                </a:solidFill>
              </a:rPr>
              <a:t>- познакомить с условиями, необходимыми для роста растений (вода, тепло, свет).</a:t>
            </a:r>
          </a:p>
          <a:p>
            <a:r>
              <a:rPr lang="ru-RU" i="1" u="sng" dirty="0">
                <a:solidFill>
                  <a:srgbClr val="E12D3E"/>
                </a:solidFill>
              </a:rPr>
              <a:t>2.Развивающие:</a:t>
            </a:r>
            <a:endParaRPr lang="ru-RU" dirty="0">
              <a:solidFill>
                <a:srgbClr val="E12D3E"/>
              </a:solidFill>
            </a:endParaRPr>
          </a:p>
          <a:p>
            <a:r>
              <a:rPr lang="ru-RU" dirty="0">
                <a:solidFill>
                  <a:srgbClr val="E12D3E"/>
                </a:solidFill>
              </a:rPr>
              <a:t>- Способствовать развитию у детей познавательной активности, любознательности, навыков наблюдения;</a:t>
            </a:r>
          </a:p>
          <a:p>
            <a:r>
              <a:rPr lang="ru-RU" dirty="0">
                <a:solidFill>
                  <a:srgbClr val="E12D3E"/>
                </a:solidFill>
              </a:rPr>
              <a:t>- развивать мыслительные способности дошкольников: анализ, сравнение, обобщение;</a:t>
            </a:r>
          </a:p>
          <a:p>
            <a:r>
              <a:rPr lang="ru-RU" dirty="0">
                <a:solidFill>
                  <a:srgbClr val="E12D3E"/>
                </a:solidFill>
              </a:rPr>
              <a:t> - совершенствовать знания о том, что дерево – живой организм.</a:t>
            </a:r>
          </a:p>
          <a:p>
            <a:r>
              <a:rPr lang="ru-RU" i="1" u="sng" dirty="0">
                <a:solidFill>
                  <a:srgbClr val="E12D3E"/>
                </a:solidFill>
              </a:rPr>
              <a:t>3.Воспитательные:</a:t>
            </a:r>
            <a:r>
              <a:rPr lang="ru-RU" dirty="0">
                <a:solidFill>
                  <a:srgbClr val="E12D3E"/>
                </a:solidFill>
              </a:rPr>
              <a:t> </a:t>
            </a:r>
          </a:p>
          <a:p>
            <a:r>
              <a:rPr lang="ru-RU" dirty="0">
                <a:solidFill>
                  <a:srgbClr val="E12D3E"/>
                </a:solidFill>
              </a:rPr>
              <a:t>- Воспитывать бережное отношение к деревьям, лесам; </a:t>
            </a:r>
          </a:p>
          <a:p>
            <a:r>
              <a:rPr lang="ru-RU" dirty="0">
                <a:solidFill>
                  <a:srgbClr val="E12D3E"/>
                </a:solidFill>
              </a:rPr>
              <a:t> - воспитывать такие качества как внимательность, аккуратность, ответственное отношение к выполнению заданий;</a:t>
            </a:r>
          </a:p>
          <a:p>
            <a:r>
              <a:rPr lang="ru-RU" dirty="0">
                <a:solidFill>
                  <a:srgbClr val="E12D3E"/>
                </a:solidFill>
              </a:rPr>
              <a:t>- воспитывать умение работать в группах.    </a:t>
            </a:r>
          </a:p>
          <a:p>
            <a:r>
              <a:rPr lang="ru-RU" b="1" dirty="0">
                <a:solidFill>
                  <a:srgbClr val="E12D3E"/>
                </a:solidFill>
              </a:rPr>
              <a:t>Объект исследования: </a:t>
            </a:r>
            <a:r>
              <a:rPr lang="ru-RU" dirty="0">
                <a:solidFill>
                  <a:srgbClr val="E12D3E"/>
                </a:solidFill>
              </a:rPr>
              <a:t>веточки разных пород деревьев. </a:t>
            </a:r>
          </a:p>
        </p:txBody>
      </p:sp>
    </p:spTree>
    <p:extLst>
      <p:ext uri="{BB962C8B-B14F-4D97-AF65-F5344CB8AC3E}">
        <p14:creationId xmlns:p14="http://schemas.microsoft.com/office/powerpoint/2010/main" val="17800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2656"/>
            <a:ext cx="7056784" cy="439248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 smtClean="0">
                <a:solidFill>
                  <a:srgbClr val="E12D3E"/>
                </a:solidFill>
              </a:rPr>
              <a:t> </a:t>
            </a:r>
            <a:endParaRPr lang="ru-RU" u="sng" dirty="0">
              <a:solidFill>
                <a:srgbClr val="E12D3E"/>
              </a:solidFill>
            </a:endParaRPr>
          </a:p>
          <a:p>
            <a:r>
              <a:rPr lang="ru-RU" dirty="0">
                <a:solidFill>
                  <a:srgbClr val="E12D3E"/>
                </a:solidFill>
              </a:rPr>
              <a:t>     </a:t>
            </a:r>
            <a:r>
              <a:rPr lang="ru-RU" dirty="0" smtClean="0">
                <a:solidFill>
                  <a:srgbClr val="E12D3E"/>
                </a:solidFill>
              </a:rPr>
              <a:t> </a:t>
            </a:r>
            <a:endParaRPr lang="ru-RU" dirty="0">
              <a:solidFill>
                <a:srgbClr val="E12D3E"/>
              </a:solidFill>
            </a:endParaRPr>
          </a:p>
        </p:txBody>
      </p:sp>
      <p:pic>
        <p:nvPicPr>
          <p:cNvPr id="6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86" y="1988840"/>
            <a:ext cx="8684213" cy="468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7049" y="367919"/>
            <a:ext cx="65344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E12D3E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</a:p>
          <a:p>
            <a:r>
              <a:rPr lang="ru-RU" dirty="0" smtClean="0">
                <a:solidFill>
                  <a:srgbClr val="E12D3E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E12D3E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 протяжении многих веков человечество живет рядом с удивительными живыми существами - деревьями. Мы редко задумываемся о том, насколько они важны для жизни людей и всего живого на Земле.   Каждый знает, что деревья - это легкие Земли, источник кислорода воздуха, источник здоровья людей, но очень часто, говоря о деревьях, мы сталкиваемся с проблемой непонимания детьми такого понятия, как «Деревья зимой спят». Многие ребята считают, что на зиму деревья сбрасывают свою листву и умирают. Именно поэтому коллектив нашей группы решил вести работу по проектной деятельности «Спят деревья в серебре…» и убедиться в том, что деревья зимой спят, а по весне просыпаются.</a:t>
            </a:r>
            <a:endParaRPr lang="ru-RU" dirty="0">
              <a:solidFill>
                <a:srgbClr val="E12D3E"/>
              </a:solidFill>
            </a:endParaRPr>
          </a:p>
        </p:txBody>
      </p:sp>
      <p:pic>
        <p:nvPicPr>
          <p:cNvPr id="7" name="Рисунок 6" descr="http://www.playcast.ru/uploads/2015/12/08/16233275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852936"/>
            <a:ext cx="3024336" cy="119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playcast.ru/uploads/2015/12/08/16233275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031" y="2852936"/>
            <a:ext cx="3024336" cy="119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www.playcast.ru/uploads/2016/12/08/20806469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892" y="4580114"/>
            <a:ext cx="4536504" cy="227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kartinki.info/uploads/posts/2017-01/1483648208_2588.gi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293908" cy="48617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90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36912"/>
            <a:ext cx="5544616" cy="388843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 smtClean="0">
                <a:solidFill>
                  <a:srgbClr val="E12D3E"/>
                </a:solidFill>
              </a:rPr>
              <a:t>Этапы проектной деятельности: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1. Подготовительный (составление плана проекта, подготовка теоретического и практического материала в рамках проекта</a:t>
            </a:r>
            <a:r>
              <a:rPr lang="ru-RU" sz="2000" b="1" dirty="0" smtClean="0">
                <a:solidFill>
                  <a:srgbClr val="E12D3E"/>
                </a:solidFill>
              </a:rPr>
              <a:t>).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2.Основной этап (беседы, наблюдения, эксперименты, выводы по проделанной работе)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3.Презентация проекта и коллективного альбома «Деревья нашего города».</a:t>
            </a:r>
            <a:endParaRPr lang="ru-RU" dirty="0">
              <a:solidFill>
                <a:srgbClr val="E12D3E"/>
              </a:solidFill>
            </a:endParaRPr>
          </a:p>
        </p:txBody>
      </p:sp>
      <p:pic>
        <p:nvPicPr>
          <p:cNvPr id="4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20" y="-10236"/>
            <a:ext cx="8684213" cy="468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www.playcast.ru/uploads/2015/12/08/16233275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836712"/>
            <a:ext cx="3711404" cy="129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playcast.ru/uploads/2016/12/08/20806469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529" y="4436645"/>
            <a:ext cx="4536504" cy="227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kartinki.info/uploads/posts/2017-01/1483648208_2588.gi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0"/>
            <a:ext cx="4680520" cy="5022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867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284984"/>
            <a:ext cx="6336704" cy="338437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u="sng" dirty="0" smtClean="0">
              <a:solidFill>
                <a:srgbClr val="FF0000"/>
              </a:solidFill>
            </a:endParaRPr>
          </a:p>
          <a:p>
            <a:endParaRPr lang="ru-RU" sz="2400" b="1" u="sng" dirty="0">
              <a:solidFill>
                <a:srgbClr val="FF0000"/>
              </a:solidFill>
            </a:endParaRPr>
          </a:p>
          <a:p>
            <a:endParaRPr lang="ru-RU" sz="2400" b="1" u="sng" dirty="0" smtClean="0">
              <a:solidFill>
                <a:srgbClr val="FF0000"/>
              </a:solidFill>
            </a:endParaRPr>
          </a:p>
          <a:p>
            <a:endParaRPr lang="ru-RU" sz="2400" b="1" u="sng" dirty="0">
              <a:solidFill>
                <a:srgbClr val="FF0000"/>
              </a:solidFill>
            </a:endParaRPr>
          </a:p>
          <a:p>
            <a:endParaRPr lang="ru-RU" b="1" u="sng" dirty="0" smtClean="0">
              <a:solidFill>
                <a:srgbClr val="FF0000"/>
              </a:solidFill>
            </a:endParaRPr>
          </a:p>
          <a:p>
            <a:endParaRPr lang="ru-RU" b="1" u="sng" dirty="0">
              <a:solidFill>
                <a:srgbClr val="FF0000"/>
              </a:solidFill>
            </a:endParaRPr>
          </a:p>
          <a:p>
            <a:endParaRPr lang="ru-RU" b="1" u="sng" dirty="0" smtClean="0">
              <a:solidFill>
                <a:srgbClr val="FF0000"/>
              </a:solidFill>
            </a:endParaRPr>
          </a:p>
          <a:p>
            <a:r>
              <a:rPr lang="ru-RU" b="1" u="sng" dirty="0" smtClean="0">
                <a:solidFill>
                  <a:srgbClr val="E12D3E"/>
                </a:solidFill>
              </a:rPr>
              <a:t>Работа с детьми: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- беседы; 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- игры;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- чтение художественной литературы;  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- наблюдения; 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- экскурсия.</a:t>
            </a:r>
          </a:p>
          <a:p>
            <a:r>
              <a:rPr lang="ru-RU" b="1" u="sng" dirty="0" smtClean="0">
                <a:solidFill>
                  <a:srgbClr val="E12D3E"/>
                </a:solidFill>
              </a:rPr>
              <a:t>Работа с родителями: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- Консультации;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- Д/З – «Совместная работа «родитель – ребёнок»».</a:t>
            </a:r>
          </a:p>
          <a:p>
            <a:r>
              <a:rPr lang="ru-RU" b="1" u="sng" dirty="0" smtClean="0">
                <a:solidFill>
                  <a:srgbClr val="E12D3E"/>
                </a:solidFill>
              </a:rPr>
              <a:t>Работа с педагогами: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-</a:t>
            </a:r>
            <a:r>
              <a:rPr lang="ru-RU" b="1" dirty="0">
                <a:solidFill>
                  <a:srgbClr val="E12D3E"/>
                </a:solidFill>
              </a:rPr>
              <a:t> </a:t>
            </a:r>
            <a:r>
              <a:rPr lang="ru-RU" b="1" dirty="0" smtClean="0">
                <a:solidFill>
                  <a:srgbClr val="E12D3E"/>
                </a:solidFill>
              </a:rPr>
              <a:t>Консультации;</a:t>
            </a:r>
          </a:p>
          <a:p>
            <a:r>
              <a:rPr lang="ru-RU" b="1" dirty="0" smtClean="0">
                <a:solidFill>
                  <a:srgbClr val="E12D3E"/>
                </a:solidFill>
              </a:rPr>
              <a:t>- Презентация проекта.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endParaRPr lang="ru-RU" b="1" dirty="0" smtClean="0">
              <a:solidFill>
                <a:schemeClr val="tx1"/>
              </a:solidFill>
            </a:endParaRP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endParaRPr lang="ru-RU" sz="3200" b="1" dirty="0" smtClean="0">
              <a:solidFill>
                <a:srgbClr val="FFFF00"/>
              </a:solidFill>
            </a:endParaRPr>
          </a:p>
          <a:p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8" y="200197"/>
            <a:ext cx="9069962" cy="489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www.playcast.ru/uploads/2016/12/08/20806469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414" y="4632686"/>
            <a:ext cx="4536504" cy="227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playcast.ru/uploads/2015/12/08/16233275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813329"/>
            <a:ext cx="3024336" cy="119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kartinki.info/uploads/posts/2017-01/1483648208_2588.gif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100" y="59002"/>
            <a:ext cx="4609020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958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6409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 –  «Как всё начиналось…»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566" y="780618"/>
            <a:ext cx="7200000" cy="332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www.playcast.ru/uploads/2016/12/08/20806469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062" y="4532879"/>
            <a:ext cx="4536504" cy="2273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www.playcast.ru/uploads/2015/12/08/16233275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601" y="1502043"/>
            <a:ext cx="3024336" cy="1198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07" y="2133601"/>
            <a:ext cx="3300410" cy="4400547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80" y="2126546"/>
            <a:ext cx="3380791" cy="4507721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2" name="Рисунок 11" descr="http://kartinki.info/uploads/posts/2017-01/1483648208_2588.gif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91" y="0"/>
            <a:ext cx="4529109" cy="5013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74" y="2126546"/>
            <a:ext cx="3425186" cy="4566915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74" y="2115357"/>
            <a:ext cx="3441969" cy="4589292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5"/>
          <a:stretch/>
        </p:blipFill>
        <p:spPr>
          <a:xfrm>
            <a:off x="133670" y="2115357"/>
            <a:ext cx="3449776" cy="4619767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71236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6409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 –  «Как много интересного вокруг…»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565" y="894071"/>
            <a:ext cx="7200000" cy="332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://www.playcast.ru/uploads/2015/12/08/16233275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46309"/>
            <a:ext cx="3024336" cy="11985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31259" y="1446309"/>
            <a:ext cx="1920461" cy="79714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Экскурсия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6" y="2455014"/>
            <a:ext cx="2410829" cy="3214439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0" t="7844" r="18232"/>
          <a:stretch/>
        </p:blipFill>
        <p:spPr>
          <a:xfrm>
            <a:off x="93278" y="2450359"/>
            <a:ext cx="2406690" cy="3244047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2" t="10424" r="19922"/>
          <a:stretch/>
        </p:blipFill>
        <p:spPr>
          <a:xfrm>
            <a:off x="77666" y="2450359"/>
            <a:ext cx="2408490" cy="3275746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sp>
        <p:nvSpPr>
          <p:cNvPr id="16" name="Скругленный прямоугольник 15"/>
          <p:cNvSpPr/>
          <p:nvPr/>
        </p:nvSpPr>
        <p:spPr>
          <a:xfrm>
            <a:off x="2839983" y="2571983"/>
            <a:ext cx="1920461" cy="79714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Игра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758" y="3539347"/>
            <a:ext cx="3236801" cy="2427601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476" y="3521792"/>
            <a:ext cx="3260208" cy="2445156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875" y="3519620"/>
            <a:ext cx="3247862" cy="2435897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2" name="Рисунок 11" descr="http://kartinki.info/uploads/posts/2017-01/1483648208_2588.gif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174" y="65395"/>
            <a:ext cx="4529109" cy="5013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www.playcast.ru/uploads/2016/12/08/20806469.pn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625385"/>
            <a:ext cx="4536504" cy="22731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648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0"/>
            <a:ext cx="86409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 –  «Как много интересного вокруг…»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" name="Picture 2" descr="C:\Users\123\Desktop\0_6f62f_c4accd6d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565" y="894071"/>
            <a:ext cx="7200000" cy="332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http://www.playcast.ru/uploads/2015/12/08/16233275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319" y="1299142"/>
            <a:ext cx="3024336" cy="11985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31259" y="1299141"/>
            <a:ext cx="2208493" cy="109311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Работа с иллюстрациями и каталогами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11406" y="2392261"/>
            <a:ext cx="2163020" cy="84053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Художественное творчество – продукт П/Д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3" y="2571983"/>
            <a:ext cx="2616651" cy="3488868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5" r="19992"/>
          <a:stretch/>
        </p:blipFill>
        <p:spPr>
          <a:xfrm>
            <a:off x="102764" y="2555959"/>
            <a:ext cx="2628241" cy="3563173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28"/>
          <a:stretch/>
        </p:blipFill>
        <p:spPr>
          <a:xfrm>
            <a:off x="70476" y="2534830"/>
            <a:ext cx="2692816" cy="3563174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267" y="3354818"/>
            <a:ext cx="3281566" cy="2461175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671" y="3366511"/>
            <a:ext cx="3311162" cy="2518511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201" y="3368823"/>
            <a:ext cx="3342101" cy="2538424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12" name="Рисунок 11" descr="http://kartinki.info/uploads/posts/2017-01/1483648208_2588.gif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334" y="65395"/>
            <a:ext cx="4529109" cy="5013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www.playcast.ru/uploads/2016/12/08/20806469.pn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116" y="4619323"/>
            <a:ext cx="3959960" cy="21423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82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445</Words>
  <Application>Microsoft Office PowerPoint</Application>
  <PresentationFormat>Экран (4:3)</PresentationFormat>
  <Paragraphs>90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ххх</cp:lastModifiedBy>
  <cp:revision>64</cp:revision>
  <dcterms:created xsi:type="dcterms:W3CDTF">2017-05-08T18:43:29Z</dcterms:created>
  <dcterms:modified xsi:type="dcterms:W3CDTF">2019-04-05T19:31:30Z</dcterms:modified>
</cp:coreProperties>
</file>