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5" r:id="rId1"/>
    <p:sldMasterId id="2147484093" r:id="rId2"/>
  </p:sldMasterIdLst>
  <p:notesMasterIdLst>
    <p:notesMasterId r:id="rId17"/>
  </p:notesMasterIdLst>
  <p:sldIdLst>
    <p:sldId id="298" r:id="rId3"/>
    <p:sldId id="268" r:id="rId4"/>
    <p:sldId id="269" r:id="rId5"/>
    <p:sldId id="270" r:id="rId6"/>
    <p:sldId id="271" r:id="rId7"/>
    <p:sldId id="297" r:id="rId8"/>
    <p:sldId id="291" r:id="rId9"/>
    <p:sldId id="280" r:id="rId10"/>
    <p:sldId id="274" r:id="rId11"/>
    <p:sldId id="284" r:id="rId12"/>
    <p:sldId id="275" r:id="rId13"/>
    <p:sldId id="285" r:id="rId14"/>
    <p:sldId id="290" r:id="rId15"/>
    <p:sldId id="299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3820"/>
    <a:srgbClr val="B7F3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951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2D4CEBB4-4A2E-4E44-B196-07C644923815}" type="datetimeFigureOut">
              <a:rPr lang="ru-RU"/>
              <a:pPr>
                <a:defRPr/>
              </a:pPr>
              <a:t>06.01.2022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2DAF3751-E58C-4C1F-A0BD-44E5A0E093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gcountry.ru/page1.php?idm=117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Африканский страус вырастает до 2,7 метров и набирает до 175 килограммов вес</a:t>
            </a:r>
          </a:p>
          <a:p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Колибри в длину достигает всего 5-6 см (от клюва до кончика хвоста) и весит около 1,6-2 грамм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E8C36-29CB-4DE9-86BA-BE8DF38ABA0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один из первых законов об охране птиц </a:t>
            </a:r>
            <a:r>
              <a:rPr lang="ru-RU" b="1" i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относится к</a:t>
            </a:r>
            <a:endParaRPr lang="ru-RU" sz="1000" b="1" i="1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AF41731-257F-4062-8762-B685A7758306}" type="slidenum">
              <a:rPr lang="ru-RU">
                <a:cs typeface="Arial" charset="0"/>
              </a:rPr>
              <a:pPr/>
              <a:t>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Заповедные места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 Иркутской области находятся </a:t>
            </a:r>
            <a:r>
              <a:rPr lang="ru-RU" b="1" i="1" dirty="0"/>
              <a:t>2 заповедника</a:t>
            </a:r>
            <a:r>
              <a:rPr lang="ru-RU" dirty="0"/>
              <a:t> — </a:t>
            </a:r>
            <a:r>
              <a:rPr lang="ru-RU" b="1" i="1" dirty="0"/>
              <a:t>Байкало-Ленский</a:t>
            </a:r>
            <a:r>
              <a:rPr lang="ru-RU" dirty="0"/>
              <a:t> и </a:t>
            </a:r>
            <a:r>
              <a:rPr lang="ru-RU" b="1" i="1" dirty="0" err="1"/>
              <a:t>Витимский</a:t>
            </a:r>
            <a:r>
              <a:rPr lang="ru-RU" dirty="0"/>
              <a:t> </a:t>
            </a:r>
            <a:r>
              <a:rPr lang="ru-RU" dirty="0" err="1"/>
              <a:t>и</a:t>
            </a:r>
            <a:r>
              <a:rPr lang="ru-RU" b="1" i="1" dirty="0" err="1"/>
              <a:t>Прибайкальский</a:t>
            </a:r>
            <a:r>
              <a:rPr lang="ru-RU" b="1" i="1" dirty="0"/>
              <a:t> национальный парк</a:t>
            </a:r>
            <a:r>
              <a:rPr lang="ru-RU" dirty="0"/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Байкало-Ленский заповедник.</a:t>
            </a:r>
            <a:r>
              <a:rPr lang="ru-RU" dirty="0"/>
              <a:t> Своеобразным символом заповедника признают </a:t>
            </a:r>
            <a:r>
              <a:rPr lang="ru-RU" i="1" dirty="0"/>
              <a:t>бурого медведя</a:t>
            </a:r>
            <a:r>
              <a:rPr lang="ru-RU" dirty="0"/>
              <a:t>. Он является самым обычным видом среди крупных хищников и населяет практически всю заповедную территорию. На солнечных склонах </a:t>
            </a:r>
            <a:r>
              <a:rPr lang="ru-RU" b="1" i="1" dirty="0" err="1"/>
              <a:t>Ольхонского</a:t>
            </a:r>
            <a:r>
              <a:rPr lang="ru-RU" b="1" i="1" dirty="0"/>
              <a:t> мыса </a:t>
            </a:r>
            <a:r>
              <a:rPr lang="ru-RU" b="1" i="1" dirty="0" err="1"/>
              <a:t>Саса</a:t>
            </a:r>
            <a:r>
              <a:rPr lang="ru-RU" dirty="0"/>
              <a:t> необыкновенный аромат карликовых лилий сливается с голубыми далями </a:t>
            </a:r>
            <a:r>
              <a:rPr lang="ru-RU" dirty="0">
                <a:hlinkClick r:id="rId3"/>
              </a:rPr>
              <a:t>Байкала</a:t>
            </a:r>
            <a:r>
              <a:rPr lang="ru-RU" dirty="0"/>
              <a:t>. </a:t>
            </a:r>
            <a:r>
              <a:rPr lang="ru-RU" b="1" i="1" dirty="0"/>
              <a:t>Флора</a:t>
            </a:r>
            <a:r>
              <a:rPr lang="ru-RU" dirty="0"/>
              <a:t> заповедника насчитывает </a:t>
            </a:r>
            <a:r>
              <a:rPr lang="ru-RU" i="1" dirty="0"/>
              <a:t>около 130 видов грибов, 300 видов лишайников, 175 видов мохообразных</a:t>
            </a:r>
            <a:r>
              <a:rPr lang="ru-RU" dirty="0"/>
              <a:t> и </a:t>
            </a:r>
            <a:r>
              <a:rPr lang="ru-RU" i="1" dirty="0"/>
              <a:t>920 видов сосудистых растений</a:t>
            </a:r>
            <a:r>
              <a:rPr lang="ru-RU" dirty="0"/>
              <a:t>. На территории заповедника насчитывается </a:t>
            </a:r>
            <a:r>
              <a:rPr lang="ru-RU" i="1" dirty="0"/>
              <a:t>47 эндемиков</a:t>
            </a:r>
            <a:r>
              <a:rPr lang="ru-RU" dirty="0"/>
              <a:t>. Причем, наибольшее их количество содержат </a:t>
            </a:r>
            <a:r>
              <a:rPr lang="ru-RU" i="1" dirty="0"/>
              <a:t>альпийская</a:t>
            </a:r>
            <a:r>
              <a:rPr lang="ru-RU" dirty="0"/>
              <a:t> и </a:t>
            </a:r>
            <a:r>
              <a:rPr lang="ru-RU" i="1" dirty="0" err="1"/>
              <a:t>горно-степная</a:t>
            </a:r>
            <a:r>
              <a:rPr lang="ru-RU" i="1" dirty="0"/>
              <a:t> поясно-зональные группы</a:t>
            </a:r>
            <a:r>
              <a:rPr lang="ru-RU" dirty="0"/>
              <a:t>. Это закономерно, так как именно высокогорья и степи Байкальской котловины отвечают двум необходимым условиям возникновения эндемизма: экологическая и географическая изоляция и древность флоры.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err="1"/>
              <a:t>Витимский</a:t>
            </a:r>
            <a:r>
              <a:rPr lang="ru-RU" b="1" i="1" dirty="0"/>
              <a:t> заповедник</a:t>
            </a:r>
            <a:r>
              <a:rPr lang="ru-RU" dirty="0"/>
              <a:t> сегодня — это самая отдаленная от населенных пунктов природоохранная территория. Там живут </a:t>
            </a:r>
            <a:r>
              <a:rPr lang="ru-RU" i="1" dirty="0"/>
              <a:t>медведи, </a:t>
            </a:r>
            <a:r>
              <a:rPr lang="ru-RU" i="1" dirty="0" err="1"/>
              <a:t>краснокнижный</a:t>
            </a:r>
            <a:r>
              <a:rPr lang="ru-RU" i="1" dirty="0"/>
              <a:t> снежный баран</a:t>
            </a:r>
            <a:r>
              <a:rPr lang="ru-RU" dirty="0"/>
              <a:t>, а в легендарном </a:t>
            </a:r>
            <a:r>
              <a:rPr lang="ru-RU" b="1" i="1" dirty="0"/>
              <a:t>озере </a:t>
            </a:r>
            <a:r>
              <a:rPr lang="ru-RU" b="1" i="1" dirty="0" err="1"/>
              <a:t>Орон</a:t>
            </a:r>
            <a:r>
              <a:rPr lang="ru-RU" dirty="0" err="1"/>
              <a:t>водится</a:t>
            </a:r>
            <a:r>
              <a:rPr lang="ru-RU" dirty="0"/>
              <a:t> </a:t>
            </a:r>
            <a:r>
              <a:rPr lang="ru-RU" i="1" dirty="0"/>
              <a:t>осетр</a:t>
            </a:r>
            <a:r>
              <a:rPr lang="ru-RU" dirty="0"/>
              <a:t> и другие ценные рыбы. Заповедник «</a:t>
            </a:r>
            <a:r>
              <a:rPr lang="ru-RU" dirty="0" err="1"/>
              <a:t>Витимский</a:t>
            </a:r>
            <a:r>
              <a:rPr lang="ru-RU" dirty="0"/>
              <a:t>» — это полмиллиона гектаров горной тайги и тундры, рек, озер и хребтов. Здесь находятся древние ледники и младший брат Байкала — озеро </a:t>
            </a:r>
            <a:r>
              <a:rPr lang="ru-RU" dirty="0" err="1"/>
              <a:t>Орон</a:t>
            </a:r>
            <a:r>
              <a:rPr lang="ru-RU" dirty="0"/>
              <a:t>. </a:t>
            </a:r>
            <a:br>
              <a:rPr lang="ru-RU" dirty="0"/>
            </a:b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B9A9248-1FDF-43DC-BF4B-62FB3F128BC0}" type="slidenum">
              <a:rPr lang="ru-RU">
                <a:cs typeface="Arial" charset="0"/>
              </a:rPr>
              <a:pPr/>
              <a:t>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1829632-0891-4D73-953B-D306E303A454}" type="slidenum">
              <a:rPr lang="ru-RU">
                <a:cs typeface="Arial" charset="0"/>
              </a:rPr>
              <a:pPr/>
              <a:t>12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899592" y="764704"/>
            <a:ext cx="7776864" cy="151216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76056" y="3501008"/>
            <a:ext cx="3744416" cy="24482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87"/>
          <a:stretch/>
        </p:blipFill>
        <p:spPr>
          <a:xfrm rot="1858182" flipH="1">
            <a:off x="-111067" y="3771755"/>
            <a:ext cx="5702589" cy="324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764704"/>
            <a:ext cx="7776864" cy="1470025"/>
          </a:xfrm>
        </p:spPr>
        <p:txBody>
          <a:bodyPr/>
          <a:lstStyle>
            <a:lvl1pPr>
              <a:defRPr b="1" baseline="0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53136" y="3501008"/>
            <a:ext cx="3816424" cy="2448272"/>
          </a:xfrm>
        </p:spPr>
        <p:txBody>
          <a:bodyPr>
            <a:noAutofit/>
          </a:bodyPr>
          <a:lstStyle>
            <a:lvl1pPr marL="0" indent="0" algn="l">
              <a:buNone/>
              <a:defRPr sz="2400" b="1" baseline="0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372200" y="6381328"/>
            <a:ext cx="2376264" cy="360040"/>
          </a:xfrm>
        </p:spPr>
        <p:txBody>
          <a:bodyPr/>
          <a:lstStyle/>
          <a:p>
            <a:pPr>
              <a:defRPr/>
            </a:pPr>
            <a:fld id="{912353BE-17C0-458D-BF25-630BB67EE9E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40082D-D01E-4B7B-8529-836B960E637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483A8-6B39-4FB3-A44D-C984073B9A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74D52E-BDA4-4669-9B13-9CBC156597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C48FC-4512-401A-B344-27D93F5FF4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одним вырезанным углом 10"/>
          <p:cNvSpPr/>
          <p:nvPr/>
        </p:nvSpPr>
        <p:spPr>
          <a:xfrm flipH="1" flipV="1">
            <a:off x="1043608" y="1700808"/>
            <a:ext cx="7719292" cy="4680520"/>
          </a:xfrm>
          <a:prstGeom prst="snip1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3608" y="260648"/>
            <a:ext cx="7719292" cy="115212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643192" cy="1156990"/>
          </a:xfr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700808"/>
            <a:ext cx="7719292" cy="4680520"/>
          </a:xfr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0D1AF9-1225-471C-8855-C83C83F8691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2050" name="Picture 2" descr="http://img-fotki.yandex.ru/get/6738/134091466.198/0_ffa81_ef3fafdd_L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82" t="73275" r="32636"/>
          <a:stretch/>
        </p:blipFill>
        <p:spPr bwMode="auto">
          <a:xfrm flipH="1">
            <a:off x="-252536" y="5549900"/>
            <a:ext cx="1976388" cy="1114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755576" y="3789040"/>
            <a:ext cx="7704856" cy="122413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683568" y="3668613"/>
            <a:ext cx="7772400" cy="1362075"/>
          </a:xfrm>
        </p:spPr>
        <p:txBody>
          <a:bodyPr anchor="t"/>
          <a:lstStyle>
            <a:lvl1pPr algn="ctr">
              <a:defRPr sz="4000" b="1" cap="all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br>
              <a:rPr lang="ru-RU" dirty="0"/>
            </a:br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20486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Garamond" panose="02020404030301010803" pitchFamily="18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0082D-D01E-4B7B-8529-836B960E637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3074" name="Picture 2" descr="http://img-fotki.yandex.ru/get/6738/134091466.198/0_ffa81_ef3fafdd_L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27" t="67995"/>
          <a:stretch/>
        </p:blipFill>
        <p:spPr bwMode="auto">
          <a:xfrm>
            <a:off x="7632700" y="5013176"/>
            <a:ext cx="1341760" cy="133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-fotki.yandex.ru/get/6738/134091466.198/0_ffa81_ef3fafdd_L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89" b="75365"/>
          <a:stretch/>
        </p:blipFill>
        <p:spPr bwMode="auto">
          <a:xfrm>
            <a:off x="899592" y="2667917"/>
            <a:ext cx="1424508" cy="1027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нутый угол 9"/>
          <p:cNvSpPr/>
          <p:nvPr/>
        </p:nvSpPr>
        <p:spPr>
          <a:xfrm>
            <a:off x="4684938" y="1556792"/>
            <a:ext cx="4032448" cy="4536504"/>
          </a:xfrm>
          <a:prstGeom prst="foldedCorner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нутый угол 11"/>
          <p:cNvSpPr/>
          <p:nvPr/>
        </p:nvSpPr>
        <p:spPr>
          <a:xfrm flipH="1">
            <a:off x="467544" y="1556792"/>
            <a:ext cx="4081313" cy="4536504"/>
          </a:xfrm>
          <a:prstGeom prst="foldedCorner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332656"/>
            <a:ext cx="8231856" cy="108012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0483A8-6B39-4FB3-A44D-C984073B9A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4098" name="Picture 2" descr="http://img-fotki.yandex.ru/get/6738/134091466.198/0_ffa81_ef3fafdd_L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37" t="35404" r="37264" b="35068"/>
          <a:stretch/>
        </p:blipFill>
        <p:spPr bwMode="auto">
          <a:xfrm>
            <a:off x="7772400" y="5626101"/>
            <a:ext cx="1371600" cy="123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738/134091466.198/0_ffa81_ef3fafdd_L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37" t="35404" r="37264" b="35068"/>
          <a:stretch/>
        </p:blipFill>
        <p:spPr bwMode="auto">
          <a:xfrm flipH="1">
            <a:off x="0" y="5653237"/>
            <a:ext cx="1440160" cy="123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67544" y="182836"/>
            <a:ext cx="8208912" cy="122413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74D52E-BDA4-4669-9B13-9CBC156597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1556793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CC48FC-4512-401A-B344-27D93F5FF4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01625" y="1676400"/>
            <a:ext cx="4194175" cy="4422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76400"/>
            <a:ext cx="4194175" cy="2135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63988"/>
            <a:ext cx="4194175" cy="21351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304800" y="6245225"/>
            <a:ext cx="22860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60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615D45-48E9-41ED-8A07-9EEC89A23E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353BE-17C0-458D-BF25-630BB67EE9E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D1AF9-1225-471C-8855-C83C83F8691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print">
            <a:alphaModFix amt="73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6" r:id="rId1"/>
    <p:sldLayoutId id="2147484087" r:id="rId2"/>
    <p:sldLayoutId id="2147484088" r:id="rId3"/>
    <p:sldLayoutId id="2147484089" r:id="rId4"/>
    <p:sldLayoutId id="2147484090" r:id="rId5"/>
    <p:sldLayoutId id="2147484091" r:id="rId6"/>
    <p:sldLayoutId id="2147484092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094" r:id="rId1"/>
    <p:sldLayoutId id="2147484095" r:id="rId2"/>
    <p:sldLayoutId id="2147484096" r:id="rId3"/>
    <p:sldLayoutId id="2147484097" r:id="rId4"/>
    <p:sldLayoutId id="2147484098" r:id="rId5"/>
    <p:sldLayoutId id="2147484099" r:id="rId6"/>
    <p:sldLayoutId id="2147484100" r:id="rId7"/>
    <p:sldLayoutId id="2147484101" r:id="rId8"/>
    <p:sldLayoutId id="2147484102" r:id="rId9"/>
    <p:sldLayoutId id="2147484103" r:id="rId10"/>
    <p:sldLayoutId id="2147484104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microsoft.com/office/2007/relationships/media" Target="../media/media7.mp3"/><Relationship Id="rId18" Type="http://schemas.openxmlformats.org/officeDocument/2006/relationships/image" Target="../media/image28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openxmlformats.org/officeDocument/2006/relationships/image" Target="../media/image27.jpeg"/><Relationship Id="rId2" Type="http://schemas.openxmlformats.org/officeDocument/2006/relationships/audio" Target="../media/media1.mp3"/><Relationship Id="rId16" Type="http://schemas.openxmlformats.org/officeDocument/2006/relationships/notesSlide" Target="../notesSlides/notesSlide4.xml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5" Type="http://schemas.openxmlformats.org/officeDocument/2006/relationships/slideLayout" Target="../slideLayouts/slideLayout14.xml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audio" Target="../media/media7.mp3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" TargetMode="External"/><Relationship Id="rId2" Type="http://schemas.openxmlformats.org/officeDocument/2006/relationships/hyperlink" Target="https://wav-library.net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file:///H:\&#1059;&#1088;&#1086;&#1082;%20&#1087;&#1086;%20&#1090;&#1077;&#1084;&#1077;%20%20&#1055;&#1090;&#1080;&#1094;&#1099;%202%20&#1082;&#1083;&#1072;&#1089;&#1089;\&#1060;&#1080;&#1079;&#1084;&#1080;&#1085;&#1091;&#1090;&#1082;&#1072;%20&#1058;&#1040;&#1053;&#1045;&#1062;%20&#1052;&#1040;&#1051;&#1045;&#1053;&#1068;&#1050;&#1048;&#1061;%20&#1059;&#1058;&#1071;&#1058;.wmv" TargetMode="External"/><Relationship Id="rId1" Type="http://schemas.microsoft.com/office/2007/relationships/media" Target="file:///H:\&#1059;&#1088;&#1086;&#1082;%20&#1087;&#1086;%20&#1090;&#1077;&#1084;&#1077;%20%20&#1055;&#1090;&#1080;&#1094;&#1099;%202%20&#1082;&#1083;&#1072;&#1089;&#1089;\&#1060;&#1080;&#1079;&#1084;&#1080;&#1085;&#1091;&#1090;&#1082;&#1072;%20&#1058;&#1040;&#1053;&#1045;&#1062;%20&#1052;&#1040;&#1051;&#1045;&#1053;&#1068;&#1050;&#1048;&#1061;%20&#1059;&#1058;&#1071;&#1058;.wmv" TargetMode="Externa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Птицы</a:t>
            </a:r>
            <a:br>
              <a:rPr lang="ru-RU" dirty="0"/>
            </a:br>
            <a:r>
              <a:rPr lang="ru-RU"/>
              <a:t>2 класс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4005064"/>
            <a:ext cx="3793504" cy="1944216"/>
          </a:xfrm>
        </p:spPr>
        <p:txBody>
          <a:bodyPr/>
          <a:lstStyle/>
          <a:p>
            <a:endParaRPr lang="ru-RU" sz="2000" dirty="0"/>
          </a:p>
          <a:p>
            <a:r>
              <a:rPr lang="ru-RU" sz="2000" i="1" dirty="0"/>
              <a:t>             Юрьева Н.И. </a:t>
            </a:r>
          </a:p>
          <a:p>
            <a:r>
              <a:rPr lang="ru-RU" sz="2000" i="1" dirty="0"/>
              <a:t>учитель  начальных  классов                                </a:t>
            </a:r>
          </a:p>
          <a:p>
            <a:r>
              <a:rPr lang="ru-RU" sz="2000" i="1" dirty="0"/>
              <a:t> МБОУ г.Иркутска СОШ №42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Клокту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052736"/>
            <a:ext cx="7369175" cy="552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68313" y="333375"/>
            <a:ext cx="2663825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i="1" dirty="0" err="1">
                <a:solidFill>
                  <a:srgbClr val="183820"/>
                </a:solidFill>
                <a:cs typeface="+mn-cs"/>
              </a:rPr>
              <a:t>Клоктун</a:t>
            </a:r>
            <a:endParaRPr lang="ru-RU" i="1" dirty="0">
              <a:solidFill>
                <a:srgbClr val="183820"/>
              </a:solidFill>
              <a:cs typeface="+mn-cs"/>
            </a:endParaRPr>
          </a:p>
        </p:txBody>
      </p:sp>
      <p:pic>
        <p:nvPicPr>
          <p:cNvPr id="4" name="Picture 4" descr="Картинки по запросу Таёжный гуменни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340768"/>
            <a:ext cx="7494588" cy="527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95536" y="332656"/>
            <a:ext cx="5041900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i="1" dirty="0">
                <a:solidFill>
                  <a:srgbClr val="183820"/>
                </a:solidFill>
                <a:cs typeface="+mn-cs"/>
              </a:rPr>
              <a:t>Таёжный </a:t>
            </a:r>
            <a:r>
              <a:rPr lang="ru-RU" sz="4000" b="1" i="1" dirty="0" err="1">
                <a:solidFill>
                  <a:srgbClr val="183820"/>
                </a:solidFill>
                <a:cs typeface="+mn-cs"/>
              </a:rPr>
              <a:t>гуменник</a:t>
            </a:r>
            <a:endParaRPr lang="ru-RU" sz="4000" dirty="0">
              <a:solidFill>
                <a:srgbClr val="183820"/>
              </a:solidFill>
              <a:cs typeface="+mn-cs"/>
            </a:endParaRPr>
          </a:p>
        </p:txBody>
      </p:sp>
      <p:pic>
        <p:nvPicPr>
          <p:cNvPr id="6" name="Picture 6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196752"/>
            <a:ext cx="760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67544" y="332656"/>
            <a:ext cx="324008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i="1" dirty="0">
                <a:solidFill>
                  <a:srgbClr val="183820"/>
                </a:solidFill>
                <a:cs typeface="+mn-cs"/>
              </a:rPr>
              <a:t>Могильник</a:t>
            </a:r>
            <a:endParaRPr lang="ru-RU" dirty="0">
              <a:solidFill>
                <a:srgbClr val="183820"/>
              </a:solidFill>
              <a:cs typeface="+mn-cs"/>
            </a:endParaRPr>
          </a:p>
        </p:txBody>
      </p:sp>
      <p:pic>
        <p:nvPicPr>
          <p:cNvPr id="8" name="Picture 8" descr="Картинки по запросу птица балабан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9" y="1249205"/>
            <a:ext cx="8064896" cy="5356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67544" y="332656"/>
            <a:ext cx="3168650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i="1" dirty="0" err="1">
                <a:solidFill>
                  <a:srgbClr val="183820"/>
                </a:solidFill>
                <a:cs typeface="+mn-cs"/>
              </a:rPr>
              <a:t>Балобан</a:t>
            </a:r>
            <a:r>
              <a:rPr lang="ru-RU" b="1" i="1" dirty="0">
                <a:solidFill>
                  <a:srgbClr val="FF0000"/>
                </a:solidFill>
                <a:cs typeface="+mn-cs"/>
              </a:rPr>
              <a:t> </a:t>
            </a:r>
            <a:endParaRPr lang="ru-RU" dirty="0">
              <a:cs typeface="+mn-cs"/>
            </a:endParaRPr>
          </a:p>
        </p:txBody>
      </p:sp>
      <p:pic>
        <p:nvPicPr>
          <p:cNvPr id="10" name="Picture 10" descr="Картинки по запросу Азиатский бекасовидный веретенник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1252012"/>
            <a:ext cx="8208912" cy="5388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95536" y="332656"/>
            <a:ext cx="38538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i="1" dirty="0">
                <a:solidFill>
                  <a:srgbClr val="183820"/>
                </a:solidFill>
                <a:cs typeface="+mn-cs"/>
              </a:rPr>
              <a:t>Веретенник</a:t>
            </a:r>
            <a:endParaRPr lang="ru-RU" sz="1400" b="1" i="1" dirty="0">
              <a:solidFill>
                <a:srgbClr val="183820"/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5" grpId="0"/>
      <p:bldP spid="5" grpId="1"/>
      <p:bldP spid="7" grpId="0"/>
      <p:bldP spid="7" grpId="1"/>
      <p:bldP spid="9" grpId="0"/>
      <p:bldP spid="9" grpId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395536" y="1484784"/>
            <a:ext cx="8281988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indent="-342900">
              <a:defRPr/>
            </a:pPr>
            <a:r>
              <a:rPr lang="ru-RU" sz="2000" b="1" dirty="0">
                <a:solidFill>
                  <a:srgbClr val="183820"/>
                </a:solidFill>
                <a:latin typeface="Times New Roman" pitchFamily="18" charset="0"/>
                <a:cs typeface="Times New Roman" pitchFamily="18" charset="0"/>
              </a:rPr>
              <a:t>1. Не бегайте, не шумите  в лесу, не беспокойте птиц и зверей.</a:t>
            </a:r>
          </a:p>
          <a:p>
            <a:pPr marL="342900" indent="-342900">
              <a:defRPr/>
            </a:pPr>
            <a:r>
              <a:rPr lang="ru-RU" sz="2000" b="1" dirty="0">
                <a:solidFill>
                  <a:srgbClr val="183820"/>
                </a:solidFill>
                <a:latin typeface="Times New Roman" pitchFamily="18" charset="0"/>
                <a:cs typeface="Times New Roman" pitchFamily="18" charset="0"/>
              </a:rPr>
              <a:t>2. Не подходите близко к гнездам птиц. По вашим следам хищники </a:t>
            </a:r>
          </a:p>
          <a:p>
            <a:pPr marL="342900" indent="-342900">
              <a:defRPr/>
            </a:pPr>
            <a:r>
              <a:rPr lang="ru-RU" sz="2000" b="1" dirty="0">
                <a:solidFill>
                  <a:srgbClr val="183820"/>
                </a:solidFill>
                <a:latin typeface="Times New Roman" pitchFamily="18" charset="0"/>
                <a:cs typeface="Times New Roman" pitchFamily="18" charset="0"/>
              </a:rPr>
              <a:t>      могут отыскать и разорить гнезда.</a:t>
            </a:r>
          </a:p>
          <a:p>
            <a:pPr marL="342900" indent="-342900">
              <a:defRPr/>
            </a:pPr>
            <a:r>
              <a:rPr lang="ru-RU" sz="2000" b="1" dirty="0">
                <a:solidFill>
                  <a:srgbClr val="183820"/>
                </a:solidFill>
                <a:latin typeface="Times New Roman" pitchFamily="18" charset="0"/>
                <a:cs typeface="Times New Roman" pitchFamily="18" charset="0"/>
              </a:rPr>
              <a:t>3. Не прикасайтесь к гнезду, иначе птицы-родители могут его покинуть.</a:t>
            </a:r>
          </a:p>
          <a:p>
            <a:pPr marL="342900" indent="-342900">
              <a:defRPr/>
            </a:pPr>
            <a:r>
              <a:rPr lang="ru-RU" sz="2000" b="1" dirty="0">
                <a:solidFill>
                  <a:srgbClr val="183820"/>
                </a:solidFill>
                <a:latin typeface="Times New Roman" pitchFamily="18" charset="0"/>
                <a:cs typeface="Times New Roman" pitchFamily="18" charset="0"/>
              </a:rPr>
              <a:t>4 .Весной и в начале лета не берите в лес собаку. Она может поймать </a:t>
            </a:r>
          </a:p>
          <a:p>
            <a:pPr marL="342900" indent="-342900">
              <a:defRPr/>
            </a:pPr>
            <a:r>
              <a:rPr lang="ru-RU" sz="2000" b="1" dirty="0">
                <a:solidFill>
                  <a:srgbClr val="183820"/>
                </a:solidFill>
                <a:latin typeface="Times New Roman" pitchFamily="18" charset="0"/>
                <a:cs typeface="Times New Roman" pitchFamily="18" charset="0"/>
              </a:rPr>
              <a:t>     плохо летающих птенцов.</a:t>
            </a:r>
          </a:p>
          <a:p>
            <a:pPr marL="342900" indent="-342900">
              <a:defRPr/>
            </a:pPr>
            <a:r>
              <a:rPr lang="ru-RU" sz="2000" b="1" dirty="0">
                <a:solidFill>
                  <a:srgbClr val="183820"/>
                </a:solidFill>
                <a:latin typeface="Times New Roman" pitchFamily="18" charset="0"/>
                <a:cs typeface="Times New Roman" pitchFamily="18" charset="0"/>
              </a:rPr>
              <a:t>5. Не ловите и не уносите домой здоровых птенцов.</a:t>
            </a:r>
          </a:p>
          <a:p>
            <a:pPr marL="342900" indent="-342900">
              <a:defRPr/>
            </a:pPr>
            <a:r>
              <a:rPr lang="ru-RU" sz="2000" b="1" dirty="0">
                <a:solidFill>
                  <a:srgbClr val="183820"/>
                </a:solidFill>
                <a:latin typeface="Times New Roman" pitchFamily="18" charset="0"/>
                <a:cs typeface="Times New Roman" pitchFamily="18" charset="0"/>
              </a:rPr>
              <a:t>6. Регулярно подкармливайте птиц зимой.</a:t>
            </a:r>
          </a:p>
          <a:p>
            <a:pPr marL="342900" indent="-342900">
              <a:defRPr/>
            </a:pPr>
            <a:r>
              <a:rPr lang="ru-RU" sz="2000" b="1" dirty="0">
                <a:solidFill>
                  <a:srgbClr val="183820"/>
                </a:solidFill>
                <a:latin typeface="Times New Roman" pitchFamily="18" charset="0"/>
                <a:cs typeface="Times New Roman" pitchFamily="18" charset="0"/>
              </a:rPr>
              <a:t>7. В начале весны стройте домики для птиц и развешивайте их в садах</a:t>
            </a:r>
          </a:p>
          <a:p>
            <a:pPr marL="342900" indent="-342900">
              <a:defRPr/>
            </a:pPr>
            <a:r>
              <a:rPr lang="ru-RU" sz="2000" b="1" dirty="0">
                <a:solidFill>
                  <a:srgbClr val="183820"/>
                </a:solidFill>
                <a:latin typeface="Times New Roman" pitchFamily="18" charset="0"/>
                <a:cs typeface="Times New Roman" pitchFamily="18" charset="0"/>
              </a:rPr>
              <a:t>    и парках.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59632" y="476672"/>
            <a:ext cx="63373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Охрана птиц</a:t>
            </a:r>
          </a:p>
        </p:txBody>
      </p:sp>
      <p:pic>
        <p:nvPicPr>
          <p:cNvPr id="24579" name="Picture 3" descr="E:\Презентации\Создание презентаций\Анимашки\Птицы\0_765f3_ae01596e_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88640"/>
            <a:ext cx="1009650" cy="116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E:\Презентации\Создание презентаций\Анимашки\Птицы\0_765f5_db85993d_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7625" y="146050"/>
            <a:ext cx="1304925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 descr="C:\Users\Наталья\Desktop\kormushka-dlya-ptits1-280x2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4653136"/>
            <a:ext cx="2667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C:\Users\Наталья\Desktop\794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4581128"/>
            <a:ext cx="3181350" cy="211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Наталья\Desktop\bz9i09810ph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61575" y="735236"/>
            <a:ext cx="7908881" cy="5573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643525" y="3717032"/>
            <a:ext cx="3888432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Берегите пернатых!</a:t>
            </a:r>
            <a:endParaRPr lang="ru-RU" sz="3200" b="1" dirty="0">
              <a:cs typeface="+mn-cs"/>
            </a:endParaRPr>
          </a:p>
        </p:txBody>
      </p:sp>
      <p:pic>
        <p:nvPicPr>
          <p:cNvPr id="3" name="05 Дятел">
            <a:hlinkClick r:id="" action="ppaction://media"/>
            <a:extLst>
              <a:ext uri="{FF2B5EF4-FFF2-40B4-BE49-F238E27FC236}">
                <a16:creationId xmlns:a16="http://schemas.microsoft.com/office/drawing/2014/main" id="{896884FC-2A9F-4776-A030-5C3AAB6723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836042" y="735236"/>
            <a:ext cx="448816" cy="448816"/>
          </a:xfrm>
          <a:prstGeom prst="rect">
            <a:avLst/>
          </a:prstGeom>
        </p:spPr>
      </p:pic>
      <p:pic>
        <p:nvPicPr>
          <p:cNvPr id="4" name="07 Ворона">
            <a:hlinkClick r:id="" action="ppaction://media"/>
            <a:extLst>
              <a:ext uri="{FF2B5EF4-FFF2-40B4-BE49-F238E27FC236}">
                <a16:creationId xmlns:a16="http://schemas.microsoft.com/office/drawing/2014/main" id="{DEBC2AB7-BB1F-4A5B-B9C8-83FF113D449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827928" y="753815"/>
            <a:ext cx="520824" cy="520824"/>
          </a:xfrm>
          <a:prstGeom prst="rect">
            <a:avLst/>
          </a:prstGeom>
        </p:spPr>
      </p:pic>
      <p:pic>
        <p:nvPicPr>
          <p:cNvPr id="5" name="08 Воробей">
            <a:hlinkClick r:id="" action="ppaction://media"/>
            <a:extLst>
              <a:ext uri="{FF2B5EF4-FFF2-40B4-BE49-F238E27FC236}">
                <a16:creationId xmlns:a16="http://schemas.microsoft.com/office/drawing/2014/main" id="{9F248DA8-CA6F-42F2-9E64-10DA07E6026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2737114" y="773051"/>
            <a:ext cx="465584" cy="465584"/>
          </a:xfrm>
          <a:prstGeom prst="rect">
            <a:avLst/>
          </a:prstGeom>
        </p:spPr>
      </p:pic>
      <p:pic>
        <p:nvPicPr>
          <p:cNvPr id="6" name="поползень">
            <a:hlinkClick r:id="" action="ppaction://media"/>
            <a:extLst>
              <a:ext uri="{FF2B5EF4-FFF2-40B4-BE49-F238E27FC236}">
                <a16:creationId xmlns:a16="http://schemas.microsoft.com/office/drawing/2014/main" id="{7ECB9147-DEAC-42DE-9C5C-67D6E267B5AB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3581400" y="761684"/>
            <a:ext cx="465584" cy="465584"/>
          </a:xfrm>
          <a:prstGeom prst="rect">
            <a:avLst/>
          </a:prstGeom>
        </p:spPr>
      </p:pic>
      <p:pic>
        <p:nvPicPr>
          <p:cNvPr id="7" name="синица">
            <a:hlinkClick r:id="" action="ppaction://media"/>
            <a:extLst>
              <a:ext uri="{FF2B5EF4-FFF2-40B4-BE49-F238E27FC236}">
                <a16:creationId xmlns:a16="http://schemas.microsoft.com/office/drawing/2014/main" id="{D3229319-42DB-4C95-89E1-5C63693C4FD9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363333" y="781435"/>
            <a:ext cx="448816" cy="448816"/>
          </a:xfrm>
          <a:prstGeom prst="rect">
            <a:avLst/>
          </a:prstGeom>
        </p:spPr>
      </p:pic>
      <p:pic>
        <p:nvPicPr>
          <p:cNvPr id="8" name="снегирь">
            <a:hlinkClick r:id="" action="ppaction://media"/>
            <a:extLst>
              <a:ext uri="{FF2B5EF4-FFF2-40B4-BE49-F238E27FC236}">
                <a16:creationId xmlns:a16="http://schemas.microsoft.com/office/drawing/2014/main" id="{8279792F-DD45-46BC-8D77-84F47E293D54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5207619" y="781435"/>
            <a:ext cx="465584" cy="465584"/>
          </a:xfrm>
          <a:prstGeom prst="rect">
            <a:avLst/>
          </a:prstGeom>
        </p:spPr>
      </p:pic>
      <p:pic>
        <p:nvPicPr>
          <p:cNvPr id="9" name="сорока">
            <a:hlinkClick r:id="" action="ppaction://media"/>
            <a:extLst>
              <a:ext uri="{FF2B5EF4-FFF2-40B4-BE49-F238E27FC236}">
                <a16:creationId xmlns:a16="http://schemas.microsoft.com/office/drawing/2014/main" id="{B8394386-ED35-46E5-9597-0E6948BA619C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5972784" y="781435"/>
            <a:ext cx="448816" cy="44881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9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0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7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89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7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435600" y="3800475"/>
            <a:ext cx="386715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50825" y="333375"/>
            <a:ext cx="26289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2" descr="E:\Презентации\Создание презентаций\Анимашки\Птицы\0_765f5_db85993d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8538" y="4951413"/>
            <a:ext cx="1655762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 rot="21030184">
            <a:off x="327025" y="2562225"/>
            <a:ext cx="8785225" cy="1122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6700" b="1" i="1" dirty="0">
                <a:solidFill>
                  <a:srgbClr val="1838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Спасибо за работу!</a:t>
            </a:r>
            <a:endParaRPr lang="ru-RU" sz="6700" dirty="0">
              <a:solidFill>
                <a:srgbClr val="183820"/>
              </a:solidFill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91072" y="2276872"/>
            <a:ext cx="8352928" cy="3024336"/>
          </a:xfrm>
        </p:spPr>
        <p:txBody>
          <a:bodyPr>
            <a:normAutofit/>
          </a:bodyPr>
          <a:lstStyle/>
          <a:p>
            <a:pPr algn="l"/>
            <a:r>
              <a:rPr lang="ru-RU" sz="2000" dirty="0"/>
              <a:t>Использованная литература:</a:t>
            </a:r>
            <a:br>
              <a:rPr lang="ru-RU" sz="2000" dirty="0"/>
            </a:br>
            <a:r>
              <a:rPr lang="ru-RU" sz="2000" u="sng" dirty="0">
                <a:hlinkClick r:id="rId2"/>
              </a:rPr>
              <a:t>https://wav-library.net</a:t>
            </a:r>
            <a:r>
              <a:rPr lang="ru-RU" sz="2000" dirty="0"/>
              <a:t> – аудиофайлы, голоса птиц</a:t>
            </a:r>
            <a:br>
              <a:rPr lang="ru-RU" sz="2000" dirty="0"/>
            </a:br>
            <a:r>
              <a:rPr lang="ru-RU" sz="2000" u="sng" dirty="0">
                <a:hlinkClick r:id="rId3"/>
              </a:rPr>
              <a:t>https://www.google.ru</a:t>
            </a:r>
            <a:r>
              <a:rPr lang="ru-RU" sz="2000" dirty="0"/>
              <a:t> – фото птиц</a:t>
            </a:r>
            <a:br>
              <a:rPr lang="ru-RU" sz="2000" dirty="0"/>
            </a:br>
            <a:r>
              <a:rPr lang="ru-RU" sz="1800" u="sng" dirty="0">
                <a:hlinkClick r:id="rId3"/>
              </a:rPr>
              <a:t>https://www.google.ru</a:t>
            </a:r>
            <a:r>
              <a:rPr lang="ru-RU" sz="1800" dirty="0"/>
              <a:t> – фото перьев</a:t>
            </a:r>
            <a:br>
              <a:rPr lang="ru-RU" sz="2000" dirty="0"/>
            </a:br>
            <a:r>
              <a:rPr lang="ru-RU" sz="2000" dirty="0"/>
              <a:t>Гайкова О.Ю. и др. Красная книга Иркутской области. – Иркутск: - ООО Издательство "Время странствий", 2010</a:t>
            </a:r>
            <a:br>
              <a:rPr lang="ru-RU" sz="2000" dirty="0"/>
            </a:br>
            <a:r>
              <a:rPr lang="ru-RU" sz="2000" dirty="0"/>
              <a:t>Федотова О.Н., </a:t>
            </a:r>
            <a:r>
              <a:rPr lang="ru-RU" sz="2000" dirty="0" err="1"/>
              <a:t>Трафимова</a:t>
            </a:r>
            <a:r>
              <a:rPr lang="ru-RU" sz="2000" dirty="0"/>
              <a:t> Г.В., </a:t>
            </a:r>
            <a:r>
              <a:rPr lang="ru-RU" sz="2000" dirty="0" err="1"/>
              <a:t>Трафимов</a:t>
            </a:r>
            <a:r>
              <a:rPr lang="ru-RU" sz="2000" dirty="0"/>
              <a:t> С.А. Окружающий мир. 2 класс. Методическое пособие. – М.: - Академкнига, 2020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3" name="AutoShape 15"/>
          <p:cNvSpPr>
            <a:spLocks noChangeArrowheads="1"/>
          </p:cNvSpPr>
          <p:nvPr/>
        </p:nvSpPr>
        <p:spPr bwMode="auto">
          <a:xfrm>
            <a:off x="250825" y="5373688"/>
            <a:ext cx="2233613" cy="576262"/>
          </a:xfrm>
          <a:prstGeom prst="bevel">
            <a:avLst>
              <a:gd name="adj" fmla="val 1250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НАСЕКОМОЕ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5" name="AutoShape 17"/>
          <p:cNvSpPr>
            <a:spLocks noChangeArrowheads="1"/>
          </p:cNvSpPr>
          <p:nvPr/>
        </p:nvSpPr>
        <p:spPr bwMode="auto">
          <a:xfrm>
            <a:off x="1116013" y="6165850"/>
            <a:ext cx="2879725" cy="504825"/>
          </a:xfrm>
          <a:prstGeom prst="bevel">
            <a:avLst>
              <a:gd name="adj" fmla="val 1250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ПРЕСМЫКАЮЩЕЕСЯ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7" name="AutoShape 19"/>
          <p:cNvSpPr>
            <a:spLocks noChangeArrowheads="1"/>
          </p:cNvSpPr>
          <p:nvPr/>
        </p:nvSpPr>
        <p:spPr bwMode="auto">
          <a:xfrm>
            <a:off x="6227763" y="5373688"/>
            <a:ext cx="2233612" cy="576262"/>
          </a:xfrm>
          <a:prstGeom prst="bevel">
            <a:avLst>
              <a:gd name="adj" fmla="val 1250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ЗЕМНОВОДНОЕ</a:t>
            </a:r>
          </a:p>
        </p:txBody>
      </p:sp>
      <p:sp>
        <p:nvSpPr>
          <p:cNvPr id="2068" name="AutoShape 20"/>
          <p:cNvSpPr>
            <a:spLocks noChangeArrowheads="1"/>
          </p:cNvSpPr>
          <p:nvPr/>
        </p:nvSpPr>
        <p:spPr bwMode="auto">
          <a:xfrm>
            <a:off x="3238500" y="5373688"/>
            <a:ext cx="2233613" cy="576262"/>
          </a:xfrm>
          <a:prstGeom prst="bevel">
            <a:avLst>
              <a:gd name="adj" fmla="val 1250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РЫБА</a:t>
            </a:r>
          </a:p>
        </p:txBody>
      </p:sp>
      <p:sp>
        <p:nvSpPr>
          <p:cNvPr id="2066" name="AutoShape 18"/>
          <p:cNvSpPr>
            <a:spLocks noChangeArrowheads="1"/>
          </p:cNvSpPr>
          <p:nvPr/>
        </p:nvSpPr>
        <p:spPr bwMode="auto">
          <a:xfrm>
            <a:off x="4572000" y="6164263"/>
            <a:ext cx="2879725" cy="504825"/>
          </a:xfrm>
          <a:prstGeom prst="bevel">
            <a:avLst>
              <a:gd name="adj" fmla="val 1250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ПТИЦА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6" name="Picture 29" descr="Без имени-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0811"/>
          <a:stretch>
            <a:fillRect/>
          </a:stretch>
        </p:blipFill>
        <p:spPr bwMode="auto">
          <a:xfrm>
            <a:off x="1150937" y="476672"/>
            <a:ext cx="7993063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3" grpId="2" animBg="1"/>
      <p:bldP spid="2065" grpId="2" animBg="1"/>
      <p:bldP spid="2067" grpId="2" animBg="1"/>
      <p:bldP spid="2068" grpId="2" animBg="1"/>
      <p:bldP spid="2066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188" y="1700213"/>
          <a:ext cx="8280922" cy="4464495"/>
        </p:xfrm>
        <a:graphic>
          <a:graphicData uri="http://schemas.openxmlformats.org/drawingml/2006/table">
            <a:tbl>
              <a:tblPr/>
              <a:tblGrid>
                <a:gridCol w="6369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69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69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69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9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69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699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699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3699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369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3699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3699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3699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892899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2899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289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2899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2899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327" marR="7327" marT="732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00563" y="1773238"/>
            <a:ext cx="5032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C00000"/>
                </a:solidFill>
              </a:rPr>
              <a:t>п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48263" y="1773238"/>
            <a:ext cx="431800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cs typeface="+mn-cs"/>
              </a:rPr>
              <a:t>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95963" y="1773238"/>
            <a:ext cx="576262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 err="1">
                <a:solidFill>
                  <a:schemeClr val="accent4">
                    <a:lumMod val="10000"/>
                  </a:schemeClr>
                </a:solidFill>
                <a:cs typeface="+mn-cs"/>
              </a:rPr>
              <a:t>н</a:t>
            </a:r>
            <a:endParaRPr lang="ru-RU" sz="4800" b="1" dirty="0">
              <a:solidFill>
                <a:schemeClr val="accent4">
                  <a:lumMod val="10000"/>
                </a:schemeClr>
              </a:solidFill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43663" y="1773238"/>
            <a:ext cx="441325" cy="830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cs typeface="+mn-cs"/>
              </a:rPr>
              <a:t>г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19925" y="1773238"/>
            <a:ext cx="563563" cy="830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cs typeface="+mn-cs"/>
              </a:rPr>
              <a:t>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67625" y="1773238"/>
            <a:ext cx="50482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cs typeface="+mn-cs"/>
              </a:rPr>
              <a:t>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43888" y="1773238"/>
            <a:ext cx="50482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 err="1">
                <a:solidFill>
                  <a:schemeClr val="accent4">
                    <a:lumMod val="10000"/>
                  </a:schemeClr>
                </a:solidFill>
                <a:cs typeface="+mn-cs"/>
              </a:rPr>
              <a:t>н</a:t>
            </a:r>
            <a:endParaRPr lang="ru-RU" sz="4800" b="1" dirty="0">
              <a:solidFill>
                <a:schemeClr val="accent4">
                  <a:lumMod val="10000"/>
                </a:schemeClr>
              </a:solidFill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3575" y="2636838"/>
            <a:ext cx="576263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 err="1">
                <a:solidFill>
                  <a:schemeClr val="accent4">
                    <a:lumMod val="10000"/>
                  </a:schemeClr>
                </a:solidFill>
                <a:cs typeface="+mn-cs"/>
              </a:rPr>
              <a:t>д</a:t>
            </a:r>
            <a:endParaRPr lang="ru-RU" sz="4800" b="1" dirty="0">
              <a:solidFill>
                <a:schemeClr val="accent4">
                  <a:lumMod val="10000"/>
                </a:schemeClr>
              </a:solidFill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24300" y="2636838"/>
            <a:ext cx="503238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cs typeface="+mn-cs"/>
              </a:rPr>
              <a:t>я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572000" y="2636838"/>
            <a:ext cx="5048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C00000"/>
                </a:solidFill>
              </a:rPr>
              <a:t>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48263" y="2636838"/>
            <a:ext cx="576262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cs typeface="+mn-cs"/>
              </a:rPr>
              <a:t>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95963" y="2636838"/>
            <a:ext cx="431800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cs typeface="+mn-cs"/>
              </a:rPr>
              <a:t>л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5650" y="3573463"/>
            <a:ext cx="431800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cs typeface="+mn-cs"/>
              </a:rPr>
              <a:t>в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58888" y="3573463"/>
            <a:ext cx="50482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cs typeface="+mn-cs"/>
              </a:rPr>
              <a:t>о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979613" y="3573463"/>
            <a:ext cx="50482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 err="1">
                <a:solidFill>
                  <a:schemeClr val="accent4">
                    <a:lumMod val="10000"/>
                  </a:schemeClr>
                </a:solidFill>
                <a:cs typeface="+mn-cs"/>
              </a:rPr>
              <a:t>р</a:t>
            </a:r>
            <a:endParaRPr lang="ru-RU" sz="4800" b="1" dirty="0">
              <a:solidFill>
                <a:schemeClr val="accent4">
                  <a:lumMod val="10000"/>
                </a:schemeClr>
              </a:solidFill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55875" y="3573463"/>
            <a:ext cx="576263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cs typeface="+mn-cs"/>
              </a:rPr>
              <a:t>о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76600" y="3573463"/>
            <a:ext cx="431800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cs typeface="+mn-cs"/>
              </a:rPr>
              <a:t>б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924300" y="3573463"/>
            <a:ext cx="431800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 err="1">
                <a:solidFill>
                  <a:schemeClr val="accent4">
                    <a:lumMod val="10000"/>
                  </a:schemeClr>
                </a:solidFill>
                <a:cs typeface="+mn-cs"/>
              </a:rPr>
              <a:t>ь</a:t>
            </a:r>
            <a:endParaRPr lang="ru-RU" sz="4800" b="1" dirty="0">
              <a:solidFill>
                <a:schemeClr val="accent4">
                  <a:lumMod val="10000"/>
                </a:schemeClr>
              </a:solidFill>
              <a:cs typeface="+mn-cs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500563" y="3573463"/>
            <a:ext cx="4318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C00000"/>
                </a:solidFill>
              </a:rPr>
              <a:t>и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500563" y="4437063"/>
            <a:ext cx="5762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C00000"/>
                </a:solidFill>
              </a:rPr>
              <a:t>ц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292725" y="4437063"/>
            <a:ext cx="431800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cs typeface="+mn-cs"/>
              </a:rPr>
              <a:t>а</a:t>
            </a:r>
          </a:p>
        </p:txBody>
      </p:sp>
      <p:sp>
        <p:nvSpPr>
          <p:cNvPr id="26" name="TextBox 25"/>
          <p:cNvSpPr txBox="1"/>
          <p:nvPr/>
        </p:nvSpPr>
        <p:spPr>
          <a:xfrm flipH="1">
            <a:off x="5867400" y="4437063"/>
            <a:ext cx="433388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 err="1">
                <a:solidFill>
                  <a:schemeClr val="accent4">
                    <a:lumMod val="10000"/>
                  </a:schemeClr>
                </a:solidFill>
                <a:cs typeface="+mn-cs"/>
              </a:rPr>
              <a:t>п</a:t>
            </a:r>
            <a:endParaRPr lang="ru-RU" sz="4800" b="1" dirty="0">
              <a:solidFill>
                <a:schemeClr val="accent4">
                  <a:lumMod val="10000"/>
                </a:schemeClr>
              </a:solidFill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43663" y="4437063"/>
            <a:ext cx="50482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cs typeface="+mn-cs"/>
              </a:rPr>
              <a:t>л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092950" y="4437063"/>
            <a:ext cx="503238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cs typeface="+mn-cs"/>
              </a:rPr>
              <a:t>я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55650" y="5300663"/>
            <a:ext cx="431800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cs typeface="+mn-cs"/>
              </a:rPr>
              <a:t>с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403350" y="5300663"/>
            <a:ext cx="504825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cs typeface="+mn-cs"/>
              </a:rPr>
              <a:t>к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979613" y="5300663"/>
            <a:ext cx="504825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4">
                    <a:lumMod val="10000"/>
                  </a:schemeClr>
                </a:solidFill>
                <a:cs typeface="+mn-cs"/>
              </a:rPr>
              <a:t>в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484438" y="5300663"/>
            <a:ext cx="574675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 err="1">
                <a:solidFill>
                  <a:schemeClr val="accent4">
                    <a:lumMod val="10000"/>
                  </a:schemeClr>
                </a:solidFill>
                <a:cs typeface="+mn-cs"/>
              </a:rPr>
              <a:t>о</a:t>
            </a:r>
            <a:endParaRPr lang="ru-RU" sz="4800" b="1" dirty="0">
              <a:solidFill>
                <a:schemeClr val="accent4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03575" y="5300663"/>
            <a:ext cx="504825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 err="1">
                <a:solidFill>
                  <a:schemeClr val="accent4">
                    <a:lumMod val="10000"/>
                  </a:schemeClr>
                </a:solidFill>
                <a:cs typeface="+mn-cs"/>
              </a:rPr>
              <a:t>р</a:t>
            </a:r>
            <a:endParaRPr lang="ru-RU" sz="4800" b="1" dirty="0">
              <a:solidFill>
                <a:schemeClr val="accent4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51275" y="5300663"/>
            <a:ext cx="576263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 err="1">
                <a:solidFill>
                  <a:schemeClr val="accent4">
                    <a:lumMod val="10000"/>
                  </a:schemeClr>
                </a:solidFill>
                <a:cs typeface="+mn-cs"/>
              </a:rPr>
              <a:t>ц</a:t>
            </a:r>
            <a:endParaRPr lang="ru-RU" sz="4800" b="1" dirty="0">
              <a:solidFill>
                <a:schemeClr val="accent4">
                  <a:lumMod val="10000"/>
                </a:schemeClr>
              </a:solidFill>
              <a:cs typeface="+mn-cs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427538" y="5300663"/>
            <a:ext cx="5048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C00000"/>
                </a:solidFill>
              </a:rPr>
              <a:t>ы</a:t>
            </a:r>
          </a:p>
        </p:txBody>
      </p:sp>
      <p:sp>
        <p:nvSpPr>
          <p:cNvPr id="16512" name="TextBox 35"/>
          <p:cNvSpPr txBox="1">
            <a:spLocks noChangeArrowheads="1"/>
          </p:cNvSpPr>
          <p:nvPr/>
        </p:nvSpPr>
        <p:spPr bwMode="auto">
          <a:xfrm>
            <a:off x="3995738" y="1773238"/>
            <a:ext cx="4318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00B050"/>
                </a:solidFill>
              </a:rPr>
              <a:t>1</a:t>
            </a:r>
          </a:p>
        </p:txBody>
      </p:sp>
      <p:sp>
        <p:nvSpPr>
          <p:cNvPr id="16513" name="TextBox 36"/>
          <p:cNvSpPr txBox="1">
            <a:spLocks noChangeArrowheads="1"/>
          </p:cNvSpPr>
          <p:nvPr/>
        </p:nvSpPr>
        <p:spPr bwMode="auto">
          <a:xfrm>
            <a:off x="179388" y="5300663"/>
            <a:ext cx="4318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00B050"/>
                </a:solidFill>
              </a:rPr>
              <a:t>5</a:t>
            </a:r>
          </a:p>
        </p:txBody>
      </p:sp>
      <p:sp>
        <p:nvSpPr>
          <p:cNvPr id="16514" name="TextBox 37"/>
          <p:cNvSpPr txBox="1">
            <a:spLocks noChangeArrowheads="1"/>
          </p:cNvSpPr>
          <p:nvPr/>
        </p:nvSpPr>
        <p:spPr bwMode="auto">
          <a:xfrm>
            <a:off x="2700338" y="2636838"/>
            <a:ext cx="4318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00B050"/>
                </a:solidFill>
              </a:rPr>
              <a:t>2</a:t>
            </a:r>
          </a:p>
        </p:txBody>
      </p:sp>
      <p:sp>
        <p:nvSpPr>
          <p:cNvPr id="16515" name="TextBox 38"/>
          <p:cNvSpPr txBox="1">
            <a:spLocks noChangeArrowheads="1"/>
          </p:cNvSpPr>
          <p:nvPr/>
        </p:nvSpPr>
        <p:spPr bwMode="auto">
          <a:xfrm>
            <a:off x="3924300" y="4437063"/>
            <a:ext cx="4318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00B050"/>
                </a:solidFill>
              </a:rPr>
              <a:t>4</a:t>
            </a:r>
          </a:p>
        </p:txBody>
      </p:sp>
      <p:sp>
        <p:nvSpPr>
          <p:cNvPr id="16516" name="TextBox 39"/>
          <p:cNvSpPr txBox="1">
            <a:spLocks noChangeArrowheads="1"/>
          </p:cNvSpPr>
          <p:nvPr/>
        </p:nvSpPr>
        <p:spPr bwMode="auto">
          <a:xfrm>
            <a:off x="0" y="3500438"/>
            <a:ext cx="4318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00B050"/>
                </a:solidFill>
              </a:rPr>
              <a:t>3</a:t>
            </a:r>
          </a:p>
        </p:txBody>
      </p:sp>
      <p:sp>
        <p:nvSpPr>
          <p:cNvPr id="16517" name="TextBox 40"/>
          <p:cNvSpPr txBox="1">
            <a:spLocks noChangeArrowheads="1"/>
          </p:cNvSpPr>
          <p:nvPr/>
        </p:nvSpPr>
        <p:spPr bwMode="auto">
          <a:xfrm>
            <a:off x="2699792" y="836712"/>
            <a:ext cx="48242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/>
              <a:t>Отгадайте кроссворд</a:t>
            </a: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2160488" cy="1949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1255713"/>
          </a:xfrm>
        </p:spPr>
        <p:txBody>
          <a:bodyPr/>
          <a:lstStyle/>
          <a:p>
            <a:r>
              <a:rPr lang="ru-RU" b="1" dirty="0"/>
              <a:t>Птицы – властелины воздуха</a:t>
            </a:r>
            <a:br>
              <a:rPr lang="ru-RU" dirty="0"/>
            </a:br>
            <a:endParaRPr lang="ru-RU" sz="3200" b="1" i="1" dirty="0">
              <a:solidFill>
                <a:schemeClr val="hlink"/>
              </a:solidFill>
              <a:latin typeface="Batang" pitchFamily="18" charset="-127"/>
            </a:endParaRPr>
          </a:p>
        </p:txBody>
      </p:sp>
      <p:pic>
        <p:nvPicPr>
          <p:cNvPr id="24578" name="Picture 2" descr="E:\Расширение словарного запаса\Лексический материал\Дикие птицы\аист\аист 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388" y="1268760"/>
            <a:ext cx="383362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 descr="E:\Расширение словарного запаса\Лексический материал\Дикие птицы\сова\сова 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268760"/>
            <a:ext cx="3263329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E:\Расширение словарного запаса\Лексический материал\Дикие птицы\чайка\чайка 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053050"/>
            <a:ext cx="3816424" cy="254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00188" y="260350"/>
            <a:ext cx="7643812" cy="1157288"/>
          </a:xfrm>
        </p:spPr>
        <p:txBody>
          <a:bodyPr/>
          <a:lstStyle/>
          <a:p>
            <a:r>
              <a:rPr lang="ru-RU"/>
              <a:t>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50825" y="2132856"/>
            <a:ext cx="8893175" cy="3384550"/>
          </a:xfrm>
        </p:spPr>
        <p:txBody>
          <a:bodyPr rtlCol="0">
            <a:normAutofit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>
                <a:solidFill>
                  <a:srgbClr val="183820"/>
                </a:solidFill>
                <a:latin typeface="Times New Roman" pitchFamily="18" charset="0"/>
                <a:cs typeface="Times New Roman" pitchFamily="18" charset="0"/>
              </a:rPr>
              <a:t>Передние конечности превращены в крылья.  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>
                <a:solidFill>
                  <a:srgbClr val="183820"/>
                </a:solidFill>
                <a:latin typeface="Times New Roman" pitchFamily="18" charset="0"/>
                <a:cs typeface="Times New Roman" pitchFamily="18" charset="0"/>
              </a:rPr>
              <a:t>У всех птиц тело покрыто перьями.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sz="40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>
                <a:solidFill>
                  <a:srgbClr val="3399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i="1" dirty="0">
                <a:solidFill>
                  <a:srgbClr val="3399FF"/>
                </a:solidFill>
                <a:latin typeface="Arial Unicode MS" pitchFamily="34" charset="-128"/>
              </a:rPr>
              <a:t>		               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sz="2000" b="1" i="1" dirty="0">
              <a:solidFill>
                <a:srgbClr val="3399FF"/>
              </a:solidFill>
              <a:latin typeface="Arial Unicode MS" pitchFamily="34" charset="-128"/>
            </a:endParaRPr>
          </a:p>
        </p:txBody>
      </p:sp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611560" y="548680"/>
            <a:ext cx="8067675" cy="581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 dirty="0">
                <a:ln w="9525">
                  <a:noFill/>
                  <a:round/>
                  <a:headEnd/>
                  <a:tailEnd/>
                </a:ln>
                <a:latin typeface="Times New Roman"/>
                <a:cs typeface="Times New Roman"/>
              </a:rPr>
              <a:t>Характерные признаки  птиц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Физминутка ТАНЕЦ МАЛЕНЬКИХ УТЯТ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1"/>
            <a:ext cx="9143999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764704"/>
            <a:ext cx="4248472" cy="2837979"/>
          </a:xfrm>
          <a:prstGeom prst="rect">
            <a:avLst/>
          </a:prstGeom>
          <a:noFill/>
        </p:spPr>
      </p:pic>
      <p:pic>
        <p:nvPicPr>
          <p:cNvPr id="53252" name="Picture 4" descr="Картинки по запросу фото страус и челове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645024"/>
            <a:ext cx="4499992" cy="30366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ертикальный свиток 2"/>
          <p:cNvSpPr/>
          <p:nvPr/>
        </p:nvSpPr>
        <p:spPr>
          <a:xfrm>
            <a:off x="827584" y="764704"/>
            <a:ext cx="7344816" cy="5904384"/>
          </a:xfrm>
          <a:prstGeom prst="verticalScroll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619672" y="1916832"/>
            <a:ext cx="6119813" cy="4524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Тяжкий штраф ждет того, </a:t>
            </a:r>
          </a:p>
          <a:p>
            <a:pPr eaLnBrk="0" hangingPunct="0"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кто поймает синицу, усердного ловца насекомых.</a:t>
            </a:r>
          </a:p>
          <a:p>
            <a:pPr eaLnBrk="0" hangingPunct="0"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Нарушивший закон должен уплатить королевскую</a:t>
            </a:r>
          </a:p>
          <a:p>
            <a:pPr eaLnBrk="0" hangingPunct="0"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подать 60 шиллингов, а также отдать красивую рыжую курицу и 12 цыплят как возмещение.</a:t>
            </a:r>
          </a:p>
          <a:p>
            <a:pPr eaLnBrk="0" hangingPunct="0">
              <a:defRPr/>
            </a:pP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1328 г </a:t>
            </a:r>
            <a:r>
              <a:rPr lang="ru-RU" sz="2000" b="1" i="1" dirty="0">
                <a:cs typeface="+mn-cs"/>
              </a:rPr>
              <a:t>.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Людвиг Баварский</a:t>
            </a:r>
            <a:endParaRPr lang="ru-RU" sz="2800" dirty="0">
              <a:cs typeface="+mn-cs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339752" y="1412776"/>
            <a:ext cx="4897438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Указ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3795" name="Picture 3" descr="Картинки по запросу анимашка синич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7625" y="5445125"/>
            <a:ext cx="1265238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5" descr="Картинки по запросу анимашка синич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5661025"/>
            <a:ext cx="1195387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7" descr="Картинки по запросу анимашка синич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613" y="6056313"/>
            <a:ext cx="1008062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1" descr="C:\Users\Наталья\Desktop\127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1414463"/>
            <a:ext cx="4321175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95536" y="404664"/>
            <a:ext cx="8510587" cy="89693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Охрана птиц в Иркутской области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611560" y="4365104"/>
            <a:ext cx="4033838" cy="8651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ru-RU" sz="2800" b="1" dirty="0" err="1">
                <a:solidFill>
                  <a:srgbClr val="183820"/>
                </a:solidFill>
                <a:latin typeface="Times New Roman" pitchFamily="18" charset="0"/>
                <a:cs typeface="Times New Roman" pitchFamily="18" charset="0"/>
              </a:rPr>
              <a:t>Витимский</a:t>
            </a:r>
            <a:r>
              <a:rPr lang="ru-RU" sz="2800" b="1" dirty="0">
                <a:solidFill>
                  <a:srgbClr val="183820"/>
                </a:solidFill>
                <a:latin typeface="Times New Roman" pitchFamily="18" charset="0"/>
                <a:cs typeface="Times New Roman" pitchFamily="18" charset="0"/>
              </a:rPr>
              <a:t> заповедник</a:t>
            </a:r>
            <a:endParaRPr lang="ru-RU" sz="2000" i="1" dirty="0">
              <a:solidFill>
                <a:srgbClr val="18382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755576" y="5301208"/>
            <a:ext cx="4787900" cy="10795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ru-RU" sz="2800" b="1" dirty="0">
                <a:solidFill>
                  <a:srgbClr val="183820"/>
                </a:solidFill>
                <a:latin typeface="Times New Roman" pitchFamily="18" charset="0"/>
                <a:cs typeface="Times New Roman" pitchFamily="18" charset="0"/>
              </a:rPr>
              <a:t>Байкало-Ленский заповедник</a:t>
            </a:r>
            <a:endParaRPr lang="ru-RU" sz="2400" i="1" dirty="0">
              <a:solidFill>
                <a:srgbClr val="18382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1" name="AutoShape 3" descr="Красная книга Иркутской обла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2" name="AutoShape 5" descr="Красная книга Иркутской обла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3" name="AutoShape 7" descr="Красная книга Иркутской обла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4041" name="Picture 9" descr="Картинки по запросу иркутская область красная книга фот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485379">
            <a:off x="1790326" y="1742765"/>
            <a:ext cx="180022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nimBg="1"/>
    </p:bldLst>
  </p:timing>
</p:sld>
</file>

<file path=ppt/theme/theme1.xml><?xml version="1.0" encoding="utf-8"?>
<a:theme xmlns:a="http://schemas.openxmlformats.org/drawingml/2006/main" name="птицы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етки цветы">
  <a:themeElements>
    <a:clrScheme name="Другая 3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923C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799</TotalTime>
  <Words>308</Words>
  <Application>Microsoft Office PowerPoint</Application>
  <PresentationFormat>Экран (4:3)</PresentationFormat>
  <Paragraphs>126</Paragraphs>
  <Slides>14</Slides>
  <Notes>4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Batang</vt:lpstr>
      <vt:lpstr>Arial</vt:lpstr>
      <vt:lpstr>Arial Unicode MS</vt:lpstr>
      <vt:lpstr>Calibri</vt:lpstr>
      <vt:lpstr>Garamond</vt:lpstr>
      <vt:lpstr>Times New Roman</vt:lpstr>
      <vt:lpstr>птицы</vt:lpstr>
      <vt:lpstr>ветки цветы</vt:lpstr>
      <vt:lpstr>Птицы 2 класс </vt:lpstr>
      <vt:lpstr>Презентация PowerPoint</vt:lpstr>
      <vt:lpstr>Презентация PowerPoint</vt:lpstr>
      <vt:lpstr>Птицы – властелины воздуха </vt:lpstr>
      <vt:lpstr> </vt:lpstr>
      <vt:lpstr>Презентация PowerPoint</vt:lpstr>
      <vt:lpstr>Презентация PowerPoint</vt:lpstr>
      <vt:lpstr>Презентация PowerPoint</vt:lpstr>
      <vt:lpstr>Охрана птиц в Иркутской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Использованная литература: https://wav-library.net – аудиофайлы, голоса птиц https://www.google.ru – фото птиц https://www.google.ru – фото перьев Гайкова О.Ю. и др. Красная книга Иркутской области. – Иркутск: - ООО Издательство "Время странствий", 2010 Федотова О.Н., Трафимова Г.В., Трафимов С.А. Окружающий мир. 2 класс. Методическое пособие. – М.: - Академкнига, 2020</vt:lpstr>
    </vt:vector>
  </TitlesOfParts>
  <Company>Семья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Руслан</dc:creator>
  <cp:lastModifiedBy>Евгения Георгиевна Арсентьева</cp:lastModifiedBy>
  <cp:revision>43</cp:revision>
  <dcterms:created xsi:type="dcterms:W3CDTF">2007-01-31T17:18:50Z</dcterms:created>
  <dcterms:modified xsi:type="dcterms:W3CDTF">2022-01-06T08:32:27Z</dcterms:modified>
</cp:coreProperties>
</file>