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7"/>
  </p:handoutMasterIdLst>
  <p:sldIdLst>
    <p:sldId id="258" r:id="rId2"/>
    <p:sldId id="260" r:id="rId3"/>
    <p:sldId id="266" r:id="rId4"/>
    <p:sldId id="284" r:id="rId5"/>
    <p:sldId id="286" r:id="rId6"/>
    <p:sldId id="287" r:id="rId7"/>
    <p:sldId id="285" r:id="rId8"/>
    <p:sldId id="256" r:id="rId9"/>
    <p:sldId id="257" r:id="rId10"/>
    <p:sldId id="282" r:id="rId11"/>
    <p:sldId id="289" r:id="rId12"/>
    <p:sldId id="299" r:id="rId13"/>
    <p:sldId id="298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76" r:id="rId22"/>
    <p:sldId id="264" r:id="rId23"/>
    <p:sldId id="297" r:id="rId24"/>
    <p:sldId id="274" r:id="rId25"/>
    <p:sldId id="275" r:id="rId26"/>
  </p:sldIdLst>
  <p:sldSz cx="9144000" cy="6858000" type="screen4x3"/>
  <p:notesSz cx="9947275" cy="68151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33CC"/>
    <a:srgbClr val="FF3399"/>
    <a:srgbClr val="0066FF"/>
    <a:srgbClr val="FFFF66"/>
    <a:srgbClr val="D79D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15.wmf"/><Relationship Id="rId4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15.wmf"/><Relationship Id="rId4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15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006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5625" y="0"/>
            <a:ext cx="431006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73825"/>
            <a:ext cx="431006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5625" y="6473825"/>
            <a:ext cx="431006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0BF53815-803E-4706-AD97-A29B5CDC74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0554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724EC-AC24-44E1-B90B-23A4633EE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792E05-DBB1-4271-ABA9-F7AD159519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BC1428-0A7F-43C5-B83E-5AA97FD2CA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F35349-84ED-40A0-AF2D-C5869117AE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1223D-B60C-49AF-959E-E6B732979E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DFFD7-6E39-417D-871A-1161C343F4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401EC8-EE1E-42FB-9208-F5308978E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EC195-8906-4C13-BE8A-FA722C4B15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432A3-9AAE-4082-8526-C62C3B3DDF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5802A-5205-4D2E-9136-9668F70819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9FF39D-80EB-4A0F-9E8C-3EA0E64DA6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B7FBB-3C6E-492B-A6A9-0375F0AB71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66"/>
            </a:gs>
            <a:gs pos="100000">
              <a:srgbClr val="D79D0B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4D6312E8-BAF0-40FB-A9AC-27B6D01C2B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58;&#1088;&#1080;&#1075;&#1086;&#1085;&#1086;&#1084;&#1077;&#1090;&#1088;&#1080;&#1095;&#1077;&#1089;&#1082;&#1080;&#1077;%20&#1092;&#1086;&#1088;&#1084;&#1091;&#1083;&#1099;1.ppt#-1,1,&#1069;&#1083;&#1077;&#1082;&#1090;&#1088;&#1086;&#1085;&#1085;&#1099;&#1081; &#1089;&#1087;&#1088;&#1072;&#1074;&#1086;&#1095;&#1085;&#1080;&#1082;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13.bin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8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2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23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17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26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2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oleObject" Target="../embeddings/oleObject27.bin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3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26.bin"/><Relationship Id="rId5" Type="http://schemas.openxmlformats.org/officeDocument/2006/relationships/oleObject" Target="../embeddings/oleObject23.bin"/><Relationship Id="rId10" Type="http://schemas.openxmlformats.org/officeDocument/2006/relationships/image" Target="../media/image29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31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>
            <a:spLocks noGrp="1" noChangeArrowheads="1"/>
          </p:cNvSpPr>
          <p:nvPr>
            <p:ph type="body" idx="1"/>
          </p:nvPr>
        </p:nvSpPr>
        <p:spPr>
          <a:xfrm>
            <a:off x="2267745" y="3789363"/>
            <a:ext cx="6552406" cy="2336800"/>
          </a:xfrm>
          <a:noFill/>
        </p:spPr>
        <p:txBody>
          <a:bodyPr/>
          <a:lstStyle/>
          <a:p>
            <a:pPr marL="0" indent="0" eaLnBrk="1" hangingPunct="1">
              <a:buNone/>
            </a:pPr>
            <a:r>
              <a:rPr lang="ru-RU" sz="2400" b="1" i="1" dirty="0" smtClean="0">
                <a:latin typeface="Times New Roman" pitchFamily="18" charset="0"/>
              </a:rPr>
              <a:t>Желаю работать , желаю трудиться,</a:t>
            </a:r>
          </a:p>
          <a:p>
            <a:pPr marL="0" indent="0" eaLnBrk="1" hangingPunct="1">
              <a:buNone/>
            </a:pPr>
            <a:r>
              <a:rPr lang="ru-RU" sz="2400" b="1" i="1" dirty="0" smtClean="0">
                <a:latin typeface="Times New Roman" pitchFamily="18" charset="0"/>
              </a:rPr>
              <a:t>Желаю успехов сегодня добиться.</a:t>
            </a:r>
          </a:p>
          <a:p>
            <a:pPr marL="0" indent="0" eaLnBrk="1" hangingPunct="1">
              <a:buNone/>
            </a:pPr>
            <a:r>
              <a:rPr lang="ru-RU" sz="2400" b="1" i="1" dirty="0" smtClean="0">
                <a:latin typeface="Times New Roman" pitchFamily="18" charset="0"/>
              </a:rPr>
              <a:t>Ведь в будущем все это вам пригодится.</a:t>
            </a:r>
          </a:p>
          <a:p>
            <a:pPr marL="0" indent="0" eaLnBrk="1" hangingPunct="1">
              <a:buNone/>
            </a:pPr>
            <a:r>
              <a:rPr lang="ru-RU" sz="2400" b="1" i="1" dirty="0" smtClean="0">
                <a:latin typeface="Times New Roman" pitchFamily="18" charset="0"/>
              </a:rPr>
              <a:t>И легче  в дальнейшем вам будет учиться!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sz="2800" dirty="0" smtClean="0">
              <a:solidFill>
                <a:srgbClr val="C00000"/>
              </a:solidFill>
              <a:latin typeface="Franklin Gothic Book" pitchFamily="34" charset="0"/>
            </a:endParaRPr>
          </a:p>
        </p:txBody>
      </p:sp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611188" y="620713"/>
            <a:ext cx="835342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2563" algn="ctr"/>
            <a:r>
              <a:rPr lang="ru-RU" sz="3200" b="1" i="1" dirty="0">
                <a:solidFill>
                  <a:srgbClr val="0066FF"/>
                </a:solidFill>
                <a:latin typeface="Times New Roman" pitchFamily="18" charset="0"/>
              </a:rPr>
              <a:t>«Если вы хотите научиться плавать, </a:t>
            </a:r>
            <a:endParaRPr lang="ru-RU" sz="3200" b="1" i="1" dirty="0" smtClean="0">
              <a:solidFill>
                <a:srgbClr val="0066FF"/>
              </a:solidFill>
              <a:latin typeface="Times New Roman" pitchFamily="18" charset="0"/>
            </a:endParaRPr>
          </a:p>
          <a:p>
            <a:pPr indent="182563" algn="ctr"/>
            <a:r>
              <a:rPr lang="ru-RU" sz="3200" b="1" i="1" dirty="0" smtClean="0">
                <a:solidFill>
                  <a:srgbClr val="0066FF"/>
                </a:solidFill>
                <a:latin typeface="Times New Roman" pitchFamily="18" charset="0"/>
              </a:rPr>
              <a:t>то </a:t>
            </a:r>
            <a:r>
              <a:rPr lang="ru-RU" sz="3200" b="1" i="1" dirty="0">
                <a:solidFill>
                  <a:srgbClr val="0066FF"/>
                </a:solidFill>
                <a:latin typeface="Times New Roman" pitchFamily="18" charset="0"/>
              </a:rPr>
              <a:t>смело входите в воду, </a:t>
            </a:r>
            <a:endParaRPr lang="ru-RU" sz="3200" b="1" i="1" dirty="0" smtClean="0">
              <a:solidFill>
                <a:srgbClr val="0066FF"/>
              </a:solidFill>
              <a:latin typeface="Times New Roman" pitchFamily="18" charset="0"/>
            </a:endParaRPr>
          </a:p>
          <a:p>
            <a:pPr indent="182563" algn="ctr"/>
            <a:r>
              <a:rPr lang="ru-RU" sz="3200" b="1" i="1" dirty="0" smtClean="0">
                <a:solidFill>
                  <a:srgbClr val="0066FF"/>
                </a:solidFill>
                <a:latin typeface="Times New Roman" pitchFamily="18" charset="0"/>
              </a:rPr>
              <a:t>а </a:t>
            </a:r>
            <a:r>
              <a:rPr lang="ru-RU" sz="3200" b="1" i="1" dirty="0">
                <a:solidFill>
                  <a:srgbClr val="0066FF"/>
                </a:solidFill>
                <a:latin typeface="Times New Roman" pitchFamily="18" charset="0"/>
              </a:rPr>
              <a:t>если хотите научиться решать задачи</a:t>
            </a:r>
            <a:r>
              <a:rPr lang="ru-RU" sz="3200" b="1" i="1" dirty="0" smtClean="0">
                <a:solidFill>
                  <a:srgbClr val="0066FF"/>
                </a:solidFill>
                <a:latin typeface="Times New Roman" pitchFamily="18" charset="0"/>
              </a:rPr>
              <a:t>,</a:t>
            </a:r>
          </a:p>
          <a:p>
            <a:pPr indent="182563" algn="ctr"/>
            <a:r>
              <a:rPr lang="ru-RU" sz="3200" b="1" i="1" dirty="0" smtClean="0">
                <a:solidFill>
                  <a:srgbClr val="0066FF"/>
                </a:solidFill>
                <a:latin typeface="Times New Roman" pitchFamily="18" charset="0"/>
              </a:rPr>
              <a:t> </a:t>
            </a:r>
            <a:r>
              <a:rPr lang="ru-RU" sz="3200" b="1" i="1" dirty="0">
                <a:solidFill>
                  <a:srgbClr val="0066FF"/>
                </a:solidFill>
                <a:latin typeface="Times New Roman" pitchFamily="18" charset="0"/>
              </a:rPr>
              <a:t>то решайте их!» </a:t>
            </a:r>
          </a:p>
          <a:p>
            <a:pPr indent="182563"/>
            <a:r>
              <a:rPr lang="ru-RU" sz="3200" b="1" dirty="0">
                <a:solidFill>
                  <a:srgbClr val="0066FF"/>
                </a:solidFill>
                <a:latin typeface="Times New Roman" pitchFamily="18" charset="0"/>
              </a:rPr>
              <a:t>				 </a:t>
            </a:r>
            <a:r>
              <a:rPr lang="ru-RU" sz="3200" b="1" dirty="0" smtClean="0">
                <a:solidFill>
                  <a:srgbClr val="0066FF"/>
                </a:solidFill>
                <a:latin typeface="Times New Roman" pitchFamily="18" charset="0"/>
              </a:rPr>
              <a:t>                        </a:t>
            </a:r>
            <a:r>
              <a:rPr lang="ru-RU" sz="3200" b="1" i="1" dirty="0" smtClean="0">
                <a:solidFill>
                  <a:srgbClr val="0066FF"/>
                </a:solidFill>
                <a:latin typeface="Times New Roman" pitchFamily="18" charset="0"/>
              </a:rPr>
              <a:t>Д</a:t>
            </a:r>
            <a:r>
              <a:rPr lang="ru-RU" sz="3200" b="1" i="1" dirty="0">
                <a:solidFill>
                  <a:srgbClr val="0066FF"/>
                </a:solidFill>
                <a:latin typeface="Times New Roman" pitchFamily="18" charset="0"/>
              </a:rPr>
              <a:t>. Пойа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95536" y="96125"/>
            <a:ext cx="8568952" cy="1388659"/>
          </a:xfrm>
          <a:prstGeom prst="rect">
            <a:avLst/>
          </a:prstGeom>
        </p:spPr>
        <p:txBody>
          <a:bodyPr wrap="none">
            <a:prstTxWarp prst="textDeflateTop">
              <a:avLst/>
            </a:prstTxWarp>
            <a:spAutoFit/>
          </a:bodyPr>
          <a:lstStyle/>
          <a:p>
            <a:pPr algn="ctr"/>
            <a:r>
              <a:rPr lang="ru-RU" i="1" u="sng" dirty="0">
                <a:solidFill>
                  <a:srgbClr val="FF3300"/>
                </a:solidFill>
              </a:rPr>
              <a:t>до экзамена осталось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33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772816"/>
            <a:ext cx="8567652" cy="3744416"/>
          </a:xfrm>
          <a:prstGeom prst="rect">
            <a:avLst/>
          </a:prstGeom>
        </p:spPr>
      </p:pic>
      <p:pic>
        <p:nvPicPr>
          <p:cNvPr id="6" name="Picture 2" descr="C:\Users\Галя\Desktop\Советы\Odni-postupayut-po-sovesti-drugie-po-EGE-.-Vzglyad-iz-priemnoj-komissii-glavnogo-vuza-strany_medium.jpg">
            <a:hlinkClick r:id="rId3" action="ppaction://hlinkpres?slideindex=1&amp;slidetitle=Электронный справочник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221088"/>
            <a:ext cx="3096344" cy="2548603"/>
          </a:xfrm>
          <a:prstGeom prst="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267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57" y="118514"/>
            <a:ext cx="8380843" cy="115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44408" y="6245225"/>
            <a:ext cx="442392" cy="476250"/>
          </a:xfrm>
        </p:spPr>
        <p:txBody>
          <a:bodyPr/>
          <a:lstStyle/>
          <a:p>
            <a:fld id="{B8074537-E456-4DE0-A811-9ABA62CCF7FD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12" name="Picture 16" descr="все тригонометрические формул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019" y="2420506"/>
            <a:ext cx="3028950" cy="904876"/>
          </a:xfrm>
          <a:prstGeom prst="rect">
            <a:avLst/>
          </a:prstGeom>
          <a:noFill/>
        </p:spPr>
      </p:pic>
      <p:pic>
        <p:nvPicPr>
          <p:cNvPr id="13" name="Picture 14" descr="все тригонометрические формул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395997"/>
            <a:ext cx="3048000" cy="895351"/>
          </a:xfrm>
          <a:prstGeom prst="rect">
            <a:avLst/>
          </a:prstGeom>
          <a:noFill/>
        </p:spPr>
      </p:pic>
      <p:pic>
        <p:nvPicPr>
          <p:cNvPr id="16" name="Picture 4" descr="все тригонометрические формул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579" y="4364437"/>
            <a:ext cx="5393203" cy="1101679"/>
          </a:xfrm>
          <a:prstGeom prst="rect">
            <a:avLst/>
          </a:prstGeom>
          <a:noFill/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957" y="1349695"/>
            <a:ext cx="8380843" cy="9391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7"/>
          <a:srcRect l="36627" t="33432" r="35613" b="31952"/>
          <a:stretch/>
        </p:blipFill>
        <p:spPr>
          <a:xfrm>
            <a:off x="5580112" y="2339040"/>
            <a:ext cx="3384377" cy="33763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1520" y="5850316"/>
            <a:ext cx="6912768" cy="789818"/>
          </a:xfrm>
          <a:prstGeom prst="rect">
            <a:avLst/>
          </a:prstGeom>
        </p:spPr>
      </p:pic>
      <p:sp>
        <p:nvSpPr>
          <p:cNvPr id="5" name="Блок-схема: узел 4"/>
          <p:cNvSpPr/>
          <p:nvPr/>
        </p:nvSpPr>
        <p:spPr>
          <a:xfrm>
            <a:off x="7164288" y="5157192"/>
            <a:ext cx="45719" cy="72008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49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7531" y="260648"/>
            <a:ext cx="8472941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87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88640"/>
            <a:ext cx="8928992" cy="85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22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32656"/>
            <a:ext cx="8784976" cy="187220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Down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Специфика решения, оформления </a:t>
            </a:r>
          </a:p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и оценивания задания №12 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Picture 4" descr="j028217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35696" y="2348880"/>
            <a:ext cx="4608512" cy="3888432"/>
          </a:xfrm>
          <a:noFill/>
        </p:spPr>
      </p:pic>
    </p:spTree>
    <p:extLst>
      <p:ext uri="{BB962C8B-B14F-4D97-AF65-F5344CB8AC3E}">
        <p14:creationId xmlns:p14="http://schemas.microsoft.com/office/powerpoint/2010/main" val="120685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116632"/>
            <a:ext cx="4110252" cy="31683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3501008"/>
            <a:ext cx="6552728" cy="31683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00" y="116632"/>
            <a:ext cx="4534208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51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/>
          <a:lstStyle/>
          <a:p>
            <a:r>
              <a:rPr lang="ru-RU" b="1" i="1" u="sng" dirty="0" smtClean="0"/>
              <a:t>Типичные ошибки и необычные ситуации</a:t>
            </a:r>
            <a:endParaRPr lang="ru-RU" b="1" i="1" u="sng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916832"/>
            <a:ext cx="8568952" cy="20882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4365104"/>
            <a:ext cx="2736304" cy="17281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6096" y="4365104"/>
            <a:ext cx="2952328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34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60648"/>
            <a:ext cx="8784976" cy="10081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484783"/>
            <a:ext cx="8784976" cy="44644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99" y="5733256"/>
            <a:ext cx="8973802" cy="100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6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800" y="908720"/>
            <a:ext cx="8784976" cy="30243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00" y="116634"/>
            <a:ext cx="8784976" cy="7920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592" y="3967855"/>
            <a:ext cx="8751392" cy="27015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5936" y="2564904"/>
            <a:ext cx="4896544" cy="1162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25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0" y="731624"/>
            <a:ext cx="8763762" cy="22653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0" y="3017536"/>
            <a:ext cx="8763762" cy="30366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28" y="44624"/>
            <a:ext cx="8791194" cy="673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18" y="6040696"/>
            <a:ext cx="8869013" cy="700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36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latin typeface="Times New Roman" pitchFamily="18" charset="0"/>
              </a:rPr>
              <a:t>Общие формулы корней простейших тригонометрических уравнений.</a:t>
            </a:r>
            <a:br>
              <a:rPr lang="ru-RU" sz="3200" b="1" dirty="0" smtClean="0">
                <a:latin typeface="Times New Roman" pitchFamily="18" charset="0"/>
              </a:rPr>
            </a:br>
            <a:endParaRPr lang="ru-RU" sz="3200" b="1" dirty="0" smtClean="0">
              <a:latin typeface="Times New Roman" pitchFamily="18" charset="0"/>
            </a:endParaRPr>
          </a:p>
        </p:txBody>
      </p:sp>
      <p:sp>
        <p:nvSpPr>
          <p:cNvPr id="16387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2962275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1) </a:t>
            </a:r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r>
              <a:rPr lang="ru-RU" dirty="0" smtClean="0"/>
              <a:t>2)</a:t>
            </a:r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r>
              <a:rPr lang="ru-RU" dirty="0" smtClean="0"/>
              <a:t>3)</a:t>
            </a:r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r>
              <a:rPr lang="ru-RU" dirty="0" smtClean="0"/>
              <a:t>4)</a:t>
            </a:r>
          </a:p>
        </p:txBody>
      </p:sp>
      <p:sp>
        <p:nvSpPr>
          <p:cNvPr id="16388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408247" y="1447326"/>
            <a:ext cx="4834815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</a:t>
            </a:r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pic>
        <p:nvPicPr>
          <p:cNvPr id="16389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557338"/>
            <a:ext cx="1928813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Рисунок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2708275"/>
            <a:ext cx="221456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Прямоугольник 13"/>
          <p:cNvSpPr>
            <a:spLocks noChangeArrowheads="1"/>
          </p:cNvSpPr>
          <p:nvPr/>
        </p:nvSpPr>
        <p:spPr bwMode="auto">
          <a:xfrm>
            <a:off x="1042988" y="3573463"/>
            <a:ext cx="22701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i="1" dirty="0" err="1">
                <a:latin typeface="Times New Roman" pitchFamily="18" charset="0"/>
              </a:rPr>
              <a:t>tgx</a:t>
            </a:r>
            <a:r>
              <a:rPr lang="ru-RU" sz="4400" i="1" dirty="0">
                <a:latin typeface="Times New Roman" pitchFamily="18" charset="0"/>
              </a:rPr>
              <a:t>=</a:t>
            </a:r>
            <a:r>
              <a:rPr lang="en-US" sz="4400" i="1" dirty="0" smtClean="0">
                <a:latin typeface="Times New Roman" pitchFamily="18" charset="0"/>
              </a:rPr>
              <a:t>a</a:t>
            </a:r>
            <a:r>
              <a:rPr lang="ru-RU" sz="4800" dirty="0" smtClean="0">
                <a:latin typeface="Monotype Corsiva" pitchFamily="66" charset="0"/>
              </a:rPr>
              <a:t> </a:t>
            </a:r>
            <a:endParaRPr lang="ru-RU" sz="4800" dirty="0">
              <a:latin typeface="Monotype Corsiva" pitchFamily="66" charset="0"/>
            </a:endParaRPr>
          </a:p>
        </p:txBody>
      </p:sp>
      <p:sp>
        <p:nvSpPr>
          <p:cNvPr id="16392" name="Прямоугольник 13"/>
          <p:cNvSpPr>
            <a:spLocks noChangeArrowheads="1"/>
          </p:cNvSpPr>
          <p:nvPr/>
        </p:nvSpPr>
        <p:spPr bwMode="auto">
          <a:xfrm>
            <a:off x="1042988" y="4652963"/>
            <a:ext cx="22701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i="1" dirty="0">
                <a:latin typeface="Times New Roman" pitchFamily="18" charset="0"/>
              </a:rPr>
              <a:t>с</a:t>
            </a:r>
            <a:r>
              <a:rPr lang="en-US" sz="4400" i="1" dirty="0" err="1">
                <a:latin typeface="Times New Roman" pitchFamily="18" charset="0"/>
              </a:rPr>
              <a:t>tgx</a:t>
            </a:r>
            <a:r>
              <a:rPr lang="ru-RU" sz="4400" i="1" dirty="0">
                <a:latin typeface="Times New Roman" pitchFamily="18" charset="0"/>
              </a:rPr>
              <a:t>=</a:t>
            </a:r>
            <a:r>
              <a:rPr lang="en-US" sz="4400" i="1" dirty="0" smtClean="0">
                <a:latin typeface="Times New Roman" pitchFamily="18" charset="0"/>
              </a:rPr>
              <a:t>a</a:t>
            </a:r>
            <a:r>
              <a:rPr lang="ru-RU" sz="4800" dirty="0" smtClean="0">
                <a:latin typeface="Monotype Corsiva" pitchFamily="66" charset="0"/>
              </a:rPr>
              <a:t> </a:t>
            </a:r>
            <a:endParaRPr lang="ru-RU" sz="4800" dirty="0">
              <a:latin typeface="Monotype Corsiva" pitchFamily="66" charset="0"/>
            </a:endParaRPr>
          </a:p>
        </p:txBody>
      </p:sp>
      <p:pic>
        <p:nvPicPr>
          <p:cNvPr id="16393" name="Рисунок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4713" y="1425179"/>
            <a:ext cx="453072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Рисунок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7390" y="1623416"/>
            <a:ext cx="973137" cy="510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Рисунок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37647" y="2659063"/>
            <a:ext cx="4282366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Рисунок 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92282" y="3775076"/>
            <a:ext cx="396228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Рисунок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05749" y="2683292"/>
            <a:ext cx="11176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Рисунок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14620" y="3758062"/>
            <a:ext cx="9715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Рисунок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84830" y="4709736"/>
            <a:ext cx="11176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0" name="Rectangle 18"/>
          <p:cNvSpPr>
            <a:spLocks noChangeArrowheads="1"/>
          </p:cNvSpPr>
          <p:nvPr/>
        </p:nvSpPr>
        <p:spPr bwMode="auto">
          <a:xfrm>
            <a:off x="3392282" y="4621154"/>
            <a:ext cx="4978401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sz="4000" i="1" dirty="0">
                <a:latin typeface="Times New Roman" pitchFamily="18" charset="0"/>
              </a:rPr>
              <a:t>x =</a:t>
            </a:r>
            <a:r>
              <a:rPr lang="en-US" sz="4000" i="1" dirty="0" err="1">
                <a:latin typeface="Times New Roman" pitchFamily="18" charset="0"/>
              </a:rPr>
              <a:t>arcctg</a:t>
            </a:r>
            <a:r>
              <a:rPr lang="en-US" sz="4000" i="1" dirty="0">
                <a:latin typeface="Times New Roman" pitchFamily="18" charset="0"/>
              </a:rPr>
              <a:t> a +</a:t>
            </a:r>
            <a:r>
              <a:rPr lang="en-US" sz="4000" i="1" dirty="0">
                <a:latin typeface="Times New Roman" pitchFamily="18" charset="0"/>
                <a:sym typeface="Symbol" pitchFamily="18" charset="2"/>
              </a:rPr>
              <a:t></a:t>
            </a:r>
            <a:r>
              <a:rPr lang="en-US" sz="4000" i="1" dirty="0">
                <a:latin typeface="Times New Roman" pitchFamily="18" charset="0"/>
              </a:rPr>
              <a:t> </a:t>
            </a:r>
            <a:r>
              <a:rPr lang="en-US" sz="4000" i="1" dirty="0" smtClean="0">
                <a:latin typeface="Times New Roman" pitchFamily="18" charset="0"/>
              </a:rPr>
              <a:t>n</a:t>
            </a:r>
            <a:r>
              <a:rPr lang="ru-RU" sz="4000" i="1" dirty="0">
                <a:latin typeface="Times New Roman" pitchFamily="18" charset="0"/>
              </a:rPr>
              <a:t>,</a:t>
            </a:r>
            <a:endParaRPr lang="en-US" sz="4000" i="1" dirty="0">
              <a:latin typeface="Times New Roman" pitchFamily="18" charset="0"/>
            </a:endParaRPr>
          </a:p>
        </p:txBody>
      </p:sp>
      <p:sp>
        <p:nvSpPr>
          <p:cNvPr id="16401" name="Line 19"/>
          <p:cNvSpPr>
            <a:spLocks noChangeShapeType="1"/>
          </p:cNvSpPr>
          <p:nvPr/>
        </p:nvSpPr>
        <p:spPr bwMode="auto">
          <a:xfrm>
            <a:off x="3132138" y="1341438"/>
            <a:ext cx="0" cy="4608512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2" name="Rectangle 20"/>
          <p:cNvSpPr>
            <a:spLocks noChangeArrowheads="1"/>
          </p:cNvSpPr>
          <p:nvPr/>
        </p:nvSpPr>
        <p:spPr bwMode="auto">
          <a:xfrm>
            <a:off x="-252536" y="6270429"/>
            <a:ext cx="9254966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</a:rPr>
              <a:t>Допишите к простейшим уравнениям </a:t>
            </a:r>
          </a:p>
          <a:p>
            <a:pPr algn="ctr"/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</a:rPr>
              <a:t>формулы для их решения.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</a:rPr>
              <a:t/>
            </a:r>
            <a:br>
              <a:rPr lang="ru-RU" sz="3200" b="1" dirty="0">
                <a:solidFill>
                  <a:schemeClr val="tx2"/>
                </a:solidFill>
                <a:latin typeface="Times New Roman" pitchFamily="18" charset="0"/>
              </a:rPr>
            </a:br>
            <a:endParaRPr lang="ru-RU" sz="32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60709" y="1764717"/>
            <a:ext cx="201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,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619308" y="2827219"/>
            <a:ext cx="201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,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7216968" y="3902543"/>
            <a:ext cx="201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32770" name="Picture 2" descr="Шторы для ванной - купить в интернет-магазине - IKEA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67" t="3673" r="27170" b="3732"/>
          <a:stretch/>
        </p:blipFill>
        <p:spPr bwMode="auto">
          <a:xfrm>
            <a:off x="3313113" y="1447326"/>
            <a:ext cx="5689317" cy="450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750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7" dur="275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28" y="44624"/>
            <a:ext cx="8956368" cy="9361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196752"/>
            <a:ext cx="8784976" cy="42773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042" y="5589240"/>
            <a:ext cx="8878539" cy="106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08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sp>
        <p:nvSpPr>
          <p:cNvPr id="19459" name="AutoShape 4"/>
          <p:cNvSpPr>
            <a:spLocks noChangeArrowheads="1"/>
          </p:cNvSpPr>
          <p:nvPr/>
        </p:nvSpPr>
        <p:spPr bwMode="auto">
          <a:xfrm>
            <a:off x="492664" y="254138"/>
            <a:ext cx="5689327" cy="3888283"/>
          </a:xfrm>
          <a:prstGeom prst="cloudCallout">
            <a:avLst>
              <a:gd name="adj1" fmla="val 68199"/>
              <a:gd name="adj2" fmla="val 54241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</a:rPr>
              <a:t>Домашнее задание</a:t>
            </a:r>
            <a:endParaRPr lang="ru-RU" sz="2800" b="1" dirty="0">
              <a:latin typeface="Times New Roman" pitchFamily="18" charset="0"/>
            </a:endParaRPr>
          </a:p>
          <a:p>
            <a:endParaRPr lang="ru-RU" sz="2800" b="1" dirty="0">
              <a:latin typeface="Times New Roman" pitchFamily="18" charset="0"/>
            </a:endParaRPr>
          </a:p>
          <a:p>
            <a:pPr algn="ctr"/>
            <a:endParaRPr lang="ru-RU" sz="2800" dirty="0" smtClean="0">
              <a:latin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</a:rPr>
              <a:t>Проанализировать решение трех уравнений (рабочий лист), поставить баллы, при необходимости – перерешать.</a:t>
            </a:r>
            <a:endParaRPr lang="ru-RU" sz="2000" dirty="0">
              <a:latin typeface="Times New Roman" pitchFamily="18" charset="0"/>
            </a:endParaRPr>
          </a:p>
        </p:txBody>
      </p:sp>
      <p:pic>
        <p:nvPicPr>
          <p:cNvPr id="19460" name="Picture 5" descr="mult-pic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3213100"/>
            <a:ext cx="3224213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124" y="1412776"/>
            <a:ext cx="4644004" cy="7855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92919" y="404664"/>
            <a:ext cx="8229600" cy="706090"/>
          </a:xfrm>
        </p:spPr>
        <p:txBody>
          <a:bodyPr/>
          <a:lstStyle/>
          <a:p>
            <a:pPr eaLnBrk="1" hangingPunct="1"/>
            <a:r>
              <a:rPr lang="ru-RU" sz="4000" i="1" u="sng" dirty="0" smtClean="0"/>
              <a:t>Итоги урока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/>
          </a:p>
        </p:txBody>
      </p:sp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395288" y="2276872"/>
            <a:ext cx="842486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14350" indent="-514350">
              <a:buFont typeface="+mj-lt"/>
              <a:buAutoNum type="arabicPeriod"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Какие цели и задачи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мы поставили перед собой сегодня на уроке?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Достигли мы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их?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3200" dirty="0">
                <a:latin typeface="Times New Roman" pitchFamily="18" charset="0"/>
              </a:rPr>
              <a:t>Что нового вы узнали на уроке?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3200" dirty="0">
                <a:latin typeface="Times New Roman" pitchFamily="18" charset="0"/>
              </a:rPr>
              <a:t>Трудным ли показался вам учебный </a:t>
            </a:r>
            <a:r>
              <a:rPr lang="ru-RU" sz="3200" dirty="0" smtClean="0">
                <a:latin typeface="Times New Roman" pitchFamily="18" charset="0"/>
              </a:rPr>
              <a:t>материал</a:t>
            </a:r>
            <a:r>
              <a:rPr lang="ru-RU" sz="3200" dirty="0">
                <a:latin typeface="Times New Roman" pitchFamily="18" charset="0"/>
              </a:rPr>
              <a:t>?</a:t>
            </a:r>
            <a:endParaRPr lang="ru-RU" sz="3200" dirty="0" smtClean="0">
              <a:latin typeface="Times New Roman" pitchFamily="18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Каждое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ли тригонометрическое уравнений мы теперь можем решить? (Проблема!)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Каковы задачи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 следующие уроки?</a:t>
            </a:r>
          </a:p>
          <a:p>
            <a:r>
              <a:rPr lang="ru-RU" sz="3200" dirty="0" smtClean="0">
                <a:latin typeface="Times New Roman" pitchFamily="18" charset="0"/>
              </a:rPr>
              <a:t>7. Что </a:t>
            </a:r>
            <a:r>
              <a:rPr lang="ru-RU" sz="3200" dirty="0">
                <a:latin typeface="Times New Roman" pitchFamily="18" charset="0"/>
              </a:rPr>
              <a:t>необходимо сделать, чтобы эта тема </a:t>
            </a:r>
            <a:r>
              <a:rPr lang="ru-RU" sz="3200" dirty="0" smtClean="0">
                <a:latin typeface="Times New Roman" pitchFamily="18" charset="0"/>
              </a:rPr>
              <a:t> </a:t>
            </a:r>
          </a:p>
          <a:p>
            <a:r>
              <a:rPr lang="ru-RU" sz="3200" dirty="0">
                <a:latin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</a:rPr>
              <a:t>   была </a:t>
            </a:r>
            <a:r>
              <a:rPr lang="ru-RU" sz="3200" dirty="0">
                <a:latin typeface="Times New Roman" pitchFamily="18" charset="0"/>
              </a:rPr>
              <a:t>усвоена вами?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60648"/>
            <a:ext cx="7776864" cy="122413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Рефлексия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628800"/>
            <a:ext cx="87849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  <a:defRPr/>
            </a:pP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Оцените собственную деятельность на уроке:</a:t>
            </a:r>
          </a:p>
          <a:p>
            <a:pPr marL="457200" indent="-457200" algn="ctr">
              <a:buFontTx/>
              <a:buChar char="-"/>
              <a:defRPr/>
            </a:pPr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Какое 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значение для вас имеют </a:t>
            </a:r>
            <a:endParaRPr lang="en-US" sz="3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знания 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 умения, полученные на уроке</a:t>
            </a:r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(Очень важны, важны, не очень важны</a:t>
            </a:r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вы оцениваете полученные сегодня знания? </a:t>
            </a:r>
            <a:endParaRPr lang="en-US" sz="3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Глубокие, осознанные, неосознанные</a:t>
            </a:r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вы оцениваете свою деятельность? (Отлично, хорошо, удовлетворительно</a:t>
            </a:r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68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3789363"/>
            <a:ext cx="8229600" cy="2336800"/>
          </a:xfrm>
          <a:noFill/>
        </p:spPr>
        <p:txBody>
          <a:bodyPr/>
          <a:lstStyle/>
          <a:p>
            <a:pPr indent="290513" eaLnBrk="1" hangingPunct="1">
              <a:lnSpc>
                <a:spcPct val="90000"/>
              </a:lnSpc>
            </a:pPr>
            <a:r>
              <a:rPr lang="ru-RU" sz="2800" b="1" i="1" smtClean="0">
                <a:latin typeface="Times New Roman" pitchFamily="18" charset="0"/>
              </a:rPr>
              <a:t>«Считай несчастным тот день или тот час, в который ты не усвоил ничего нового и ничего не прибавил к своему образованию»</a:t>
            </a:r>
          </a:p>
          <a:p>
            <a:pPr indent="290513" eaLnBrk="1" hangingPunct="1">
              <a:lnSpc>
                <a:spcPct val="90000"/>
              </a:lnSpc>
              <a:buFontTx/>
              <a:buNone/>
            </a:pPr>
            <a:endParaRPr lang="ru-RU" sz="2800" b="1" i="1" smtClean="0">
              <a:latin typeface="Times New Roman" pitchFamily="18" charset="0"/>
            </a:endParaRPr>
          </a:p>
          <a:p>
            <a:pPr indent="290513" eaLnBrk="1" hangingPunct="1">
              <a:lnSpc>
                <a:spcPct val="90000"/>
              </a:lnSpc>
              <a:buFontTx/>
              <a:buNone/>
            </a:pPr>
            <a:r>
              <a:rPr lang="ru-RU" sz="2400" b="1" i="1" smtClean="0"/>
              <a:t>                                 Я. А. Каменский</a:t>
            </a:r>
          </a:p>
        </p:txBody>
      </p:sp>
      <p:pic>
        <p:nvPicPr>
          <p:cNvPr id="22531" name="Picture 5" descr="ot_big_156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333375"/>
            <a:ext cx="4608512" cy="31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4"/>
          <p:cNvSpPr>
            <a:spLocks noChangeArrowheads="1" noChangeShapeType="1" noTextEdit="1"/>
          </p:cNvSpPr>
          <p:nvPr/>
        </p:nvSpPr>
        <p:spPr bwMode="auto">
          <a:xfrm>
            <a:off x="684213" y="2060575"/>
            <a:ext cx="8135937" cy="2376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Всем спасибо!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19113" y="306388"/>
            <a:ext cx="8229600" cy="633412"/>
          </a:xfrm>
        </p:spPr>
        <p:txBody>
          <a:bodyPr/>
          <a:lstStyle/>
          <a:p>
            <a:pPr eaLnBrk="1" hangingPunct="1"/>
            <a:r>
              <a:rPr lang="ru-RU" sz="3200" b="1" i="1" smtClean="0">
                <a:solidFill>
                  <a:srgbClr val="FF0000"/>
                </a:solidFill>
                <a:latin typeface="Georgia" pitchFamily="18" charset="0"/>
              </a:rPr>
              <a:t>Установите  соответствие:</a:t>
            </a:r>
          </a:p>
        </p:txBody>
      </p:sp>
      <p:sp>
        <p:nvSpPr>
          <p:cNvPr id="1034" name="Rectangle 3"/>
          <p:cNvSpPr>
            <a:spLocks noChangeArrowheads="1"/>
          </p:cNvSpPr>
          <p:nvPr/>
        </p:nvSpPr>
        <p:spPr bwMode="auto">
          <a:xfrm>
            <a:off x="1476375" y="1196975"/>
            <a:ext cx="2374900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i="1">
                <a:latin typeface="Times New Roman" pitchFamily="18" charset="0"/>
                <a:cs typeface="Arial" charset="0"/>
              </a:rPr>
              <a:t>sin x = 0 </a:t>
            </a:r>
            <a:endParaRPr lang="ru-RU" sz="2800" b="1" i="1">
              <a:latin typeface="Times New Roman" pitchFamily="18" charset="0"/>
              <a:cs typeface="Arial" charset="0"/>
            </a:endParaRPr>
          </a:p>
        </p:txBody>
      </p:sp>
      <p:sp>
        <p:nvSpPr>
          <p:cNvPr id="1035" name="Rectangle 4"/>
          <p:cNvSpPr>
            <a:spLocks noChangeArrowheads="1"/>
          </p:cNvSpPr>
          <p:nvPr/>
        </p:nvSpPr>
        <p:spPr bwMode="auto">
          <a:xfrm>
            <a:off x="1476375" y="5157788"/>
            <a:ext cx="2374900" cy="576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i="1">
                <a:latin typeface="Times New Roman" pitchFamily="18" charset="0"/>
                <a:cs typeface="Arial" charset="0"/>
              </a:rPr>
              <a:t>sin x = - 1 </a:t>
            </a:r>
            <a:endParaRPr lang="ru-RU" sz="2800" b="1" i="1">
              <a:latin typeface="Times New Roman" pitchFamily="18" charset="0"/>
              <a:cs typeface="Arial" charset="0"/>
            </a:endParaRPr>
          </a:p>
        </p:txBody>
      </p:sp>
      <p:sp>
        <p:nvSpPr>
          <p:cNvPr id="1036" name="Rectangle 5"/>
          <p:cNvSpPr>
            <a:spLocks noChangeArrowheads="1"/>
          </p:cNvSpPr>
          <p:nvPr/>
        </p:nvSpPr>
        <p:spPr bwMode="auto">
          <a:xfrm>
            <a:off x="1476375" y="2781300"/>
            <a:ext cx="2376488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i="1">
                <a:latin typeface="Times New Roman" pitchFamily="18" charset="0"/>
                <a:cs typeface="Arial" charset="0"/>
              </a:rPr>
              <a:t>sin x = 1 </a:t>
            </a:r>
            <a:endParaRPr lang="ru-RU" sz="2800" b="1" i="1">
              <a:latin typeface="Times New Roman" pitchFamily="18" charset="0"/>
              <a:cs typeface="Arial" charset="0"/>
            </a:endParaRP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1476375" y="5949950"/>
            <a:ext cx="2374900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i="1">
                <a:latin typeface="Times New Roman" pitchFamily="18" charset="0"/>
                <a:cs typeface="Arial" charset="0"/>
              </a:rPr>
              <a:t>cos x = 0 </a:t>
            </a:r>
            <a:endParaRPr lang="ru-RU" sz="2800" b="1" i="1">
              <a:latin typeface="Times New Roman" pitchFamily="18" charset="0"/>
              <a:cs typeface="Arial" charset="0"/>
            </a:endParaRPr>
          </a:p>
        </p:txBody>
      </p:sp>
      <p:sp>
        <p:nvSpPr>
          <p:cNvPr id="1038" name="Rectangle 7"/>
          <p:cNvSpPr>
            <a:spLocks noChangeArrowheads="1"/>
          </p:cNvSpPr>
          <p:nvPr/>
        </p:nvSpPr>
        <p:spPr bwMode="auto">
          <a:xfrm>
            <a:off x="1476375" y="3573463"/>
            <a:ext cx="2374900" cy="576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i="1">
                <a:latin typeface="Times New Roman" pitchFamily="18" charset="0"/>
                <a:cs typeface="Arial" charset="0"/>
              </a:rPr>
              <a:t>cos x = 1 </a:t>
            </a:r>
            <a:endParaRPr lang="ru-RU" sz="2800" b="1" i="1">
              <a:latin typeface="Times New Roman" pitchFamily="18" charset="0"/>
              <a:cs typeface="Arial" charset="0"/>
            </a:endParaRPr>
          </a:p>
        </p:txBody>
      </p:sp>
      <p:sp>
        <p:nvSpPr>
          <p:cNvPr id="1039" name="Rectangle 8"/>
          <p:cNvSpPr>
            <a:spLocks noChangeArrowheads="1"/>
          </p:cNvSpPr>
          <p:nvPr/>
        </p:nvSpPr>
        <p:spPr bwMode="auto">
          <a:xfrm>
            <a:off x="1476375" y="4365625"/>
            <a:ext cx="2374900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i="1">
                <a:latin typeface="Times New Roman" pitchFamily="18" charset="0"/>
                <a:cs typeface="Arial" charset="0"/>
              </a:rPr>
              <a:t>tg x = 1 </a:t>
            </a:r>
            <a:endParaRPr lang="ru-RU" sz="2800" b="1" i="1">
              <a:latin typeface="Times New Roman" pitchFamily="18" charset="0"/>
              <a:cs typeface="Arial" charset="0"/>
            </a:endParaRPr>
          </a:p>
        </p:txBody>
      </p:sp>
      <p:sp>
        <p:nvSpPr>
          <p:cNvPr id="1040" name="Rectangle 9"/>
          <p:cNvSpPr>
            <a:spLocks noChangeArrowheads="1"/>
          </p:cNvSpPr>
          <p:nvPr/>
        </p:nvSpPr>
        <p:spPr bwMode="auto">
          <a:xfrm>
            <a:off x="1476375" y="1989138"/>
            <a:ext cx="2374900" cy="576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i="1">
                <a:latin typeface="Times New Roman" pitchFamily="18" charset="0"/>
                <a:cs typeface="Arial" charset="0"/>
              </a:rPr>
              <a:t>cos x = -1 </a:t>
            </a:r>
            <a:endParaRPr lang="ru-RU" sz="2800" b="1" i="1">
              <a:latin typeface="Times New Roman" pitchFamily="18" charset="0"/>
              <a:cs typeface="Arial" charset="0"/>
            </a:endParaRPr>
          </a:p>
        </p:txBody>
      </p:sp>
      <p:sp>
        <p:nvSpPr>
          <p:cNvPr id="1041" name="Oval 10"/>
          <p:cNvSpPr>
            <a:spLocks noChangeArrowheads="1"/>
          </p:cNvSpPr>
          <p:nvPr/>
        </p:nvSpPr>
        <p:spPr bwMode="auto">
          <a:xfrm>
            <a:off x="684213" y="1196975"/>
            <a:ext cx="576262" cy="555625"/>
          </a:xfrm>
          <a:prstGeom prst="ellipse">
            <a:avLst/>
          </a:prstGeom>
          <a:solidFill>
            <a:srgbClr val="FEE8F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 i="1">
                <a:latin typeface="Calibri" pitchFamily="34" charset="0"/>
                <a:cs typeface="Arial" charset="0"/>
              </a:rPr>
              <a:t>1</a:t>
            </a:r>
            <a:endParaRPr lang="ru-RU" sz="2400" b="1" i="1">
              <a:latin typeface="Calibri" pitchFamily="34" charset="0"/>
              <a:cs typeface="Arial" charset="0"/>
            </a:endParaRPr>
          </a:p>
        </p:txBody>
      </p:sp>
      <p:sp>
        <p:nvSpPr>
          <p:cNvPr id="1042" name="Oval 11"/>
          <p:cNvSpPr>
            <a:spLocks noChangeArrowheads="1"/>
          </p:cNvSpPr>
          <p:nvPr/>
        </p:nvSpPr>
        <p:spPr bwMode="auto">
          <a:xfrm>
            <a:off x="684213" y="1989138"/>
            <a:ext cx="576262" cy="555625"/>
          </a:xfrm>
          <a:prstGeom prst="ellipse">
            <a:avLst/>
          </a:prstGeom>
          <a:solidFill>
            <a:srgbClr val="FEE8F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 i="1">
                <a:latin typeface="Calibri" pitchFamily="34" charset="0"/>
                <a:cs typeface="Arial" charset="0"/>
              </a:rPr>
              <a:t>2</a:t>
            </a:r>
            <a:endParaRPr lang="ru-RU" sz="2400" b="1" i="1">
              <a:latin typeface="Calibri" pitchFamily="34" charset="0"/>
              <a:cs typeface="Arial" charset="0"/>
            </a:endParaRPr>
          </a:p>
        </p:txBody>
      </p:sp>
      <p:sp>
        <p:nvSpPr>
          <p:cNvPr id="1043" name="Oval 12"/>
          <p:cNvSpPr>
            <a:spLocks noChangeArrowheads="1"/>
          </p:cNvSpPr>
          <p:nvPr/>
        </p:nvSpPr>
        <p:spPr bwMode="auto">
          <a:xfrm>
            <a:off x="684213" y="2781300"/>
            <a:ext cx="576262" cy="555625"/>
          </a:xfrm>
          <a:prstGeom prst="ellipse">
            <a:avLst/>
          </a:prstGeom>
          <a:solidFill>
            <a:srgbClr val="FEE8F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 i="1">
                <a:latin typeface="Calibri" pitchFamily="34" charset="0"/>
                <a:cs typeface="Arial" charset="0"/>
              </a:rPr>
              <a:t>3</a:t>
            </a:r>
            <a:endParaRPr lang="ru-RU" sz="2400" b="1" i="1">
              <a:latin typeface="Calibri" pitchFamily="34" charset="0"/>
              <a:cs typeface="Arial" charset="0"/>
            </a:endParaRPr>
          </a:p>
        </p:txBody>
      </p:sp>
      <p:sp>
        <p:nvSpPr>
          <p:cNvPr id="1044" name="Oval 13"/>
          <p:cNvSpPr>
            <a:spLocks noChangeArrowheads="1"/>
          </p:cNvSpPr>
          <p:nvPr/>
        </p:nvSpPr>
        <p:spPr bwMode="auto">
          <a:xfrm>
            <a:off x="684213" y="3573463"/>
            <a:ext cx="576262" cy="555625"/>
          </a:xfrm>
          <a:prstGeom prst="ellipse">
            <a:avLst/>
          </a:prstGeom>
          <a:solidFill>
            <a:srgbClr val="FEE8F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 i="1">
                <a:latin typeface="Calibri" pitchFamily="34" charset="0"/>
                <a:cs typeface="Arial" charset="0"/>
              </a:rPr>
              <a:t>4</a:t>
            </a:r>
            <a:endParaRPr lang="ru-RU" sz="2400" b="1" i="1">
              <a:latin typeface="Calibri" pitchFamily="34" charset="0"/>
              <a:cs typeface="Arial" charset="0"/>
            </a:endParaRPr>
          </a:p>
        </p:txBody>
      </p:sp>
      <p:sp>
        <p:nvSpPr>
          <p:cNvPr id="1045" name="Oval 14"/>
          <p:cNvSpPr>
            <a:spLocks noChangeArrowheads="1"/>
          </p:cNvSpPr>
          <p:nvPr/>
        </p:nvSpPr>
        <p:spPr bwMode="auto">
          <a:xfrm>
            <a:off x="684213" y="4365625"/>
            <a:ext cx="576262" cy="555625"/>
          </a:xfrm>
          <a:prstGeom prst="ellipse">
            <a:avLst/>
          </a:prstGeom>
          <a:solidFill>
            <a:srgbClr val="FEE8F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 i="1">
                <a:latin typeface="Calibri" pitchFamily="34" charset="0"/>
                <a:cs typeface="Arial" charset="0"/>
              </a:rPr>
              <a:t>5</a:t>
            </a:r>
            <a:endParaRPr lang="ru-RU" sz="2400" b="1" i="1">
              <a:latin typeface="Calibri" pitchFamily="34" charset="0"/>
              <a:cs typeface="Arial" charset="0"/>
            </a:endParaRPr>
          </a:p>
        </p:txBody>
      </p:sp>
      <p:sp>
        <p:nvSpPr>
          <p:cNvPr id="1046" name="Oval 15"/>
          <p:cNvSpPr>
            <a:spLocks noChangeArrowheads="1"/>
          </p:cNvSpPr>
          <p:nvPr/>
        </p:nvSpPr>
        <p:spPr bwMode="auto">
          <a:xfrm>
            <a:off x="684213" y="5157788"/>
            <a:ext cx="576262" cy="555625"/>
          </a:xfrm>
          <a:prstGeom prst="ellipse">
            <a:avLst/>
          </a:prstGeom>
          <a:solidFill>
            <a:srgbClr val="FEE8F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 i="1">
                <a:latin typeface="Calibri" pitchFamily="34" charset="0"/>
                <a:cs typeface="Arial" charset="0"/>
              </a:rPr>
              <a:t>6</a:t>
            </a:r>
            <a:endParaRPr lang="ru-RU" sz="2400" b="1" i="1">
              <a:latin typeface="Calibri" pitchFamily="34" charset="0"/>
              <a:cs typeface="Arial" charset="0"/>
            </a:endParaRPr>
          </a:p>
        </p:txBody>
      </p:sp>
      <p:sp>
        <p:nvSpPr>
          <p:cNvPr id="1047" name="Oval 16"/>
          <p:cNvSpPr>
            <a:spLocks noChangeArrowheads="1"/>
          </p:cNvSpPr>
          <p:nvPr/>
        </p:nvSpPr>
        <p:spPr bwMode="auto">
          <a:xfrm>
            <a:off x="684213" y="5949950"/>
            <a:ext cx="576262" cy="555625"/>
          </a:xfrm>
          <a:prstGeom prst="ellipse">
            <a:avLst/>
          </a:prstGeom>
          <a:solidFill>
            <a:srgbClr val="FEE8F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 i="1">
                <a:latin typeface="Calibri" pitchFamily="34" charset="0"/>
                <a:cs typeface="Arial" charset="0"/>
              </a:rPr>
              <a:t>7</a:t>
            </a:r>
            <a:endParaRPr lang="ru-RU" sz="2400" b="1" i="1">
              <a:latin typeface="Calibri" pitchFamily="34" charset="0"/>
              <a:cs typeface="Arial" charset="0"/>
            </a:endParaRPr>
          </a:p>
        </p:txBody>
      </p:sp>
      <p:sp>
        <p:nvSpPr>
          <p:cNvPr id="1048" name="Rectangle 17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  <a:cs typeface="Arial" charset="0"/>
            </a:endParaRPr>
          </a:p>
        </p:txBody>
      </p:sp>
      <p:graphicFrame>
        <p:nvGraphicFramePr>
          <p:cNvPr id="267282" name="Object 18"/>
          <p:cNvGraphicFramePr>
            <a:graphicFrameLocks noChangeAspect="1"/>
          </p:cNvGraphicFramePr>
          <p:nvPr/>
        </p:nvGraphicFramePr>
        <p:xfrm>
          <a:off x="4716463" y="939800"/>
          <a:ext cx="2303462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" name="Формула" r:id="rId3" imgW="1028254" imgH="393529" progId="Equation.3">
                  <p:embed/>
                </p:oleObj>
              </mc:Choice>
              <mc:Fallback>
                <p:oleObj name="Формула" r:id="rId3" imgW="1028254" imgH="393529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939800"/>
                        <a:ext cx="2303462" cy="874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9" name="Rectangle 19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  <a:cs typeface="Arial" charset="0"/>
            </a:endParaRPr>
          </a:p>
        </p:txBody>
      </p:sp>
      <p:graphicFrame>
        <p:nvGraphicFramePr>
          <p:cNvPr id="267284" name="Object 20"/>
          <p:cNvGraphicFramePr>
            <a:graphicFrameLocks noChangeAspect="1"/>
          </p:cNvGraphicFramePr>
          <p:nvPr/>
        </p:nvGraphicFramePr>
        <p:xfrm>
          <a:off x="6300788" y="1916113"/>
          <a:ext cx="1728787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" name="Формула" r:id="rId5" imgW="761669" imgH="203112" progId="Equation.3">
                  <p:embed/>
                </p:oleObj>
              </mc:Choice>
              <mc:Fallback>
                <p:oleObj name="Формула" r:id="rId5" imgW="761669" imgH="203112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788" y="1916113"/>
                        <a:ext cx="1728787" cy="454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0" name="Rectangle 21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  <a:cs typeface="Arial" charset="0"/>
            </a:endParaRPr>
          </a:p>
        </p:txBody>
      </p:sp>
      <p:graphicFrame>
        <p:nvGraphicFramePr>
          <p:cNvPr id="267286" name="Object 22"/>
          <p:cNvGraphicFramePr>
            <a:graphicFrameLocks noChangeAspect="1"/>
          </p:cNvGraphicFramePr>
          <p:nvPr/>
        </p:nvGraphicFramePr>
        <p:xfrm>
          <a:off x="4500563" y="2349500"/>
          <a:ext cx="1584325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" name="Формула" r:id="rId7" imgW="685800" imgH="203200" progId="Equation.3">
                  <p:embed/>
                </p:oleObj>
              </mc:Choice>
              <mc:Fallback>
                <p:oleObj name="Формула" r:id="rId7" imgW="685800" imgH="2032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2349500"/>
                        <a:ext cx="1584325" cy="461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1" name="Rectangle 23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  <a:cs typeface="Arial" charset="0"/>
            </a:endParaRPr>
          </a:p>
        </p:txBody>
      </p:sp>
      <p:graphicFrame>
        <p:nvGraphicFramePr>
          <p:cNvPr id="267288" name="Object 24"/>
          <p:cNvGraphicFramePr>
            <a:graphicFrameLocks noChangeAspect="1"/>
          </p:cNvGraphicFramePr>
          <p:nvPr/>
        </p:nvGraphicFramePr>
        <p:xfrm>
          <a:off x="6443663" y="2908300"/>
          <a:ext cx="20891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" name="Формула" r:id="rId9" imgW="952087" imgH="393529" progId="Equation.3">
                  <p:embed/>
                </p:oleObj>
              </mc:Choice>
              <mc:Fallback>
                <p:oleObj name="Формула" r:id="rId9" imgW="952087" imgH="393529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3663" y="2908300"/>
                        <a:ext cx="2089150" cy="857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7289" name="Object 25"/>
          <p:cNvGraphicFramePr>
            <a:graphicFrameLocks noChangeAspect="1"/>
          </p:cNvGraphicFramePr>
          <p:nvPr/>
        </p:nvGraphicFramePr>
        <p:xfrm>
          <a:off x="6732588" y="5602288"/>
          <a:ext cx="201612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0" name="Формула" r:id="rId11" imgW="952087" imgH="393529" progId="Equation.3">
                  <p:embed/>
                </p:oleObj>
              </mc:Choice>
              <mc:Fallback>
                <p:oleObj name="Формула" r:id="rId11" imgW="952087" imgH="393529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2588" y="5602288"/>
                        <a:ext cx="2016125" cy="825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7290" name="Object 26"/>
          <p:cNvGraphicFramePr>
            <a:graphicFrameLocks noChangeAspect="1"/>
          </p:cNvGraphicFramePr>
          <p:nvPr/>
        </p:nvGraphicFramePr>
        <p:xfrm>
          <a:off x="4932363" y="3860800"/>
          <a:ext cx="2500312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" name="Формула" r:id="rId13" imgW="1117115" imgH="393529" progId="Equation.3">
                  <p:embed/>
                </p:oleObj>
              </mc:Choice>
              <mc:Fallback>
                <p:oleObj name="Формула" r:id="rId13" imgW="1117115" imgH="393529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3860800"/>
                        <a:ext cx="2500312" cy="874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7292" name="Object 28"/>
          <p:cNvGraphicFramePr>
            <a:graphicFrameLocks noChangeAspect="1"/>
          </p:cNvGraphicFramePr>
          <p:nvPr/>
        </p:nvGraphicFramePr>
        <p:xfrm>
          <a:off x="4643438" y="5013325"/>
          <a:ext cx="24479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" name="Формула" r:id="rId15" imgW="1002865" imgH="203112" progId="Equation.3">
                  <p:embed/>
                </p:oleObj>
              </mc:Choice>
              <mc:Fallback>
                <p:oleObj name="Формула" r:id="rId15" imgW="1002865" imgH="203112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5013325"/>
                        <a:ext cx="244792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7293" name="Freeform 29"/>
          <p:cNvSpPr>
            <a:spLocks/>
          </p:cNvSpPr>
          <p:nvPr/>
        </p:nvSpPr>
        <p:spPr bwMode="auto">
          <a:xfrm>
            <a:off x="3468688" y="1481138"/>
            <a:ext cx="1044575" cy="1073150"/>
          </a:xfrm>
          <a:custGeom>
            <a:avLst/>
            <a:gdLst>
              <a:gd name="T0" fmla="*/ 0 w 658"/>
              <a:gd name="T1" fmla="*/ 0 h 676"/>
              <a:gd name="T2" fmla="*/ 2147483647 w 658"/>
              <a:gd name="T3" fmla="*/ 2147483647 h 676"/>
              <a:gd name="T4" fmla="*/ 0 60000 65536"/>
              <a:gd name="T5" fmla="*/ 0 60000 65536"/>
              <a:gd name="T6" fmla="*/ 0 w 658"/>
              <a:gd name="T7" fmla="*/ 0 h 676"/>
              <a:gd name="T8" fmla="*/ 658 w 658"/>
              <a:gd name="T9" fmla="*/ 676 h 6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58" h="676">
                <a:moveTo>
                  <a:pt x="0" y="0"/>
                </a:moveTo>
                <a:lnTo>
                  <a:pt x="658" y="676"/>
                </a:lnTo>
              </a:path>
            </a:pathLst>
          </a:custGeom>
          <a:noFill/>
          <a:ln w="76200">
            <a:solidFill>
              <a:srgbClr val="FF0000"/>
            </a:solidFill>
            <a:round/>
            <a:headEnd type="stealth" w="med" len="med"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67294" name="Freeform 30"/>
          <p:cNvSpPr>
            <a:spLocks/>
          </p:cNvSpPr>
          <p:nvPr/>
        </p:nvSpPr>
        <p:spPr bwMode="auto">
          <a:xfrm>
            <a:off x="3708400" y="2276475"/>
            <a:ext cx="965200" cy="2905125"/>
          </a:xfrm>
          <a:custGeom>
            <a:avLst/>
            <a:gdLst>
              <a:gd name="T0" fmla="*/ 0 w 608"/>
              <a:gd name="T1" fmla="*/ 0 h 1830"/>
              <a:gd name="T2" fmla="*/ 2147483647 w 608"/>
              <a:gd name="T3" fmla="*/ 2147483647 h 1830"/>
              <a:gd name="T4" fmla="*/ 0 60000 65536"/>
              <a:gd name="T5" fmla="*/ 0 60000 65536"/>
              <a:gd name="T6" fmla="*/ 0 w 608"/>
              <a:gd name="T7" fmla="*/ 0 h 1830"/>
              <a:gd name="T8" fmla="*/ 608 w 608"/>
              <a:gd name="T9" fmla="*/ 1830 h 183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08" h="1830">
                <a:moveTo>
                  <a:pt x="0" y="0"/>
                </a:moveTo>
                <a:lnTo>
                  <a:pt x="608" y="1830"/>
                </a:lnTo>
              </a:path>
            </a:pathLst>
          </a:custGeom>
          <a:noFill/>
          <a:ln w="76200">
            <a:solidFill>
              <a:srgbClr val="FF0000"/>
            </a:solidFill>
            <a:round/>
            <a:headEnd type="stealth" w="med" len="med"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67295" name="Freeform 31"/>
          <p:cNvSpPr>
            <a:spLocks/>
          </p:cNvSpPr>
          <p:nvPr/>
        </p:nvSpPr>
        <p:spPr bwMode="auto">
          <a:xfrm>
            <a:off x="3635375" y="1408113"/>
            <a:ext cx="2867025" cy="1660525"/>
          </a:xfrm>
          <a:custGeom>
            <a:avLst/>
            <a:gdLst>
              <a:gd name="T0" fmla="*/ 0 w 1806"/>
              <a:gd name="T1" fmla="*/ 2147483647 h 1046"/>
              <a:gd name="T2" fmla="*/ 2147483647 w 1806"/>
              <a:gd name="T3" fmla="*/ 0 h 1046"/>
              <a:gd name="T4" fmla="*/ 0 60000 65536"/>
              <a:gd name="T5" fmla="*/ 0 60000 65536"/>
              <a:gd name="T6" fmla="*/ 0 w 1806"/>
              <a:gd name="T7" fmla="*/ 0 h 1046"/>
              <a:gd name="T8" fmla="*/ 1806 w 1806"/>
              <a:gd name="T9" fmla="*/ 1046 h 104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06" h="1046">
                <a:moveTo>
                  <a:pt x="0" y="1046"/>
                </a:moveTo>
                <a:lnTo>
                  <a:pt x="1806" y="0"/>
                </a:lnTo>
              </a:path>
            </a:pathLst>
          </a:custGeom>
          <a:noFill/>
          <a:ln w="76200">
            <a:solidFill>
              <a:srgbClr val="FF0000"/>
            </a:solidFill>
            <a:round/>
            <a:headEnd type="stealth" w="med" len="med"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67296" name="Freeform 32"/>
          <p:cNvSpPr>
            <a:spLocks/>
          </p:cNvSpPr>
          <p:nvPr/>
        </p:nvSpPr>
        <p:spPr bwMode="auto">
          <a:xfrm>
            <a:off x="3635375" y="2147888"/>
            <a:ext cx="2706688" cy="1641475"/>
          </a:xfrm>
          <a:custGeom>
            <a:avLst/>
            <a:gdLst>
              <a:gd name="T0" fmla="*/ 0 w 1705"/>
              <a:gd name="T1" fmla="*/ 2147483647 h 1034"/>
              <a:gd name="T2" fmla="*/ 2147483647 w 1705"/>
              <a:gd name="T3" fmla="*/ 0 h 1034"/>
              <a:gd name="T4" fmla="*/ 0 60000 65536"/>
              <a:gd name="T5" fmla="*/ 0 60000 65536"/>
              <a:gd name="T6" fmla="*/ 0 w 1705"/>
              <a:gd name="T7" fmla="*/ 0 h 1034"/>
              <a:gd name="T8" fmla="*/ 1705 w 1705"/>
              <a:gd name="T9" fmla="*/ 1034 h 103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05" h="1034">
                <a:moveTo>
                  <a:pt x="0" y="1034"/>
                </a:moveTo>
                <a:lnTo>
                  <a:pt x="1705" y="0"/>
                </a:lnTo>
              </a:path>
            </a:pathLst>
          </a:custGeom>
          <a:noFill/>
          <a:ln w="76200">
            <a:solidFill>
              <a:srgbClr val="FF0000"/>
            </a:solidFill>
            <a:round/>
            <a:headEnd type="stealth" w="med" len="med"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67297" name="Freeform 33"/>
          <p:cNvSpPr>
            <a:spLocks/>
          </p:cNvSpPr>
          <p:nvPr/>
        </p:nvSpPr>
        <p:spPr bwMode="auto">
          <a:xfrm>
            <a:off x="3708400" y="4652963"/>
            <a:ext cx="2909888" cy="1298575"/>
          </a:xfrm>
          <a:custGeom>
            <a:avLst/>
            <a:gdLst>
              <a:gd name="T0" fmla="*/ 0 w 1833"/>
              <a:gd name="T1" fmla="*/ 0 h 818"/>
              <a:gd name="T2" fmla="*/ 2147483647 w 1833"/>
              <a:gd name="T3" fmla="*/ 2147483647 h 818"/>
              <a:gd name="T4" fmla="*/ 0 60000 65536"/>
              <a:gd name="T5" fmla="*/ 0 60000 65536"/>
              <a:gd name="T6" fmla="*/ 0 w 1833"/>
              <a:gd name="T7" fmla="*/ 0 h 818"/>
              <a:gd name="T8" fmla="*/ 1833 w 1833"/>
              <a:gd name="T9" fmla="*/ 818 h 81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33" h="818">
                <a:moveTo>
                  <a:pt x="0" y="0"/>
                </a:moveTo>
                <a:lnTo>
                  <a:pt x="1833" y="818"/>
                </a:lnTo>
              </a:path>
            </a:pathLst>
          </a:custGeom>
          <a:noFill/>
          <a:ln w="76200">
            <a:solidFill>
              <a:srgbClr val="FF0000"/>
            </a:solidFill>
            <a:round/>
            <a:headEnd type="stealth" w="med" len="med"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67298" name="Freeform 34"/>
          <p:cNvSpPr>
            <a:spLocks/>
          </p:cNvSpPr>
          <p:nvPr/>
        </p:nvSpPr>
        <p:spPr bwMode="auto">
          <a:xfrm>
            <a:off x="3635375" y="4340225"/>
            <a:ext cx="1241425" cy="1104900"/>
          </a:xfrm>
          <a:custGeom>
            <a:avLst/>
            <a:gdLst>
              <a:gd name="T0" fmla="*/ 0 w 782"/>
              <a:gd name="T1" fmla="*/ 2147483647 h 696"/>
              <a:gd name="T2" fmla="*/ 2147483647 w 782"/>
              <a:gd name="T3" fmla="*/ 0 h 696"/>
              <a:gd name="T4" fmla="*/ 0 60000 65536"/>
              <a:gd name="T5" fmla="*/ 0 60000 65536"/>
              <a:gd name="T6" fmla="*/ 0 w 782"/>
              <a:gd name="T7" fmla="*/ 0 h 696"/>
              <a:gd name="T8" fmla="*/ 782 w 782"/>
              <a:gd name="T9" fmla="*/ 696 h 6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82" h="696">
                <a:moveTo>
                  <a:pt x="0" y="696"/>
                </a:moveTo>
                <a:lnTo>
                  <a:pt x="782" y="0"/>
                </a:lnTo>
              </a:path>
            </a:pathLst>
          </a:custGeom>
          <a:noFill/>
          <a:ln w="76200">
            <a:solidFill>
              <a:srgbClr val="FF0000"/>
            </a:solidFill>
            <a:round/>
            <a:headEnd type="stealth" w="med" len="med"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67299" name="Freeform 35"/>
          <p:cNvSpPr>
            <a:spLocks/>
          </p:cNvSpPr>
          <p:nvPr/>
        </p:nvSpPr>
        <p:spPr bwMode="auto">
          <a:xfrm>
            <a:off x="3708400" y="3411538"/>
            <a:ext cx="2720975" cy="2754312"/>
          </a:xfrm>
          <a:custGeom>
            <a:avLst/>
            <a:gdLst>
              <a:gd name="T0" fmla="*/ 0 w 1714"/>
              <a:gd name="T1" fmla="*/ 2147483647 h 1735"/>
              <a:gd name="T2" fmla="*/ 2147483647 w 1714"/>
              <a:gd name="T3" fmla="*/ 0 h 1735"/>
              <a:gd name="T4" fmla="*/ 0 60000 65536"/>
              <a:gd name="T5" fmla="*/ 0 60000 65536"/>
              <a:gd name="T6" fmla="*/ 0 w 1714"/>
              <a:gd name="T7" fmla="*/ 0 h 1735"/>
              <a:gd name="T8" fmla="*/ 1714 w 1714"/>
              <a:gd name="T9" fmla="*/ 1735 h 17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14" h="1735">
                <a:moveTo>
                  <a:pt x="0" y="1735"/>
                </a:moveTo>
                <a:lnTo>
                  <a:pt x="1714" y="0"/>
                </a:lnTo>
              </a:path>
            </a:pathLst>
          </a:custGeom>
          <a:noFill/>
          <a:ln w="76200">
            <a:solidFill>
              <a:srgbClr val="FF0000"/>
            </a:solidFill>
            <a:round/>
            <a:headEnd type="stealth" w="med" len="med"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67300" name="WordArt 36"/>
          <p:cNvSpPr>
            <a:spLocks noChangeArrowheads="1" noChangeShapeType="1" noTextEdit="1"/>
          </p:cNvSpPr>
          <p:nvPr/>
        </p:nvSpPr>
        <p:spPr bwMode="auto">
          <a:xfrm>
            <a:off x="395288" y="765175"/>
            <a:ext cx="8137525" cy="60928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lang="ru-RU" sz="2400" b="1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Молодцы!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7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1" dur="500"/>
                                        <p:tgtEl>
                                          <p:spTgt spid="267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5.43353E-6 C 0.05416 -0.02358 0.1085 -0.04716 0.13489 -0.06982 C 0.16128 -0.09248 0.16562 -0.11676 0.15868 -0.13548 C 0.15173 -0.15421 0.1269 -0.17849 0.09357 -0.18196 C 0.06024 -0.18543 -0.01667 -0.16138 -0.04132 -0.15652 C -0.06598 -0.15167 -0.06007 -0.15213 -0.054 -0.15236 " pathEditMode="relative" ptsTypes="aaaaaA">
                                      <p:cBhvr>
                                        <p:cTn id="14" dur="2000" fill="hold"/>
                                        <p:tgtEl>
                                          <p:spTgt spid="267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84 -0.00508 C -0.07084 -0.00485 0.06562 -0.00208 0.20208 0.0011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67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267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xit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25" dur="500"/>
                                        <p:tgtEl>
                                          <p:spTgt spid="267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46821E-7 C 0.08507 -0.02035 0.17014 -0.04046 0.22552 -0.05711 C 0.2809 -0.07376 0.31475 -0.07468 0.33177 -0.09942 C 0.34878 -0.12416 0.33611 -0.17503 0.32812 -0.20555 C 0.32014 -0.23607 0.3217 -0.25896 0.2842 -0.28324 C 0.2467 -0.30751 0.1625 -0.32555 0.1033 -0.35098 C 0.04409 -0.37642 -0.04254 -0.42127 -0.07136 -0.43538 " pathEditMode="relative" rAng="0" ptsTypes="aaaaaaa">
                                      <p:cBhvr>
                                        <p:cTn id="28" dur="2000" fill="hold"/>
                                        <p:tgtEl>
                                          <p:spTgt spid="267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00" y="-2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267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xit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37" dur="500"/>
                                        <p:tgtEl>
                                          <p:spTgt spid="267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389 -0.00185 C 0.23368 0.01549 0.33142 0.06266 0.33142 0.10174 C 0.33142 0.14081 0.27968 0.20879 0.21389 0.23283 C 0.14809 0.25688 -0.00608 0.24301 -0.06389 0.24555 " pathEditMode="relative" rAng="0" ptsTypes="aaaa">
                                      <p:cBhvr>
                                        <p:cTn id="40" dur="2000" fill="hold"/>
                                        <p:tgtEl>
                                          <p:spTgt spid="267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0" y="1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267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xit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49" dur="500"/>
                                        <p:tgtEl>
                                          <p:spTgt spid="267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2 -0.00463 C 0.01111 -0.01919 0.02361 -0.03376 0.03993 -0.03861 C 0.05625 -0.04347 0.07934 -0.04046 0.09705 -0.03422 C 0.11475 -0.02798 0.13767 -0.02451 0.1467 -0.00139 C 0.15573 0.02173 0.16041 0.06821 0.15139 0.10428 C 0.14236 0.14035 0.12604 0.1926 0.09236 0.21526 C 0.05868 0.23792 0.00416 0.23514 -0.05052 0.24046 C -0.10521 0.24578 -0.17084 0.24624 -0.23629 0.24694 " pathEditMode="relative" rAng="0" ptsTypes="aaaaaaaa">
                                      <p:cBhvr>
                                        <p:cTn id="52" dur="2000" fill="hold"/>
                                        <p:tgtEl>
                                          <p:spTgt spid="267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" y="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267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xit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61" dur="500"/>
                                        <p:tgtEl>
                                          <p:spTgt spid="267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6.35838E-7 C -0.0257 0.01873 -0.05139 0.03769 -0.06667 0.03584 C -0.08195 0.03399 -0.09653 0.00763 -0.09202 -0.01064 C -0.0875 -0.0289 -0.06389 -0.06173 -0.03976 -0.07399 C -0.01563 -0.08624 0.02535 -0.07746 0.05243 -0.08462 C 0.07951 -0.09179 0.11232 -0.0948 0.12326 -0.11723 C 0.1342 -0.13965 0.1335 -0.20301 0.11857 -0.21873 C 0.10364 -0.23445 0.06302 -0.21873 0.03333 -0.21156 C 0.00364 -0.20439 -0.02552 -0.18289 -0.06025 -0.17549 C -0.09497 -0.16809 -0.13542 -0.16254 -0.17465 -0.16717 C -0.21389 -0.17179 -0.25469 -0.18752 -0.29531 -0.20301 " pathEditMode="relative" rAng="0" ptsTypes="aaaaaaaaaaa">
                                      <p:cBhvr>
                                        <p:cTn id="64" dur="2000" fill="hold"/>
                                        <p:tgtEl>
                                          <p:spTgt spid="267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00" y="-9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9" dur="500"/>
                                        <p:tgtEl>
                                          <p:spTgt spid="267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xit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73" dur="500"/>
                                        <p:tgtEl>
                                          <p:spTgt spid="267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7.86127E-6 C 0.02327 0.00693 0.0467 0.0141 0.07309 0.02543 C 0.09948 0.03676 0.13698 0.04832 0.15886 0.06774 C 0.18073 0.08716 0.2467 0.12601 0.20486 0.14173 C 0.16302 0.15745 0.03542 0.15999 -0.09201 0.16277 " pathEditMode="relative" ptsTypes="aaaaA">
                                      <p:cBhvr>
                                        <p:cTn id="76" dur="2000" fill="hold"/>
                                        <p:tgtEl>
                                          <p:spTgt spid="267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267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8" presetClass="exit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85" dur="500"/>
                                        <p:tgtEl>
                                          <p:spTgt spid="267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56069E-6 C 0.01459 -0.02358 0.02917 -0.04693 0.04132 -0.04878 C 0.05348 -0.05063 0.06702 -0.03075 0.07309 -0.01063 C 0.07917 0.00948 0.07431 0.04717 0.07778 0.07168 C 0.08125 0.09619 0.08438 0.13457 0.09358 0.13734 C 0.10278 0.14012 0.12379 0.09041 0.13334 0.08879 C 0.14289 0.08717 0.14584 0.10613 0.15087 0.12694 C 0.15591 0.14775 0.16094 0.19098 0.16355 0.21364 C 0.16615 0.2363 0.16806 0.23885 0.16684 0.26243 C 0.16563 0.28601 0.16233 0.32763 0.15573 0.35538 C 0.14914 0.38312 0.14566 0.40856 0.12709 0.42937 C 0.10851 0.45017 0.07466 0.48116 0.04445 0.47977 C 0.01424 0.47838 -0.0026 0.43052 -0.05399 0.42058 C -0.10538 0.41064 -0.18454 0.41549 -0.26354 0.42058 " pathEditMode="relative" rAng="0" ptsTypes="aaaaaaaaaaaaaa">
                                      <p:cBhvr>
                                        <p:cTn id="88" dur="2000" fill="hold"/>
                                        <p:tgtEl>
                                          <p:spTgt spid="267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0" y="2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3" dur="1000"/>
                                        <p:tgtEl>
                                          <p:spTgt spid="267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293" grpId="0" animBg="1"/>
      <p:bldP spid="267293" grpId="1" animBg="1"/>
      <p:bldP spid="267294" grpId="0" animBg="1"/>
      <p:bldP spid="267294" grpId="1" animBg="1"/>
      <p:bldP spid="267295" grpId="0" animBg="1"/>
      <p:bldP spid="267295" grpId="1" animBg="1"/>
      <p:bldP spid="267296" grpId="0" animBg="1"/>
      <p:bldP spid="267296" grpId="1" animBg="1"/>
      <p:bldP spid="267297" grpId="0" animBg="1"/>
      <p:bldP spid="267297" grpId="1" animBg="1"/>
      <p:bldP spid="267298" grpId="0" animBg="1"/>
      <p:bldP spid="267298" grpId="1" animBg="1"/>
      <p:bldP spid="267299" grpId="0" animBg="1"/>
      <p:bldP spid="267299" grpId="1" animBg="1"/>
      <p:bldP spid="26730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i="1" dirty="0" smtClean="0">
                <a:solidFill>
                  <a:srgbClr val="800080"/>
                </a:solidFill>
                <a:latin typeface="Georgia" pitchFamily="18" charset="0"/>
              </a:rPr>
              <a:t>Решение  какого  уравнения  показано  на  тригонометрической  окружности?</a:t>
            </a:r>
          </a:p>
        </p:txBody>
      </p:sp>
      <p:graphicFrame>
        <p:nvGraphicFramePr>
          <p:cNvPr id="280579" name="Object 3"/>
          <p:cNvGraphicFramePr>
            <a:graphicFrameLocks noChangeAspect="1"/>
          </p:cNvGraphicFramePr>
          <p:nvPr/>
        </p:nvGraphicFramePr>
        <p:xfrm>
          <a:off x="539750" y="1773238"/>
          <a:ext cx="4024313" cy="403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6" name="GraphC" r:id="rId3" imgW="3276600" imgH="3286125" progId="">
                  <p:embed/>
                </p:oleObj>
              </mc:Choice>
              <mc:Fallback>
                <p:oleObj name="GraphC" r:id="rId3" imgW="3276600" imgH="328612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773238"/>
                        <a:ext cx="4024313" cy="403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0580" name="Oval 4"/>
          <p:cNvSpPr>
            <a:spLocks noChangeArrowheads="1"/>
          </p:cNvSpPr>
          <p:nvPr/>
        </p:nvSpPr>
        <p:spPr bwMode="auto">
          <a:xfrm>
            <a:off x="971550" y="3068638"/>
            <a:ext cx="144463" cy="122237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581" name="Oval 5"/>
          <p:cNvSpPr>
            <a:spLocks noChangeArrowheads="1"/>
          </p:cNvSpPr>
          <p:nvPr/>
        </p:nvSpPr>
        <p:spPr bwMode="auto">
          <a:xfrm>
            <a:off x="3779838" y="3068638"/>
            <a:ext cx="144462" cy="122237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582" name="Freeform 6"/>
          <p:cNvSpPr>
            <a:spLocks/>
          </p:cNvSpPr>
          <p:nvPr/>
        </p:nvSpPr>
        <p:spPr bwMode="auto">
          <a:xfrm>
            <a:off x="1036638" y="3124200"/>
            <a:ext cx="2803525" cy="15875"/>
          </a:xfrm>
          <a:custGeom>
            <a:avLst/>
            <a:gdLst>
              <a:gd name="T0" fmla="*/ 2147483647 w 1766"/>
              <a:gd name="T1" fmla="*/ 0 h 10"/>
              <a:gd name="T2" fmla="*/ 0 w 1766"/>
              <a:gd name="T3" fmla="*/ 2147483647 h 10"/>
              <a:gd name="T4" fmla="*/ 0 60000 65536"/>
              <a:gd name="T5" fmla="*/ 0 60000 65536"/>
              <a:gd name="T6" fmla="*/ 0 w 1766"/>
              <a:gd name="T7" fmla="*/ 0 h 10"/>
              <a:gd name="T8" fmla="*/ 1766 w 1766"/>
              <a:gd name="T9" fmla="*/ 10 h 1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66" h="10">
                <a:moveTo>
                  <a:pt x="1766" y="0"/>
                </a:moveTo>
                <a:lnTo>
                  <a:pt x="0" y="10"/>
                </a:lnTo>
              </a:path>
            </a:pathLst>
          </a:custGeom>
          <a:noFill/>
          <a:ln w="28575">
            <a:solidFill>
              <a:srgbClr val="009900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280583" name="Object 7"/>
          <p:cNvGraphicFramePr>
            <a:graphicFrameLocks noChangeAspect="1"/>
          </p:cNvGraphicFramePr>
          <p:nvPr/>
        </p:nvGraphicFramePr>
        <p:xfrm>
          <a:off x="2051050" y="2708275"/>
          <a:ext cx="355600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7" name="Формула" r:id="rId5" imgW="152280" imgH="393480" progId="Equation.3">
                  <p:embed/>
                </p:oleObj>
              </mc:Choice>
              <mc:Fallback>
                <p:oleObj name="Формула" r:id="rId5" imgW="152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2708275"/>
                        <a:ext cx="355600" cy="917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0584" name="Rectangle 8"/>
          <p:cNvSpPr>
            <a:spLocks noChangeArrowheads="1"/>
          </p:cNvSpPr>
          <p:nvPr/>
        </p:nvSpPr>
        <p:spPr bwMode="auto">
          <a:xfrm>
            <a:off x="5364163" y="2276475"/>
            <a:ext cx="2376487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i="1">
                <a:latin typeface="Times New Roman" pitchFamily="18" charset="0"/>
              </a:rPr>
              <a:t>sin x = </a:t>
            </a:r>
            <a:r>
              <a:rPr lang="ru-RU" sz="2800" b="1" i="1">
                <a:latin typeface="Times New Roman" pitchFamily="18" charset="0"/>
              </a:rPr>
              <a:t>1/2</a:t>
            </a:r>
            <a:r>
              <a:rPr lang="en-US" sz="2800" b="1" i="1">
                <a:latin typeface="Times New Roman" pitchFamily="18" charset="0"/>
              </a:rPr>
              <a:t> 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1037" name="Rectangle 9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0586" name="Object 10"/>
          <p:cNvGraphicFramePr>
            <a:graphicFrameLocks noChangeAspect="1"/>
          </p:cNvGraphicFramePr>
          <p:nvPr/>
        </p:nvGraphicFramePr>
        <p:xfrm>
          <a:off x="5219700" y="3260725"/>
          <a:ext cx="3384550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8" name="Формула" r:id="rId7" imgW="1218671" imgH="393529" progId="Equation.3">
                  <p:embed/>
                </p:oleObj>
              </mc:Choice>
              <mc:Fallback>
                <p:oleObj name="Формула" r:id="rId7" imgW="1218671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3260725"/>
                        <a:ext cx="3384550" cy="1085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8" name="Rectangle 11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0588" name="Object 12"/>
          <p:cNvGraphicFramePr>
            <a:graphicFrameLocks noChangeAspect="1"/>
          </p:cNvGraphicFramePr>
          <p:nvPr/>
        </p:nvGraphicFramePr>
        <p:xfrm>
          <a:off x="5219700" y="4652963"/>
          <a:ext cx="3527425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9" name="Формула" r:id="rId9" imgW="1295400" imgH="393700" progId="Equation.3">
                  <p:embed/>
                </p:oleObj>
              </mc:Choice>
              <mc:Fallback>
                <p:oleObj name="Формула" r:id="rId9" imgW="12954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4652963"/>
                        <a:ext cx="3527425" cy="1062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0589" name="Oval 13"/>
          <p:cNvSpPr>
            <a:spLocks noChangeArrowheads="1"/>
          </p:cNvSpPr>
          <p:nvPr/>
        </p:nvSpPr>
        <p:spPr bwMode="auto">
          <a:xfrm>
            <a:off x="179388" y="260350"/>
            <a:ext cx="576262" cy="6270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i="1">
                <a:latin typeface="Times New Roman" pitchFamily="18" charset="0"/>
              </a:rPr>
              <a:t>1.</a:t>
            </a:r>
          </a:p>
        </p:txBody>
      </p:sp>
      <p:sp>
        <p:nvSpPr>
          <p:cNvPr id="1040" name="Rectangle 14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0591" name="Object 15"/>
          <p:cNvGraphicFramePr>
            <a:graphicFrameLocks noChangeAspect="1"/>
          </p:cNvGraphicFramePr>
          <p:nvPr/>
        </p:nvGraphicFramePr>
        <p:xfrm>
          <a:off x="3851275" y="2133600"/>
          <a:ext cx="468313" cy="113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40" name="Формула" r:id="rId11" imgW="164957" imgH="393359" progId="Equation.3">
                  <p:embed/>
                </p:oleObj>
              </mc:Choice>
              <mc:Fallback>
                <p:oleObj name="Формула" r:id="rId11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2133600"/>
                        <a:ext cx="468313" cy="1131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1" name="Rectangle 1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0593" name="Object 17"/>
          <p:cNvGraphicFramePr>
            <a:graphicFrameLocks noChangeAspect="1"/>
          </p:cNvGraphicFramePr>
          <p:nvPr/>
        </p:nvGraphicFramePr>
        <p:xfrm>
          <a:off x="468313" y="2133600"/>
          <a:ext cx="627062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41" name="Формула" r:id="rId13" imgW="241200" imgH="393480" progId="Equation.3">
                  <p:embed/>
                </p:oleObj>
              </mc:Choice>
              <mc:Fallback>
                <p:oleObj name="Формула" r:id="rId13" imgW="2412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2133600"/>
                        <a:ext cx="627062" cy="1038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705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0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0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0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80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80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0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0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0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0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0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0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280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0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0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0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0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0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0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0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80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0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0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80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80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0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0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80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80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578" grpId="0"/>
      <p:bldP spid="280580" grpId="0" animBg="1"/>
      <p:bldP spid="280581" grpId="0" animBg="1"/>
      <p:bldP spid="280582" grpId="0" animBg="1"/>
      <p:bldP spid="280584" grpId="0" animBg="1"/>
      <p:bldP spid="28058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i="1" smtClean="0">
                <a:solidFill>
                  <a:srgbClr val="800080"/>
                </a:solidFill>
                <a:latin typeface="Georgia" pitchFamily="18" charset="0"/>
              </a:rPr>
              <a:t>Решение  какого  уравнения  показано  на  тригонометрической  окружности?</a:t>
            </a:r>
          </a:p>
        </p:txBody>
      </p:sp>
      <p:graphicFrame>
        <p:nvGraphicFramePr>
          <p:cNvPr id="282627" name="Object 3"/>
          <p:cNvGraphicFramePr>
            <a:graphicFrameLocks noChangeAspect="1"/>
          </p:cNvGraphicFramePr>
          <p:nvPr/>
        </p:nvGraphicFramePr>
        <p:xfrm>
          <a:off x="539750" y="1773238"/>
          <a:ext cx="4024313" cy="403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6" name="GraphC" r:id="rId3" imgW="3276600" imgH="3286125" progId="">
                  <p:embed/>
                </p:oleObj>
              </mc:Choice>
              <mc:Fallback>
                <p:oleObj name="GraphC" r:id="rId3" imgW="3276600" imgH="328612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773238"/>
                        <a:ext cx="4024313" cy="403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2628" name="Oval 4"/>
          <p:cNvSpPr>
            <a:spLocks noChangeArrowheads="1"/>
          </p:cNvSpPr>
          <p:nvPr/>
        </p:nvSpPr>
        <p:spPr bwMode="auto">
          <a:xfrm>
            <a:off x="971550" y="3068638"/>
            <a:ext cx="144463" cy="122237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2629" name="Oval 5"/>
          <p:cNvSpPr>
            <a:spLocks noChangeArrowheads="1"/>
          </p:cNvSpPr>
          <p:nvPr/>
        </p:nvSpPr>
        <p:spPr bwMode="auto">
          <a:xfrm>
            <a:off x="3779838" y="4652963"/>
            <a:ext cx="144462" cy="122237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2630" name="Freeform 6"/>
          <p:cNvSpPr>
            <a:spLocks/>
          </p:cNvSpPr>
          <p:nvPr/>
        </p:nvSpPr>
        <p:spPr bwMode="auto">
          <a:xfrm>
            <a:off x="1020763" y="3140075"/>
            <a:ext cx="3048000" cy="1720850"/>
          </a:xfrm>
          <a:custGeom>
            <a:avLst/>
            <a:gdLst>
              <a:gd name="T0" fmla="*/ 2147483647 w 1920"/>
              <a:gd name="T1" fmla="*/ 2147483647 h 1084"/>
              <a:gd name="T2" fmla="*/ 0 w 1920"/>
              <a:gd name="T3" fmla="*/ 0 h 1084"/>
              <a:gd name="T4" fmla="*/ 0 60000 65536"/>
              <a:gd name="T5" fmla="*/ 0 60000 65536"/>
              <a:gd name="T6" fmla="*/ 0 w 1920"/>
              <a:gd name="T7" fmla="*/ 0 h 1084"/>
              <a:gd name="T8" fmla="*/ 1920 w 1920"/>
              <a:gd name="T9" fmla="*/ 1084 h 108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20" h="1084">
                <a:moveTo>
                  <a:pt x="1920" y="1084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rgbClr val="0000FF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282631" name="Object 7"/>
          <p:cNvGraphicFramePr>
            <a:graphicFrameLocks noChangeAspect="1"/>
          </p:cNvGraphicFramePr>
          <p:nvPr/>
        </p:nvGraphicFramePr>
        <p:xfrm>
          <a:off x="4140200" y="4365625"/>
          <a:ext cx="858838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7" name="Формула" r:id="rId5" imgW="368280" imgH="431640" progId="Equation.3">
                  <p:embed/>
                </p:oleObj>
              </mc:Choice>
              <mc:Fallback>
                <p:oleObj name="Формула" r:id="rId5" imgW="3682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4365625"/>
                        <a:ext cx="858838" cy="1006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2632" name="Rectangle 8"/>
          <p:cNvSpPr>
            <a:spLocks noChangeArrowheads="1"/>
          </p:cNvSpPr>
          <p:nvPr/>
        </p:nvSpPr>
        <p:spPr bwMode="auto">
          <a:xfrm>
            <a:off x="5364163" y="2276475"/>
            <a:ext cx="2376487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i="1">
                <a:latin typeface="Times New Roman" pitchFamily="18" charset="0"/>
              </a:rPr>
              <a:t>tg x = -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√</a:t>
            </a:r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i="1">
                <a:latin typeface="Times New Roman" pitchFamily="18" charset="0"/>
              </a:rPr>
              <a:t>/</a:t>
            </a:r>
            <a:r>
              <a:rPr lang="en-US" sz="2800" b="1" i="1">
                <a:latin typeface="Times New Roman" pitchFamily="18" charset="0"/>
              </a:rPr>
              <a:t>3 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2634" name="Object 10"/>
          <p:cNvGraphicFramePr>
            <a:graphicFrameLocks noChangeAspect="1"/>
          </p:cNvGraphicFramePr>
          <p:nvPr/>
        </p:nvGraphicFramePr>
        <p:xfrm>
          <a:off x="5076825" y="3284538"/>
          <a:ext cx="3384550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8" name="Формула" r:id="rId7" imgW="1218960" imgH="393480" progId="Equation.3">
                  <p:embed/>
                </p:oleObj>
              </mc:Choice>
              <mc:Fallback>
                <p:oleObj name="Формула" r:id="rId7" imgW="12189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3284538"/>
                        <a:ext cx="3384550" cy="1085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82636" name="Oval 12"/>
          <p:cNvSpPr>
            <a:spLocks noChangeArrowheads="1"/>
          </p:cNvSpPr>
          <p:nvPr/>
        </p:nvSpPr>
        <p:spPr bwMode="auto">
          <a:xfrm>
            <a:off x="179388" y="260350"/>
            <a:ext cx="576262" cy="6270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i="1">
                <a:latin typeface="Times New Roman" pitchFamily="18" charset="0"/>
              </a:rPr>
              <a:t>3</a:t>
            </a:r>
            <a:r>
              <a:rPr lang="ru-RU" sz="2800" b="1" i="1">
                <a:latin typeface="Times New Roman" pitchFamily="18" charset="0"/>
              </a:rPr>
              <a:t>.</a:t>
            </a:r>
          </a:p>
        </p:txBody>
      </p:sp>
      <p:sp>
        <p:nvSpPr>
          <p:cNvPr id="3086" name="Rectangle 13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2638" name="Object 14"/>
          <p:cNvGraphicFramePr>
            <a:graphicFrameLocks noChangeAspect="1"/>
          </p:cNvGraphicFramePr>
          <p:nvPr/>
        </p:nvGraphicFramePr>
        <p:xfrm>
          <a:off x="3348038" y="4797425"/>
          <a:ext cx="62865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9" name="Формула" r:id="rId9" imgW="279360" imgH="393480" progId="Equation.3">
                  <p:embed/>
                </p:oleObj>
              </mc:Choice>
              <mc:Fallback>
                <p:oleObj name="Формула" r:id="rId9" imgW="2793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4797425"/>
                        <a:ext cx="628650" cy="895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82640" name="Freeform 16"/>
          <p:cNvSpPr>
            <a:spLocks/>
          </p:cNvSpPr>
          <p:nvPr/>
        </p:nvSpPr>
        <p:spPr bwMode="auto">
          <a:xfrm>
            <a:off x="4054475" y="1524000"/>
            <a:ext cx="14288" cy="4495800"/>
          </a:xfrm>
          <a:custGeom>
            <a:avLst/>
            <a:gdLst>
              <a:gd name="T0" fmla="*/ 0 w 9"/>
              <a:gd name="T1" fmla="*/ 2147483647 h 2832"/>
              <a:gd name="T2" fmla="*/ 2147483647 w 9"/>
              <a:gd name="T3" fmla="*/ 0 h 2832"/>
              <a:gd name="T4" fmla="*/ 0 60000 65536"/>
              <a:gd name="T5" fmla="*/ 0 60000 65536"/>
              <a:gd name="T6" fmla="*/ 0 w 9"/>
              <a:gd name="T7" fmla="*/ 0 h 2832"/>
              <a:gd name="T8" fmla="*/ 9 w 9"/>
              <a:gd name="T9" fmla="*/ 2832 h 283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" h="2832">
                <a:moveTo>
                  <a:pt x="0" y="2832"/>
                </a:moveTo>
                <a:lnTo>
                  <a:pt x="9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0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2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2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2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2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2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82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2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2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2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2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282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2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2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2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2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2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2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2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282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2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2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82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82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8" grpId="0" animBg="1"/>
      <p:bldP spid="282629" grpId="0" animBg="1"/>
      <p:bldP spid="282630" grpId="0" animBg="1"/>
      <p:bldP spid="282632" grpId="0" animBg="1"/>
      <p:bldP spid="282636" grpId="0" animBg="1"/>
      <p:bldP spid="2826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i="1" smtClean="0">
                <a:solidFill>
                  <a:srgbClr val="800080"/>
                </a:solidFill>
                <a:latin typeface="Georgia" pitchFamily="18" charset="0"/>
              </a:rPr>
              <a:t>Решение  какого  уравнения  показано  на  тригонометрической  окружности?</a:t>
            </a:r>
          </a:p>
        </p:txBody>
      </p:sp>
      <p:graphicFrame>
        <p:nvGraphicFramePr>
          <p:cNvPr id="283651" name="Object 3"/>
          <p:cNvGraphicFramePr>
            <a:graphicFrameLocks noChangeAspect="1"/>
          </p:cNvGraphicFramePr>
          <p:nvPr/>
        </p:nvGraphicFramePr>
        <p:xfrm>
          <a:off x="539750" y="1773238"/>
          <a:ext cx="4024313" cy="403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0" name="GraphC" r:id="rId3" imgW="3276600" imgH="3286125" progId="">
                  <p:embed/>
                </p:oleObj>
              </mc:Choice>
              <mc:Fallback>
                <p:oleObj name="GraphC" r:id="rId3" imgW="3276600" imgH="328612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773238"/>
                        <a:ext cx="4024313" cy="403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3652" name="Oval 4"/>
          <p:cNvSpPr>
            <a:spLocks noChangeArrowheads="1"/>
          </p:cNvSpPr>
          <p:nvPr/>
        </p:nvSpPr>
        <p:spPr bwMode="auto">
          <a:xfrm>
            <a:off x="971550" y="4652963"/>
            <a:ext cx="144463" cy="122237"/>
          </a:xfrm>
          <a:prstGeom prst="ellipse">
            <a:avLst/>
          </a:prstGeom>
          <a:solidFill>
            <a:srgbClr val="9966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3653" name="Oval 5"/>
          <p:cNvSpPr>
            <a:spLocks noChangeArrowheads="1"/>
          </p:cNvSpPr>
          <p:nvPr/>
        </p:nvSpPr>
        <p:spPr bwMode="auto">
          <a:xfrm>
            <a:off x="3779838" y="3068638"/>
            <a:ext cx="144462" cy="122237"/>
          </a:xfrm>
          <a:prstGeom prst="ellipse">
            <a:avLst/>
          </a:prstGeom>
          <a:solidFill>
            <a:srgbClr val="9966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3654" name="Freeform 6"/>
          <p:cNvSpPr>
            <a:spLocks/>
          </p:cNvSpPr>
          <p:nvPr/>
        </p:nvSpPr>
        <p:spPr bwMode="auto">
          <a:xfrm>
            <a:off x="1020763" y="2362200"/>
            <a:ext cx="4191000" cy="2346325"/>
          </a:xfrm>
          <a:custGeom>
            <a:avLst/>
            <a:gdLst>
              <a:gd name="T0" fmla="*/ 2147483647 w 2640"/>
              <a:gd name="T1" fmla="*/ 0 h 1478"/>
              <a:gd name="T2" fmla="*/ 0 w 2640"/>
              <a:gd name="T3" fmla="*/ 2147483647 h 1478"/>
              <a:gd name="T4" fmla="*/ 0 60000 65536"/>
              <a:gd name="T5" fmla="*/ 0 60000 65536"/>
              <a:gd name="T6" fmla="*/ 0 w 2640"/>
              <a:gd name="T7" fmla="*/ 0 h 1478"/>
              <a:gd name="T8" fmla="*/ 2640 w 2640"/>
              <a:gd name="T9" fmla="*/ 1478 h 147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640" h="1478">
                <a:moveTo>
                  <a:pt x="2640" y="0"/>
                </a:moveTo>
                <a:lnTo>
                  <a:pt x="0" y="1478"/>
                </a:lnTo>
              </a:path>
            </a:pathLst>
          </a:custGeom>
          <a:noFill/>
          <a:ln w="28575">
            <a:solidFill>
              <a:srgbClr val="996633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283655" name="Object 7"/>
          <p:cNvGraphicFramePr>
            <a:graphicFrameLocks noChangeAspect="1"/>
          </p:cNvGraphicFramePr>
          <p:nvPr/>
        </p:nvGraphicFramePr>
        <p:xfrm>
          <a:off x="4932363" y="1730375"/>
          <a:ext cx="576262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1" name="Формула" r:id="rId5" imgW="228600" imgH="228600" progId="Equation.3">
                  <p:embed/>
                </p:oleObj>
              </mc:Choice>
              <mc:Fallback>
                <p:oleObj name="Формула" r:id="rId5" imgW="2286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1730375"/>
                        <a:ext cx="576262" cy="576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3656" name="Rectangle 8"/>
          <p:cNvSpPr>
            <a:spLocks noChangeArrowheads="1"/>
          </p:cNvSpPr>
          <p:nvPr/>
        </p:nvSpPr>
        <p:spPr bwMode="auto">
          <a:xfrm>
            <a:off x="5795963" y="3860800"/>
            <a:ext cx="2376487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i="1">
                <a:latin typeface="Times New Roman" pitchFamily="18" charset="0"/>
              </a:rPr>
              <a:t>ctg x = 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√</a:t>
            </a:r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i="1">
                <a:latin typeface="Times New Roman" pitchFamily="18" charset="0"/>
              </a:rPr>
              <a:t> 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4107" name="Rectangle 9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3658" name="Object 10"/>
          <p:cNvGraphicFramePr>
            <a:graphicFrameLocks noChangeAspect="1"/>
          </p:cNvGraphicFramePr>
          <p:nvPr/>
        </p:nvGraphicFramePr>
        <p:xfrm>
          <a:off x="5580063" y="5013325"/>
          <a:ext cx="3101975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2" name="Формула" r:id="rId7" imgW="1117440" imgH="393480" progId="Equation.3">
                  <p:embed/>
                </p:oleObj>
              </mc:Choice>
              <mc:Fallback>
                <p:oleObj name="Формула" r:id="rId7" imgW="11174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5013325"/>
                        <a:ext cx="3101975" cy="1085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8" name="Rectangle 11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83660" name="Oval 12"/>
          <p:cNvSpPr>
            <a:spLocks noChangeArrowheads="1"/>
          </p:cNvSpPr>
          <p:nvPr/>
        </p:nvSpPr>
        <p:spPr bwMode="auto">
          <a:xfrm>
            <a:off x="179388" y="260350"/>
            <a:ext cx="576262" cy="6270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i="1">
                <a:latin typeface="Times New Roman" pitchFamily="18" charset="0"/>
              </a:rPr>
              <a:t>4</a:t>
            </a:r>
            <a:r>
              <a:rPr lang="ru-RU" sz="2800" b="1" i="1">
                <a:latin typeface="Times New Roman" pitchFamily="18" charset="0"/>
              </a:rPr>
              <a:t>.</a:t>
            </a:r>
          </a:p>
        </p:txBody>
      </p:sp>
      <p:sp>
        <p:nvSpPr>
          <p:cNvPr id="4110" name="Rectangle 13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3662" name="Object 14"/>
          <p:cNvGraphicFramePr>
            <a:graphicFrameLocks noChangeAspect="1"/>
          </p:cNvGraphicFramePr>
          <p:nvPr/>
        </p:nvGraphicFramePr>
        <p:xfrm>
          <a:off x="3708400" y="2205038"/>
          <a:ext cx="371475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3" name="Формула" r:id="rId9" imgW="164880" imgH="393480" progId="Equation.3">
                  <p:embed/>
                </p:oleObj>
              </mc:Choice>
              <mc:Fallback>
                <p:oleObj name="Формула" r:id="rId9" imgW="1648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2205038"/>
                        <a:ext cx="371475" cy="895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83664" name="Freeform 16"/>
          <p:cNvSpPr>
            <a:spLocks/>
          </p:cNvSpPr>
          <p:nvPr/>
        </p:nvSpPr>
        <p:spPr bwMode="auto">
          <a:xfrm>
            <a:off x="517525" y="2332038"/>
            <a:ext cx="7056438" cy="1587"/>
          </a:xfrm>
          <a:custGeom>
            <a:avLst/>
            <a:gdLst>
              <a:gd name="T0" fmla="*/ 0 w 4445"/>
              <a:gd name="T1" fmla="*/ 0 h 1"/>
              <a:gd name="T2" fmla="*/ 2147483647 w 4445"/>
              <a:gd name="T3" fmla="*/ 0 h 1"/>
              <a:gd name="T4" fmla="*/ 0 60000 65536"/>
              <a:gd name="T5" fmla="*/ 0 60000 65536"/>
              <a:gd name="T6" fmla="*/ 0 w 4445"/>
              <a:gd name="T7" fmla="*/ 0 h 1"/>
              <a:gd name="T8" fmla="*/ 4445 w 4445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45" h="1">
                <a:moveTo>
                  <a:pt x="0" y="0"/>
                </a:moveTo>
                <a:lnTo>
                  <a:pt x="4445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3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3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3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3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3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3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1000"/>
                                        <p:tgtEl>
                                          <p:spTgt spid="283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3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3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283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3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3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3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3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3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283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3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3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83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83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652" grpId="0" animBg="1"/>
      <p:bldP spid="283653" grpId="0" animBg="1"/>
      <p:bldP spid="283654" grpId="0" animBg="1"/>
      <p:bldP spid="283656" grpId="0" animBg="1"/>
      <p:bldP spid="283660" grpId="0" animBg="1"/>
      <p:bldP spid="28366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i="1" smtClean="0">
                <a:solidFill>
                  <a:srgbClr val="800080"/>
                </a:solidFill>
                <a:latin typeface="Georgia" pitchFamily="18" charset="0"/>
              </a:rPr>
              <a:t>Решение  какого  уравнения  показано  на  тригонометрической  окружности?</a:t>
            </a:r>
          </a:p>
        </p:txBody>
      </p:sp>
      <p:graphicFrame>
        <p:nvGraphicFramePr>
          <p:cNvPr id="281603" name="Object 3"/>
          <p:cNvGraphicFramePr>
            <a:graphicFrameLocks noChangeAspect="1"/>
          </p:cNvGraphicFramePr>
          <p:nvPr/>
        </p:nvGraphicFramePr>
        <p:xfrm>
          <a:off x="539750" y="1773238"/>
          <a:ext cx="4024313" cy="403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0" name="GraphC" r:id="rId3" imgW="3276600" imgH="3286125" progId="">
                  <p:embed/>
                </p:oleObj>
              </mc:Choice>
              <mc:Fallback>
                <p:oleObj name="GraphC" r:id="rId3" imgW="3276600" imgH="328612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773238"/>
                        <a:ext cx="4024313" cy="403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1604" name="Oval 4"/>
          <p:cNvSpPr>
            <a:spLocks noChangeArrowheads="1"/>
          </p:cNvSpPr>
          <p:nvPr/>
        </p:nvSpPr>
        <p:spPr bwMode="auto">
          <a:xfrm>
            <a:off x="3492500" y="4941888"/>
            <a:ext cx="144463" cy="1222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1605" name="Oval 5"/>
          <p:cNvSpPr>
            <a:spLocks noChangeArrowheads="1"/>
          </p:cNvSpPr>
          <p:nvPr/>
        </p:nvSpPr>
        <p:spPr bwMode="auto">
          <a:xfrm>
            <a:off x="3492500" y="2781300"/>
            <a:ext cx="144463" cy="1222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1606" name="Freeform 6"/>
          <p:cNvSpPr>
            <a:spLocks/>
          </p:cNvSpPr>
          <p:nvPr/>
        </p:nvSpPr>
        <p:spPr bwMode="auto">
          <a:xfrm>
            <a:off x="3565525" y="2835275"/>
            <a:ext cx="15875" cy="2178050"/>
          </a:xfrm>
          <a:custGeom>
            <a:avLst/>
            <a:gdLst>
              <a:gd name="T0" fmla="*/ 0 w 10"/>
              <a:gd name="T1" fmla="*/ 0 h 1372"/>
              <a:gd name="T2" fmla="*/ 2147483647 w 10"/>
              <a:gd name="T3" fmla="*/ 2147483647 h 1372"/>
              <a:gd name="T4" fmla="*/ 0 60000 65536"/>
              <a:gd name="T5" fmla="*/ 0 60000 65536"/>
              <a:gd name="T6" fmla="*/ 0 w 10"/>
              <a:gd name="T7" fmla="*/ 0 h 1372"/>
              <a:gd name="T8" fmla="*/ 10 w 10"/>
              <a:gd name="T9" fmla="*/ 1372 h 137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" h="1372">
                <a:moveTo>
                  <a:pt x="0" y="0"/>
                </a:moveTo>
                <a:lnTo>
                  <a:pt x="10" y="1372"/>
                </a:lnTo>
              </a:path>
            </a:pathLst>
          </a:custGeom>
          <a:noFill/>
          <a:ln w="28575">
            <a:solidFill>
              <a:srgbClr val="FF0000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281607" name="Object 7"/>
          <p:cNvGraphicFramePr>
            <a:graphicFrameLocks noChangeAspect="1"/>
          </p:cNvGraphicFramePr>
          <p:nvPr/>
        </p:nvGraphicFramePr>
        <p:xfrm>
          <a:off x="2987675" y="3789363"/>
          <a:ext cx="62230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1" name="Формула" r:id="rId5" imgW="266400" imgH="431640" progId="Equation.3">
                  <p:embed/>
                </p:oleObj>
              </mc:Choice>
              <mc:Fallback>
                <p:oleObj name="Формула" r:id="rId5" imgW="2664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3789363"/>
                        <a:ext cx="622300" cy="1006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1608" name="Rectangle 8"/>
          <p:cNvSpPr>
            <a:spLocks noChangeArrowheads="1"/>
          </p:cNvSpPr>
          <p:nvPr/>
        </p:nvSpPr>
        <p:spPr bwMode="auto">
          <a:xfrm>
            <a:off x="5364163" y="2276475"/>
            <a:ext cx="2376487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i="1">
                <a:latin typeface="Times New Roman" pitchFamily="18" charset="0"/>
              </a:rPr>
              <a:t>cos x = 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√</a:t>
            </a:r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i="1">
                <a:latin typeface="Times New Roman" pitchFamily="18" charset="0"/>
              </a:rPr>
              <a:t>/2</a:t>
            </a:r>
            <a:r>
              <a:rPr lang="en-US" sz="2800" b="1" i="1">
                <a:latin typeface="Times New Roman" pitchFamily="18" charset="0"/>
              </a:rPr>
              <a:t> 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2061" name="Rectangle 9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1610" name="Object 10"/>
          <p:cNvGraphicFramePr>
            <a:graphicFrameLocks noChangeAspect="1"/>
          </p:cNvGraphicFramePr>
          <p:nvPr/>
        </p:nvGraphicFramePr>
        <p:xfrm>
          <a:off x="5114925" y="3260725"/>
          <a:ext cx="3595688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2" name="Формула" r:id="rId7" imgW="1295280" imgH="393480" progId="Equation.3">
                  <p:embed/>
                </p:oleObj>
              </mc:Choice>
              <mc:Fallback>
                <p:oleObj name="Формула" r:id="rId7" imgW="1295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4925" y="3260725"/>
                        <a:ext cx="3595688" cy="1085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2" name="Rectangle 11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1612" name="Object 12"/>
          <p:cNvGraphicFramePr>
            <a:graphicFrameLocks noChangeAspect="1"/>
          </p:cNvGraphicFramePr>
          <p:nvPr/>
        </p:nvGraphicFramePr>
        <p:xfrm>
          <a:off x="5357813" y="4652963"/>
          <a:ext cx="3251200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3" name="Формула" r:id="rId9" imgW="1193760" imgH="393480" progId="Equation.3">
                  <p:embed/>
                </p:oleObj>
              </mc:Choice>
              <mc:Fallback>
                <p:oleObj name="Формула" r:id="rId9" imgW="11937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7813" y="4652963"/>
                        <a:ext cx="3251200" cy="1062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1613" name="Oval 13"/>
          <p:cNvSpPr>
            <a:spLocks noChangeArrowheads="1"/>
          </p:cNvSpPr>
          <p:nvPr/>
        </p:nvSpPr>
        <p:spPr bwMode="auto">
          <a:xfrm>
            <a:off x="179388" y="260350"/>
            <a:ext cx="576262" cy="6270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i="1">
                <a:latin typeface="Times New Roman" pitchFamily="18" charset="0"/>
              </a:rPr>
              <a:t>2.</a:t>
            </a:r>
          </a:p>
        </p:txBody>
      </p:sp>
      <p:sp>
        <p:nvSpPr>
          <p:cNvPr id="2064" name="Rectangle 14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1615" name="Object 15"/>
          <p:cNvGraphicFramePr>
            <a:graphicFrameLocks noChangeAspect="1"/>
          </p:cNvGraphicFramePr>
          <p:nvPr/>
        </p:nvGraphicFramePr>
        <p:xfrm>
          <a:off x="3563938" y="1844675"/>
          <a:ext cx="371475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4" name="Формула" r:id="rId11" imgW="164957" imgH="393359" progId="Equation.3">
                  <p:embed/>
                </p:oleObj>
              </mc:Choice>
              <mc:Fallback>
                <p:oleObj name="Формула" r:id="rId11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1844675"/>
                        <a:ext cx="371475" cy="895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5" name="Rectangle 1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1617" name="Object 17"/>
          <p:cNvGraphicFramePr>
            <a:graphicFrameLocks noChangeAspect="1"/>
          </p:cNvGraphicFramePr>
          <p:nvPr/>
        </p:nvGraphicFramePr>
        <p:xfrm>
          <a:off x="3492500" y="4724400"/>
          <a:ext cx="709613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5" name="Формула" r:id="rId13" imgW="279360" imgH="393480" progId="Equation.3">
                  <p:embed/>
                </p:oleObj>
              </mc:Choice>
              <mc:Fallback>
                <p:oleObj name="Формула" r:id="rId13" imgW="2793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4724400"/>
                        <a:ext cx="709613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832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1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1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1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281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1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1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1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281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1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1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81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81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1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1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81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81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4" grpId="0" animBg="1"/>
      <p:bldP spid="281605" grpId="0" animBg="1"/>
      <p:bldP spid="281606" grpId="0" animBg="1"/>
      <p:bldP spid="281608" grpId="0" animBg="1"/>
      <p:bldP spid="2816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981075"/>
            <a:ext cx="7773987" cy="2619375"/>
          </a:xfrm>
        </p:spPr>
        <p:txBody>
          <a:bodyPr/>
          <a:lstStyle/>
          <a:p>
            <a:pPr eaLnBrk="1" hangingPunct="1"/>
            <a:r>
              <a:rPr lang="ru-RU" sz="4800" b="1" i="1" dirty="0" smtClean="0">
                <a:solidFill>
                  <a:srgbClr val="0066FF"/>
                </a:solidFill>
                <a:latin typeface="Times New Roman" pitchFamily="18" charset="0"/>
              </a:rPr>
              <a:t>Решение тригонометрических уравнений</a:t>
            </a:r>
          </a:p>
        </p:txBody>
      </p:sp>
      <p:pic>
        <p:nvPicPr>
          <p:cNvPr id="12292" name="Рисунок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508500"/>
            <a:ext cx="2087562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86458"/>
            <a:ext cx="8229600" cy="433387"/>
          </a:xfrm>
        </p:spPr>
        <p:txBody>
          <a:bodyPr/>
          <a:lstStyle/>
          <a:p>
            <a:pPr eaLnBrk="1" hangingPunct="1"/>
            <a:r>
              <a:rPr lang="ru-RU" sz="2800" b="1" i="1" dirty="0" smtClean="0">
                <a:latin typeface="Times New Roman" pitchFamily="18" charset="0"/>
              </a:rPr>
              <a:t>Задачи урока: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516" y="1502171"/>
            <a:ext cx="8712968" cy="523919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000" b="1" dirty="0" smtClean="0"/>
              <a:t>Образовательная:</a:t>
            </a:r>
            <a:endParaRPr lang="ru-RU" sz="2000" dirty="0" smtClean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sz="1800" dirty="0" smtClean="0"/>
              <a:t>Закрепить знания, умения и навыки учащихся по теме «Решение тригонометрических уравнений»;</a:t>
            </a:r>
          </a:p>
          <a:p>
            <a:pPr lvl="0"/>
            <a:r>
              <a:rPr lang="ru-RU" sz="1800" dirty="0"/>
              <a:t>Научить делать </a:t>
            </a:r>
            <a:r>
              <a:rPr lang="ru-RU" sz="1800" dirty="0" smtClean="0"/>
              <a:t>отбор </a:t>
            </a:r>
            <a:r>
              <a:rPr lang="ru-RU" sz="1800" dirty="0"/>
              <a:t>корней из заданного </a:t>
            </a:r>
            <a:r>
              <a:rPr lang="ru-RU" sz="1800" dirty="0" smtClean="0"/>
              <a:t>промежутка;</a:t>
            </a:r>
          </a:p>
          <a:p>
            <a:pPr lvl="0"/>
            <a:r>
              <a:rPr lang="ru-RU" sz="1800" dirty="0" smtClean="0"/>
              <a:t>Обеспечить </a:t>
            </a:r>
            <a:r>
              <a:rPr lang="ru-RU" sz="1800" dirty="0"/>
              <a:t>применение </a:t>
            </a:r>
            <a:r>
              <a:rPr lang="ru-RU" sz="1800" dirty="0" smtClean="0"/>
              <a:t>знаний </a:t>
            </a:r>
            <a:r>
              <a:rPr lang="ru-RU" sz="1800" dirty="0"/>
              <a:t>при решении задач вариантов ЕГЭ.</a:t>
            </a:r>
          </a:p>
          <a:p>
            <a:pPr eaLnBrk="1" hangingPunct="1">
              <a:buFontTx/>
              <a:buNone/>
            </a:pPr>
            <a:r>
              <a:rPr lang="ru-RU" sz="2000" b="1" dirty="0" smtClean="0"/>
              <a:t>Развивающая:</a:t>
            </a:r>
            <a:endParaRPr lang="ru-RU" sz="2000" dirty="0" smtClean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sz="1800" dirty="0" smtClean="0"/>
              <a:t>Развивать потребность в нахождении рациональных способов решения  тригонометрических уравнений</a:t>
            </a:r>
            <a:r>
              <a:rPr lang="ru-RU" sz="1800" dirty="0"/>
              <a:t>;</a:t>
            </a:r>
            <a:endParaRPr lang="ru-RU" sz="1800" dirty="0" smtClean="0"/>
          </a:p>
          <a:p>
            <a:pPr lvl="0"/>
            <a:r>
              <a:rPr lang="ru-RU" sz="1800" dirty="0"/>
              <a:t>Содействовать развитию у учащихся мыслительных навыков, умение анализировать, сравнивать, уметь делать </a:t>
            </a:r>
            <a:r>
              <a:rPr lang="ru-RU" sz="1800" dirty="0" smtClean="0"/>
              <a:t>выбор;</a:t>
            </a:r>
            <a:endParaRPr lang="ru-RU" sz="1800" dirty="0"/>
          </a:p>
          <a:p>
            <a:pPr marL="0" lvl="0" indent="0">
              <a:buNone/>
            </a:pPr>
            <a:r>
              <a:rPr lang="ru-RU" sz="2000" b="1" dirty="0" smtClean="0"/>
              <a:t>Воспитательная:</a:t>
            </a:r>
            <a:endParaRPr lang="ru-RU" sz="2000" dirty="0" smtClean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sz="1800" dirty="0" smtClean="0"/>
              <a:t>Способствовать развитию познавательного интереса учащихся к предмету, воздействуя на интерес старшеклассников к самопознанию</a:t>
            </a:r>
            <a:r>
              <a:rPr lang="ru-RU" sz="1800" dirty="0"/>
              <a:t>;</a:t>
            </a:r>
            <a:endParaRPr lang="ru-RU" sz="1800" dirty="0" smtClean="0"/>
          </a:p>
          <a:p>
            <a:pPr lvl="0" eaLnBrk="1" hangingPunct="1">
              <a:buFont typeface="Arial" panose="020B0604020202020204" pitchFamily="34" charset="0"/>
              <a:buChar char="•"/>
            </a:pPr>
            <a:r>
              <a:rPr lang="ru-RU" sz="1800" dirty="0"/>
              <a:t>Способствовать формированию правильного выбора, самостоятельности, активности.</a:t>
            </a:r>
          </a:p>
          <a:p>
            <a:pPr eaLnBrk="1" hangingPunct="1">
              <a:buFontTx/>
              <a:buNone/>
            </a:pPr>
            <a:endParaRPr lang="ru-RU" sz="2000" dirty="0" smtClean="0"/>
          </a:p>
          <a:p>
            <a:pPr eaLnBrk="1" hangingPunct="1"/>
            <a:endParaRPr lang="ru-RU" sz="2800" dirty="0" smtClean="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457200" y="128589"/>
            <a:ext cx="82296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 i="1" dirty="0">
                <a:solidFill>
                  <a:schemeClr val="tx2"/>
                </a:solidFill>
                <a:latin typeface="Times New Roman" pitchFamily="18" charset="0"/>
              </a:rPr>
              <a:t>Цель </a:t>
            </a: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</a:rPr>
              <a:t>урока:</a:t>
            </a:r>
            <a:endParaRPr lang="ru-RU" sz="2800" b="1" i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457200" y="511970"/>
            <a:ext cx="86868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763" indent="192088" algn="ctr">
              <a:spcBef>
                <a:spcPct val="20000"/>
              </a:spcBef>
            </a:pPr>
            <a:r>
              <a:rPr lang="ru-RU" sz="2000" b="1" i="1" dirty="0">
                <a:solidFill>
                  <a:srgbClr val="0070C0"/>
                </a:solidFill>
              </a:rPr>
              <a:t>о</a:t>
            </a:r>
            <a:r>
              <a:rPr lang="ru-RU" sz="2000" b="1" i="1" dirty="0" smtClean="0">
                <a:solidFill>
                  <a:srgbClr val="0070C0"/>
                </a:solidFill>
              </a:rPr>
              <a:t>бобщение и систематизация знаний по теме </a:t>
            </a:r>
          </a:p>
          <a:p>
            <a:pPr marL="4763" indent="192088" algn="ctr">
              <a:spcBef>
                <a:spcPct val="20000"/>
              </a:spcBef>
            </a:pPr>
            <a:r>
              <a:rPr lang="ru-RU" sz="2000" b="1" i="1" dirty="0" smtClean="0">
                <a:solidFill>
                  <a:srgbClr val="0070C0"/>
                </a:solidFill>
              </a:rPr>
              <a:t>«Решение тригонометрических уравнений»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</TotalTime>
  <Words>500</Words>
  <Application>Microsoft Office PowerPoint</Application>
  <PresentationFormat>Экран (4:3)</PresentationFormat>
  <Paragraphs>103</Paragraphs>
  <Slides>25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35" baseType="lpstr">
      <vt:lpstr>Arial</vt:lpstr>
      <vt:lpstr>Calibri</vt:lpstr>
      <vt:lpstr>Franklin Gothic Book</vt:lpstr>
      <vt:lpstr>Georgia</vt:lpstr>
      <vt:lpstr>Monotype Corsiva</vt:lpstr>
      <vt:lpstr>Symbol</vt:lpstr>
      <vt:lpstr>Times New Roman</vt:lpstr>
      <vt:lpstr>Оформление по умолчанию</vt:lpstr>
      <vt:lpstr>Формула</vt:lpstr>
      <vt:lpstr>GraphC</vt:lpstr>
      <vt:lpstr>Презентация PowerPoint</vt:lpstr>
      <vt:lpstr>Общие формулы корней простейших тригонометрических уравнений. </vt:lpstr>
      <vt:lpstr>Установите  соответствие:</vt:lpstr>
      <vt:lpstr>Решение  какого  уравнения  показано  на  тригонометрической  окружности?</vt:lpstr>
      <vt:lpstr>Решение  какого  уравнения  показано  на  тригонометрической  окружности?</vt:lpstr>
      <vt:lpstr>Решение  какого  уравнения  показано  на  тригонометрической  окружности?</vt:lpstr>
      <vt:lpstr>Решение  какого  уравнения  показано  на  тригонометрической  окружности?</vt:lpstr>
      <vt:lpstr>Решение тригонометрических уравнений</vt:lpstr>
      <vt:lpstr>Задачи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Типичные ошибки и необычные ситуации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Итоги урока 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решения тригонометрических уравнений</dc:title>
  <dc:creator>Коломиец</dc:creator>
  <cp:lastModifiedBy>Luba</cp:lastModifiedBy>
  <cp:revision>63</cp:revision>
  <dcterms:created xsi:type="dcterms:W3CDTF">2012-12-04T16:21:11Z</dcterms:created>
  <dcterms:modified xsi:type="dcterms:W3CDTF">2025-02-01T16:07:47Z</dcterms:modified>
</cp:coreProperties>
</file>