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D00B07-ED46-4918-506E-81F9D74D09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3BB6EEF-6E93-DCD2-2768-1682E0E307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77C12D2-D867-AE63-7719-2C9CE6911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23E035-28E0-751D-EBAC-EFC68F695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3BC37BC-CE9B-F5DB-1451-F9C1057FB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115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F746B3-BCE8-ED11-4314-6F7CC6EF3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2144D51-5D96-0AFC-61AB-B12C063A8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5AC233B-62BF-CD63-C23E-9E4016F81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EE81-4BB5-4C70-67F4-69B495F4E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83ADB2F-977A-6CE8-D709-7CD57242D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5173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ABC2CF0-C379-1F1F-CD51-BCF0D41DD3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A895B46-41A4-E803-86E8-1960872A6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FDE615-1495-E083-7CAE-1FC039A71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7791B9-3BC9-F5AB-F08E-A5B199ED4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799EAF7-633D-D694-1E68-388DB6BB7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269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F1F3F3-4A2B-866E-1F32-5495F4978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1FF0A26-2CB7-0784-9296-8EBBFF970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B611463-68CB-D8FD-5D2F-05A0CEFB0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014C7E6-FDAF-BE13-CF13-A452CA3EB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8904DE0-5D4B-F976-5BA8-E5C4DE00A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420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FDA7FE-4967-6455-9AB4-3D25E8F0A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9DAE0A3-7EAA-C935-92D9-0E67AF33A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FE00929-2FC0-A85F-CAC7-990A46079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DAEE39-25CF-8A13-9DB2-0C929F7DF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4F6452-4114-3745-3E7B-604BABB82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683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829103-8738-83E3-6924-F2B36F76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EC7D44-48B7-1A2C-8B52-F20A6B5C6B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27FFBD5-C968-CA00-777C-C3502E09DC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464C852-F743-CAA7-79BB-818FABE43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C6A7326-BBFB-3979-62EA-96553AF6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E64BBF0-EB05-FB95-86EC-4C4937CA9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3885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110FF4-56A8-0966-6DC4-EFF164740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F0BB807-C5BB-C8BC-E7E5-9F2D49D8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8DEB1A9-F16A-6940-A311-C48042FF9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8D31843-1A0D-4D3C-F400-AFDC8C392C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1AB87424-F283-8699-1BE3-A352949DE5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C3817B4-6BA2-2876-640A-6EE7B0B17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7FD8D58-325E-790C-3ABF-6AFBFC3B2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55EF091-6783-7DB7-3375-464111516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7746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0731BC-BDBE-A3AD-F296-B82D3F943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0E1E447-F943-8C83-7FD0-81B10BC9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3A3BBC5-B1EB-489B-D629-D68E73B41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BD66AB0-B8E2-27D3-A17C-7FBA977B7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293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3A461115-E102-85A3-49DC-A207F647D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996BD22-7499-465F-69A5-FDE025FBD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451F5D0-3E7C-0ED5-E6B3-586A4F396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060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6548C5-1DFB-FF9A-7913-156362F7C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475A4DB-BD9D-20DE-1620-9C3D48506C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59ACB90-2150-604C-5F80-98921C03B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C61C4A7-FD49-D4C3-41B8-0F1C0AA7B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4457C0D-1B00-BC81-F93E-0CC972CC6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932ADE6-6400-E27A-4FCA-0690C1882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2029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25D5CCC-0C43-E67C-CCA4-B3A3AB11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21F44BE-5C2B-4459-0630-BA214A7A7F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96D1EA4-309A-2C93-416B-3C5F45693C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B591592-64D3-D11C-DC2C-4EB6F6AE6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110DA69-DE4C-4B34-9673-5FA36F07E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01717F6-D2EA-2C07-AA00-79EB5EB9E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108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30B79B-667E-D3B4-1D83-ABEE48D76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364630C-2917-3A86-EFBD-AC0035C30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43BA10A-5DB9-792B-94EA-FC63FBBEE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481D1-5E6B-43F7-AB52-48729B94509B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2DC9C80-C1E7-2E3D-B11D-0AA6728CA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81EF2A-FF6C-9B80-9C13-77153542AB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F2214-7614-4225-AA2C-899100FC9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652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4.png"/><Relationship Id="rId7" Type="http://schemas.openxmlformats.org/officeDocument/2006/relationships/image" Target="../media/image40.png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82;&#1072;&#1088;&#1090;&#1072;%20&#1089;%20&#1087;&#1077;&#1088;&#1077;&#1074;&#1086;&#1076;&#1086;&#1084;%20&#1077;&#1076;&#1080;&#1085;&#1080;&#1094;%20&#1087;&#1088;&#1086;&#1076;&#1091;&#1082;&#1090;%202023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3.png"/><Relationship Id="rId4" Type="http://schemas.openxmlformats.org/officeDocument/2006/relationships/image" Target="../media/image34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9422" y="0"/>
            <a:ext cx="9054904" cy="2236763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Муниципальное общеобразовательное учреждение</a:t>
            </a:r>
            <a:br>
              <a:rPr lang="ru-RU" sz="1400" b="1" dirty="0" smtClean="0"/>
            </a:br>
            <a:r>
              <a:rPr lang="ru-RU" sz="1400" b="1" dirty="0" smtClean="0"/>
              <a:t>«Средняя общеобразовательная школа № 13 имени Ю. А. Гагарина»</a:t>
            </a:r>
            <a:br>
              <a:rPr lang="ru-RU" sz="1400" b="1" dirty="0" smtClean="0"/>
            </a:b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EFB46F5-691D-28D9-B7AE-E38FF8D6DEFF}"/>
              </a:ext>
            </a:extLst>
          </p:cNvPr>
          <p:cNvSpPr txBox="1"/>
          <p:nvPr/>
        </p:nvSpPr>
        <p:spPr>
          <a:xfrm>
            <a:off x="3179296" y="2694155"/>
            <a:ext cx="6583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«Старинные единицы измерения длины»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4E85D97-3220-D50D-8CE2-12FB1D1C4E8D}"/>
              </a:ext>
            </a:extLst>
          </p:cNvPr>
          <p:cNvSpPr txBox="1"/>
          <p:nvPr/>
        </p:nvSpPr>
        <p:spPr>
          <a:xfrm>
            <a:off x="8736036" y="4087670"/>
            <a:ext cx="33059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Comic Sans MS" panose="030F0702030302020204" pitchFamily="66" charset="0"/>
              </a:rPr>
              <a:t>Автор: 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Богатырева Арина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Челябинская область, г. Кыштым 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МОУ СОШ №13, класс 8</a:t>
            </a:r>
          </a:p>
          <a:p>
            <a:endParaRPr lang="ru-RU" sz="1400" dirty="0">
              <a:latin typeface="Comic Sans MS" panose="030F0702030302020204" pitchFamily="66" charset="0"/>
            </a:endParaRPr>
          </a:p>
          <a:p>
            <a:r>
              <a:rPr lang="ru-RU" sz="1400" dirty="0">
                <a:latin typeface="Comic Sans MS" panose="030F0702030302020204" pitchFamily="66" charset="0"/>
              </a:rPr>
              <a:t>Научный руководитель: </a:t>
            </a:r>
          </a:p>
          <a:p>
            <a:r>
              <a:rPr lang="ru-RU" sz="1400" dirty="0" err="1">
                <a:latin typeface="Comic Sans MS" panose="030F0702030302020204" pitchFamily="66" charset="0"/>
              </a:rPr>
              <a:t>Чекунаева</a:t>
            </a:r>
            <a:r>
              <a:rPr lang="ru-RU" sz="1400" dirty="0">
                <a:latin typeface="Comic Sans MS" panose="030F0702030302020204" pitchFamily="66" charset="0"/>
              </a:rPr>
              <a:t> Марина Валентиновна,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Учитель математики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31CEBD9-97F9-7635-2435-10329FE66E37}"/>
              </a:ext>
            </a:extLst>
          </p:cNvPr>
          <p:cNvSpPr txBox="1"/>
          <p:nvPr/>
        </p:nvSpPr>
        <p:spPr>
          <a:xfrm>
            <a:off x="5289450" y="6274191"/>
            <a:ext cx="2363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omic Sans MS" panose="030F0702030302020204" pitchFamily="66" charset="0"/>
              </a:rPr>
              <a:t>Кыштым– </a:t>
            </a:r>
            <a:r>
              <a:rPr lang="ru-RU" sz="1400" dirty="0" smtClean="0">
                <a:latin typeface="Comic Sans MS" panose="030F0702030302020204" pitchFamily="66" charset="0"/>
              </a:rPr>
              <a:t>2024</a:t>
            </a:r>
            <a:endParaRPr lang="ru-RU" sz="1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853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5032" y="976863"/>
            <a:ext cx="8567224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Индии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Ангул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051064" y="3426598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Чаппа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3957968" y="3426598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Тасу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62780EA-AE34-E09E-A18C-A9DE266C7AD9}"/>
              </a:ext>
            </a:extLst>
          </p:cNvPr>
          <p:cNvSpPr txBox="1"/>
          <p:nvPr/>
        </p:nvSpPr>
        <p:spPr>
          <a:xfrm>
            <a:off x="10047007" y="5857641"/>
            <a:ext cx="1123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latin typeface="Comic Sans MS" panose="030F0702030302020204" pitchFamily="66" charset="0"/>
              </a:rPr>
              <a:t>Хаста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7188964" y="5855280"/>
            <a:ext cx="15454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latin typeface="Comic Sans MS" panose="030F0702030302020204" pitchFamily="66" charset="0"/>
              </a:rPr>
              <a:t>Йоджана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5857736" y="3414081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Гирах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0A5DD88-EA12-7E36-64A8-2C297F70E480}"/>
              </a:ext>
            </a:extLst>
          </p:cNvPr>
          <p:cNvSpPr txBox="1"/>
          <p:nvPr/>
        </p:nvSpPr>
        <p:spPr>
          <a:xfrm>
            <a:off x="782217" y="5853720"/>
            <a:ext cx="289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Дхануш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4513644" y="5888654"/>
            <a:ext cx="16690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latin typeface="Comic Sans MS" panose="030F0702030302020204" pitchFamily="66" charset="0"/>
              </a:rPr>
              <a:t>Витасти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73DF7A4-F021-51C0-00C9-F5F0D29565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8063" y="1736305"/>
            <a:ext cx="1719221" cy="17192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E6C0D8B9-D194-AA93-A0B2-1B869DA3F33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5426" y="1498070"/>
            <a:ext cx="707197" cy="26215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F26AA3FB-D8B0-F6C1-AB2C-5F8DB6DC669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21720" y="1608230"/>
            <a:ext cx="1899768" cy="18971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F7FCFA2D-037C-9ACC-E9D3-D81FD039A31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03960" y="1481218"/>
            <a:ext cx="707197" cy="26215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F37357A8-48F4-0AE2-8D1D-9AA48622A52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7120" y="1681057"/>
            <a:ext cx="2512201" cy="197637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70A4BCE-8DB8-4C40-6954-D421BD01242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66285" y="1498070"/>
            <a:ext cx="1100795" cy="40805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7FA68DC1-3559-C5B9-0747-51EB884C473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218047" y="1913092"/>
            <a:ext cx="1533755" cy="153375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D2072D32-B38F-1501-64D4-93B016D3726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51064" y="1576248"/>
            <a:ext cx="1845724" cy="40846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06838CBB-9D2E-100D-6FD1-D3E80212EC0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33568" y="3920180"/>
            <a:ext cx="2032693" cy="203269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209578B-0008-451B-AD17-D5235EAE8FE7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50276" y="4325790"/>
            <a:ext cx="1845724" cy="144205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D605AC16-9746-A3B8-3935-4BAC7CE24A04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67403" y="4310205"/>
            <a:ext cx="1395734" cy="157096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21DC4D4E-79B5-3C58-01A6-1F8FC0A95AC0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244125" y="4628272"/>
            <a:ext cx="2264478" cy="11856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2784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5032" y="976863"/>
            <a:ext cx="8567224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Индии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Дхана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051064" y="3426598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Раджа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5154352" y="3426598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Налва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21DC4D4E-79B5-3C58-01A6-1F8FC0A95AC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733" y="1926911"/>
            <a:ext cx="2264478" cy="11856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1A99277-D354-9D28-CC16-0ECD1909E8F9}"/>
              </a:ext>
            </a:extLst>
          </p:cNvPr>
          <p:cNvSpPr txBox="1"/>
          <p:nvPr/>
        </p:nvSpPr>
        <p:spPr>
          <a:xfrm>
            <a:off x="2014743" y="3084892"/>
            <a:ext cx="899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Х 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DABEF03-96C2-C29A-F9F1-994DD685280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9019" y="1923694"/>
            <a:ext cx="2261812" cy="11888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108A9F1-6118-69E8-4EE7-C5420116116E}"/>
              </a:ext>
            </a:extLst>
          </p:cNvPr>
          <p:cNvSpPr txBox="1"/>
          <p:nvPr/>
        </p:nvSpPr>
        <p:spPr>
          <a:xfrm>
            <a:off x="6208644" y="3057266"/>
            <a:ext cx="1283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Х 400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E399397-25E5-3DB9-EB67-C7C544656A2D}"/>
              </a:ext>
            </a:extLst>
          </p:cNvPr>
          <p:cNvSpPr txBox="1"/>
          <p:nvPr/>
        </p:nvSpPr>
        <p:spPr>
          <a:xfrm>
            <a:off x="9656639" y="3056485"/>
            <a:ext cx="14067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Х 8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F9C60B7-52B0-2606-30BC-D56DDB9C190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81138" y="1896069"/>
            <a:ext cx="2261812" cy="11888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4081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3132" y="1004280"/>
            <a:ext cx="5593329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Японии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Мо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051064" y="3426598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Сун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3957968" y="3426598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Рин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62780EA-AE34-E09E-A18C-A9DE266C7AD9}"/>
              </a:ext>
            </a:extLst>
          </p:cNvPr>
          <p:cNvSpPr txBox="1"/>
          <p:nvPr/>
        </p:nvSpPr>
        <p:spPr>
          <a:xfrm>
            <a:off x="9369108" y="5857381"/>
            <a:ext cx="2592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Тё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6375546" y="5801109"/>
            <a:ext cx="28909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Дзё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6062044" y="3426598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Бу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0A5DD88-EA12-7E36-64A8-2C297F70E480}"/>
              </a:ext>
            </a:extLst>
          </p:cNvPr>
          <p:cNvSpPr txBox="1"/>
          <p:nvPr/>
        </p:nvSpPr>
        <p:spPr>
          <a:xfrm>
            <a:off x="659113" y="5845608"/>
            <a:ext cx="289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Сяку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4518030" y="5857381"/>
            <a:ext cx="11418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Кэн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80EB79A-3802-F772-7065-087F69BD8314}"/>
              </a:ext>
            </a:extLst>
          </p:cNvPr>
          <p:cNvSpPr txBox="1"/>
          <p:nvPr/>
        </p:nvSpPr>
        <p:spPr>
          <a:xfrm>
            <a:off x="1309273" y="2357899"/>
            <a:ext cx="20247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毛 毫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E5B9609F-D8CB-E56E-7605-8480598E5132}"/>
              </a:ext>
            </a:extLst>
          </p:cNvPr>
          <p:cNvSpPr txBox="1"/>
          <p:nvPr/>
        </p:nvSpPr>
        <p:spPr>
          <a:xfrm>
            <a:off x="4191024" y="2452625"/>
            <a:ext cx="10140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厘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2E90CE3-2D18-0D2B-398D-64B508362309}"/>
              </a:ext>
            </a:extLst>
          </p:cNvPr>
          <p:cNvSpPr txBox="1"/>
          <p:nvPr/>
        </p:nvSpPr>
        <p:spPr>
          <a:xfrm>
            <a:off x="6902299" y="2477270"/>
            <a:ext cx="13284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分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39F81540-F6E8-3C42-B598-9E3F0959C65B}"/>
              </a:ext>
            </a:extLst>
          </p:cNvPr>
          <p:cNvSpPr txBox="1"/>
          <p:nvPr/>
        </p:nvSpPr>
        <p:spPr>
          <a:xfrm>
            <a:off x="9424230" y="2482518"/>
            <a:ext cx="13284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3AA42E10-30A0-631E-DB07-3E03031FEE86}"/>
              </a:ext>
            </a:extLst>
          </p:cNvPr>
          <p:cNvSpPr txBox="1"/>
          <p:nvPr/>
        </p:nvSpPr>
        <p:spPr>
          <a:xfrm>
            <a:off x="1698358" y="4785021"/>
            <a:ext cx="10586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尺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30195C12-5E21-FF42-B2B0-5798B52AA5B7}"/>
              </a:ext>
            </a:extLst>
          </p:cNvPr>
          <p:cNvSpPr txBox="1"/>
          <p:nvPr/>
        </p:nvSpPr>
        <p:spPr>
          <a:xfrm>
            <a:off x="4661352" y="4842128"/>
            <a:ext cx="11418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石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509EE35-0FF6-A7DF-0A8F-710DEC1A914B}"/>
              </a:ext>
            </a:extLst>
          </p:cNvPr>
          <p:cNvSpPr txBox="1"/>
          <p:nvPr/>
        </p:nvSpPr>
        <p:spPr>
          <a:xfrm>
            <a:off x="7407617" y="4816130"/>
            <a:ext cx="8231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丈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2ED01BF-490A-5DD3-1D70-BE16FA142BEA}"/>
              </a:ext>
            </a:extLst>
          </p:cNvPr>
          <p:cNvSpPr txBox="1"/>
          <p:nvPr/>
        </p:nvSpPr>
        <p:spPr>
          <a:xfrm>
            <a:off x="10141142" y="4861443"/>
            <a:ext cx="9821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町</a:t>
            </a:r>
          </a:p>
        </p:txBody>
      </p:sp>
    </p:spTree>
    <p:extLst>
      <p:ext uri="{BB962C8B-B14F-4D97-AF65-F5344CB8AC3E}">
        <p14:creationId xmlns="" xmlns:p14="http://schemas.microsoft.com/office/powerpoint/2010/main" val="397830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3132" y="1004280"/>
            <a:ext cx="5593329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Японии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Ри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369108" y="3426598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Хики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3673132" y="3426598"/>
            <a:ext cx="21558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Кудзирадзяку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7821003" y="5763162"/>
            <a:ext cx="28909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Дзинь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6199522" y="3415867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Кайри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0A5DD88-EA12-7E36-64A8-2C297F70E480}"/>
              </a:ext>
            </a:extLst>
          </p:cNvPr>
          <p:cNvSpPr txBox="1"/>
          <p:nvPr/>
        </p:nvSpPr>
        <p:spPr>
          <a:xfrm>
            <a:off x="1305801" y="5784745"/>
            <a:ext cx="289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Тан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5628596" y="5784745"/>
            <a:ext cx="11418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Хиро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80EB79A-3802-F772-7065-087F69BD8314}"/>
              </a:ext>
            </a:extLst>
          </p:cNvPr>
          <p:cNvSpPr txBox="1"/>
          <p:nvPr/>
        </p:nvSpPr>
        <p:spPr>
          <a:xfrm>
            <a:off x="1092184" y="2366011"/>
            <a:ext cx="20247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400" dirty="0"/>
              <a:t>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E5B9609F-D8CB-E56E-7605-8480598E5132}"/>
              </a:ext>
            </a:extLst>
          </p:cNvPr>
          <p:cNvSpPr txBox="1"/>
          <p:nvPr/>
        </p:nvSpPr>
        <p:spPr>
          <a:xfrm>
            <a:off x="3788862" y="2411345"/>
            <a:ext cx="18710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鯨尺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2E90CE3-2D18-0D2B-398D-64B508362309}"/>
              </a:ext>
            </a:extLst>
          </p:cNvPr>
          <p:cNvSpPr txBox="1"/>
          <p:nvPr/>
        </p:nvSpPr>
        <p:spPr>
          <a:xfrm>
            <a:off x="6225536" y="2477270"/>
            <a:ext cx="2364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キリー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39F81540-F6E8-3C42-B598-9E3F0959C65B}"/>
              </a:ext>
            </a:extLst>
          </p:cNvPr>
          <p:cNvSpPr txBox="1"/>
          <p:nvPr/>
        </p:nvSpPr>
        <p:spPr>
          <a:xfrm>
            <a:off x="8890668" y="2477270"/>
            <a:ext cx="39535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ヒッキー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3AA42E10-30A0-631E-DB07-3E03031FEE86}"/>
              </a:ext>
            </a:extLst>
          </p:cNvPr>
          <p:cNvSpPr txBox="1"/>
          <p:nvPr/>
        </p:nvSpPr>
        <p:spPr>
          <a:xfrm>
            <a:off x="1952490" y="4815162"/>
            <a:ext cx="15975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タン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30195C12-5E21-FF42-B2B0-5798B52AA5B7}"/>
              </a:ext>
            </a:extLst>
          </p:cNvPr>
          <p:cNvSpPr txBox="1"/>
          <p:nvPr/>
        </p:nvSpPr>
        <p:spPr>
          <a:xfrm>
            <a:off x="5290152" y="4842128"/>
            <a:ext cx="18707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ヒロ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509EE35-0FF6-A7DF-0A8F-710DEC1A914B}"/>
              </a:ext>
            </a:extLst>
          </p:cNvPr>
          <p:cNvSpPr txBox="1"/>
          <p:nvPr/>
        </p:nvSpPr>
        <p:spPr>
          <a:xfrm>
            <a:off x="8854878" y="4785021"/>
            <a:ext cx="8231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00" dirty="0"/>
              <a:t>丁</a:t>
            </a:r>
          </a:p>
        </p:txBody>
      </p:sp>
    </p:spTree>
    <p:extLst>
      <p:ext uri="{BB962C8B-B14F-4D97-AF65-F5344CB8AC3E}">
        <p14:creationId xmlns="" xmlns:p14="http://schemas.microsoft.com/office/powerpoint/2010/main" val="1549438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2192" y="1006576"/>
            <a:ext cx="9560328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Переход на Метрическую систему измерений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4596045" y="5620591"/>
            <a:ext cx="2999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Эталон - метр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65927EF-FD77-0B50-A2E6-3D97978A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58256" r="55105"/>
          <a:stretch/>
        </p:blipFill>
        <p:spPr>
          <a:xfrm>
            <a:off x="3667016" y="2073022"/>
            <a:ext cx="4435975" cy="30894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8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2192" y="1006576"/>
            <a:ext cx="9560328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Переход на Метрическую систему измерений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2160723" y="5620590"/>
            <a:ext cx="9101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Декрет о переходе от старой системы мер и весов к новой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8655A05-D563-BEFE-73D7-6E91BD1563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066" t="1901" r="1812" b="12738"/>
          <a:stretch/>
        </p:blipFill>
        <p:spPr>
          <a:xfrm>
            <a:off x="3670577" y="1696865"/>
            <a:ext cx="5623557" cy="37785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618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2190" y="894035"/>
            <a:ext cx="9560328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Алгоритм работы продукта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2F5329F2-5A3D-C0BD-72DA-BD42978959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1190" t="26061" r="30000" b="3838"/>
          <a:stretch/>
        </p:blipFill>
        <p:spPr>
          <a:xfrm>
            <a:off x="3372185" y="1439158"/>
            <a:ext cx="5572689" cy="54188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6763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2190" y="894035"/>
            <a:ext cx="9560328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Продукт</a:t>
            </a:r>
          </a:p>
        </p:txBody>
      </p:sp>
      <p:sp>
        <p:nvSpPr>
          <p:cNvPr id="4" name="Овал 3">
            <a:hlinkClick r:id="rId3" action="ppaction://hlinkpres?slideindex=1&amp;slidetitle="/>
            <a:extLst>
              <a:ext uri="{FF2B5EF4-FFF2-40B4-BE49-F238E27FC236}">
                <a16:creationId xmlns="" xmlns:a16="http://schemas.microsoft.com/office/drawing/2014/main" id="{BB2B2166-53D9-7850-AA0B-F7BBD43E8141}"/>
              </a:ext>
            </a:extLst>
          </p:cNvPr>
          <p:cNvSpPr/>
          <p:nvPr/>
        </p:nvSpPr>
        <p:spPr>
          <a:xfrm>
            <a:off x="5624225" y="2011680"/>
            <a:ext cx="1716258" cy="75965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&quot;Вперед&quot; или &quot;Следующий&quot; 4">
            <a:hlinkClick r:id="rId4" action="ppaction://hlinksldjump" highlightClick="1"/>
            <a:extLst>
              <a:ext uri="{FF2B5EF4-FFF2-40B4-BE49-F238E27FC236}">
                <a16:creationId xmlns="" xmlns:a16="http://schemas.microsoft.com/office/drawing/2014/main" id="{EDDF10EE-C355-7CA6-54EF-B65E5B8C4451}"/>
              </a:ext>
            </a:extLst>
          </p:cNvPr>
          <p:cNvSpPr/>
          <p:nvPr/>
        </p:nvSpPr>
        <p:spPr>
          <a:xfrm>
            <a:off x="10058400" y="5739618"/>
            <a:ext cx="970671" cy="661182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3677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AAF6D2A-B9DC-9193-B5D8-11693D9C86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4692" t="26263" r="8731" b="4937"/>
          <a:stretch/>
        </p:blipFill>
        <p:spPr>
          <a:xfrm>
            <a:off x="1083212" y="787791"/>
            <a:ext cx="10387873" cy="5779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8145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E488979-CC8D-61A9-9B7B-C9D20910BE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4762" t="26727" r="9167" b="5828"/>
          <a:stretch/>
        </p:blipFill>
        <p:spPr>
          <a:xfrm>
            <a:off x="557392" y="661182"/>
            <a:ext cx="11276176" cy="6196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6698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994" y="4979964"/>
            <a:ext cx="11460480" cy="109728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u="sng" dirty="0">
                <a:latin typeface="Comic Sans MS" panose="030F0702030302020204" pitchFamily="66" charset="0"/>
              </a:rPr>
              <a:t>Цель:</a:t>
            </a:r>
            <a:r>
              <a:rPr lang="ru-RU" sz="2400" u="sng" dirty="0">
                <a:latin typeface="Comic Sans MS" panose="030F0702030302020204" pitchFamily="66" charset="0"/>
              </a:rPr>
              <a:t/>
            </a:r>
            <a:br>
              <a:rPr lang="ru-RU" sz="2400" u="sng" dirty="0">
                <a:latin typeface="Comic Sans MS" panose="030F0702030302020204" pitchFamily="66" charset="0"/>
              </a:rPr>
            </a:br>
            <a:r>
              <a:rPr lang="ru-RU" sz="2400" u="sng" dirty="0">
                <a:latin typeface="Comic Sans MS" panose="030F0702030302020204" pitchFamily="66" charset="0"/>
              </a:rPr>
              <a:t> </a:t>
            </a:r>
            <a:br>
              <a:rPr lang="ru-RU" sz="2400" u="sng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Создание цифрового продукта «Старинные единицы измерения длины».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b="1" u="sng" dirty="0">
                <a:latin typeface="Comic Sans MS" panose="030F0702030302020204" pitchFamily="66" charset="0"/>
              </a:rPr>
              <a:t>Задачи:</a:t>
            </a:r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1.	Изучить старинные единицы измерения длины разных стран мира.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2.	Выяснить причину перехода с исконных на современные единицы    измерения.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3.	Соотнести старинные единицы измерения длины с международной системой Си.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4.	Создать цифровой продукт.</a:t>
            </a:r>
            <a:br>
              <a:rPr lang="ru-RU" sz="2400" dirty="0">
                <a:latin typeface="Comic Sans MS" panose="030F0702030302020204" pitchFamily="66" charset="0"/>
              </a:rPr>
            </a:b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012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2E53085-E84E-1374-A2E8-A2B382968A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4923" t="26692" r="9077" b="5366"/>
          <a:stretch/>
        </p:blipFill>
        <p:spPr>
          <a:xfrm>
            <a:off x="479797" y="633046"/>
            <a:ext cx="11232406" cy="62249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7961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4AF25C7-F6E9-5F92-2D20-DCB5F0C5AA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5595" t="26504" r="9167" b="5165"/>
          <a:stretch/>
        </p:blipFill>
        <p:spPr>
          <a:xfrm>
            <a:off x="850189" y="667313"/>
            <a:ext cx="10978954" cy="61906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0989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9703991-3177-3738-A915-C6D0538898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4524" t="26283" r="8452" b="4944"/>
          <a:stretch/>
        </p:blipFill>
        <p:spPr>
          <a:xfrm>
            <a:off x="590843" y="711167"/>
            <a:ext cx="11127545" cy="61468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6351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2C9DF48-1B7B-57DD-2EEC-3EA1C3878C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857" t="31148" r="1666" b="8704"/>
          <a:stretch/>
        </p:blipFill>
        <p:spPr>
          <a:xfrm>
            <a:off x="251975" y="1567542"/>
            <a:ext cx="11940025" cy="40494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43490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775" y="984739"/>
            <a:ext cx="11460480" cy="1097280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E2FAA2F-0AF4-0683-53AD-46741CBFCA38}"/>
              </a:ext>
            </a:extLst>
          </p:cNvPr>
          <p:cNvSpPr txBox="1"/>
          <p:nvPr/>
        </p:nvSpPr>
        <p:spPr>
          <a:xfrm>
            <a:off x="576775" y="836149"/>
            <a:ext cx="11029071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Работа над проектом позволила сделать следующие выводы: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Comic Sans MS" panose="030F0702030302020204" pitchFamily="66" charset="0"/>
              </a:rPr>
              <a:t>1.	Несмотря на то, что существует различное множество единиц измерения длины, они остаются похожими друг на друга, совпадая по антропогенному способу их измерения.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Comic Sans MS" panose="030F0702030302020204" pitchFamily="66" charset="0"/>
              </a:rPr>
              <a:t>2.	Для создания цифрового продукта достаточно использовать стандартные офисные программы.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Comic Sans MS" panose="030F0702030302020204" pitchFamily="66" charset="0"/>
              </a:rPr>
              <a:t>3.	 Изготовленный продукт можно использовать на бытовом уровне и для расширения кругозора.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02098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775" y="984739"/>
            <a:ext cx="11460480" cy="1097280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E2FAA2F-0AF4-0683-53AD-46741CBFCA38}"/>
              </a:ext>
            </a:extLst>
          </p:cNvPr>
          <p:cNvSpPr txBox="1"/>
          <p:nvPr/>
        </p:nvSpPr>
        <p:spPr>
          <a:xfrm>
            <a:off x="576775" y="836149"/>
            <a:ext cx="11029071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Список используемой литературы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Comic Sans MS" panose="030F0702030302020204" pitchFamily="66" charset="0"/>
              </a:rPr>
              <a:t>1.	</a:t>
            </a:r>
            <a:r>
              <a:rPr lang="ru-RU" sz="2000" dirty="0" err="1">
                <a:latin typeface="Comic Sans MS" panose="030F0702030302020204" pitchFamily="66" charset="0"/>
              </a:rPr>
              <a:t>Депман</a:t>
            </a:r>
            <a:r>
              <a:rPr lang="ru-RU" sz="2000" dirty="0">
                <a:latin typeface="Comic Sans MS" panose="030F0702030302020204" pitchFamily="66" charset="0"/>
              </a:rPr>
              <a:t> И.Я Возникновение системы мер и способов измерения величин. - 1 изд. - М.: </a:t>
            </a:r>
            <a:r>
              <a:rPr lang="ru-RU" sz="2000" dirty="0" err="1">
                <a:latin typeface="Comic Sans MS" panose="030F0702030302020204" pitchFamily="66" charset="0"/>
              </a:rPr>
              <a:t>Учпедгиз</a:t>
            </a:r>
            <a:r>
              <a:rPr lang="ru-RU" sz="2000" dirty="0">
                <a:latin typeface="Comic Sans MS" panose="030F0702030302020204" pitchFamily="66" charset="0"/>
              </a:rPr>
              <a:t>, 1956. - 136 с.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Comic Sans MS" panose="030F0702030302020204" pitchFamily="66" charset="0"/>
              </a:rPr>
              <a:t>2.	Полякова Т.С. История математики. Период зарождения. Математика древних цивилизаций.. - 1 изд. - </a:t>
            </a:r>
            <a:r>
              <a:rPr lang="ru-RU" sz="2000" dirty="0" err="1">
                <a:latin typeface="Comic Sans MS" panose="030F0702030302020204" pitchFamily="66" charset="0"/>
              </a:rPr>
              <a:t>Ростов</a:t>
            </a:r>
            <a:r>
              <a:rPr lang="ru-RU" sz="2000" dirty="0">
                <a:latin typeface="Comic Sans MS" panose="030F0702030302020204" pitchFamily="66" charset="0"/>
              </a:rPr>
              <a:t>-на-Дону; Таганрог: ЮФУ, 2017. - 100 с.</a:t>
            </a:r>
          </a:p>
          <a:p>
            <a:pPr marL="457200" indent="-457200" algn="just">
              <a:lnSpc>
                <a:spcPct val="150000"/>
              </a:lnSpc>
              <a:buAutoNum type="arabicPeriod" startAt="3"/>
            </a:pPr>
            <a:r>
              <a:rPr lang="ru-RU" sz="2000" dirty="0">
                <a:latin typeface="Comic Sans MS" panose="030F0702030302020204" pitchFamily="66" charset="0"/>
              </a:rPr>
              <a:t>Единицы измерения в Египте // </a:t>
            </a:r>
            <a:r>
              <a:rPr lang="ru-RU" sz="2000" dirty="0" err="1">
                <a:latin typeface="Comic Sans MS" panose="030F0702030302020204" pitchFamily="66" charset="0"/>
              </a:rPr>
              <a:t>Стройремком</a:t>
            </a:r>
            <a:r>
              <a:rPr lang="ru-RU" sz="2000" dirty="0">
                <a:latin typeface="Comic Sans MS" panose="030F0702030302020204" pitchFamily="66" charset="0"/>
              </a:rPr>
              <a:t> URL:  https://stroyremkom.ru/Egypt/27.html (дата обращения: 30.07.2023).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Comic Sans MS" panose="030F0702030302020204" pitchFamily="66" charset="0"/>
              </a:rPr>
              <a:t>4.	Из истории мер длины // </a:t>
            </a:r>
            <a:r>
              <a:rPr lang="ru-RU" sz="2000" dirty="0" err="1">
                <a:latin typeface="Comic Sans MS" panose="030F0702030302020204" pitchFamily="66" charset="0"/>
              </a:rPr>
              <a:t>Студопедия</a:t>
            </a:r>
            <a:r>
              <a:rPr lang="ru-RU" sz="2000" dirty="0">
                <a:latin typeface="Comic Sans MS" panose="030F0702030302020204" pitchFamily="66" charset="0"/>
              </a:rPr>
              <a:t> URL: https://studopedia.ru/6_77025_iz-istorii-mer-dlini.html?ysclid=lmnfwotlis834094338  (дата обращения: 19.06.2023).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Comic Sans MS" panose="030F0702030302020204" pitchFamily="66" charset="0"/>
              </a:rPr>
              <a:t>5.	Исторические японские единицы измерения мер и весов // </a:t>
            </a:r>
            <a:r>
              <a:rPr lang="ru-RU" sz="2000" dirty="0" err="1">
                <a:latin typeface="Comic Sans MS" panose="030F0702030302020204" pitchFamily="66" charset="0"/>
              </a:rPr>
              <a:t>Школаир</a:t>
            </a:r>
            <a:r>
              <a:rPr lang="ru-RU" sz="2000" dirty="0">
                <a:latin typeface="Comic Sans MS" panose="030F0702030302020204" pitchFamily="66" charset="0"/>
              </a:rPr>
              <a:t> URL: https://scolaire.ru/japan_vesi_izmereniya.php?ysclid=lmng4kkqoe931319020  (дата обращения: 15.07.2023).</a:t>
            </a:r>
          </a:p>
          <a:p>
            <a:pPr algn="ctr">
              <a:lnSpc>
                <a:spcPct val="150000"/>
              </a:lnSpc>
            </a:pPr>
            <a:endParaRPr lang="ru-RU" sz="2400" b="1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301726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9422" y="0"/>
            <a:ext cx="9054904" cy="2236763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Муниципальное общеобразовательное учреждение</a:t>
            </a:r>
            <a:br>
              <a:rPr lang="ru-RU" sz="1400" b="1" dirty="0" smtClean="0"/>
            </a:br>
            <a:r>
              <a:rPr lang="ru-RU" sz="1400" b="1" dirty="0" smtClean="0"/>
              <a:t>«Средняя общеобразовательная школа № 13 имени Ю. А. Гагарина»</a:t>
            </a:r>
            <a:br>
              <a:rPr lang="ru-RU" sz="1400" b="1" dirty="0" smtClean="0"/>
            </a:b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EFB46F5-691D-28D9-B7AE-E38FF8D6DEFF}"/>
              </a:ext>
            </a:extLst>
          </p:cNvPr>
          <p:cNvSpPr txBox="1"/>
          <p:nvPr/>
        </p:nvSpPr>
        <p:spPr>
          <a:xfrm>
            <a:off x="3179296" y="2694155"/>
            <a:ext cx="6583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«Старинные единицы измерения длины»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4E85D97-3220-D50D-8CE2-12FB1D1C4E8D}"/>
              </a:ext>
            </a:extLst>
          </p:cNvPr>
          <p:cNvSpPr txBox="1"/>
          <p:nvPr/>
        </p:nvSpPr>
        <p:spPr>
          <a:xfrm>
            <a:off x="8736036" y="4087670"/>
            <a:ext cx="33059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Comic Sans MS" panose="030F0702030302020204" pitchFamily="66" charset="0"/>
              </a:rPr>
              <a:t>Автор: 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Богатырева Арина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Челябинская область, г. Кыштым 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МОУ СОШ №13, класс 8</a:t>
            </a:r>
          </a:p>
          <a:p>
            <a:endParaRPr lang="ru-RU" sz="1400" dirty="0">
              <a:latin typeface="Comic Sans MS" panose="030F0702030302020204" pitchFamily="66" charset="0"/>
            </a:endParaRPr>
          </a:p>
          <a:p>
            <a:r>
              <a:rPr lang="ru-RU" sz="1400" dirty="0">
                <a:latin typeface="Comic Sans MS" panose="030F0702030302020204" pitchFamily="66" charset="0"/>
              </a:rPr>
              <a:t>Научный руководитель: </a:t>
            </a:r>
          </a:p>
          <a:p>
            <a:r>
              <a:rPr lang="ru-RU" sz="1400" dirty="0" err="1">
                <a:latin typeface="Comic Sans MS" panose="030F0702030302020204" pitchFamily="66" charset="0"/>
              </a:rPr>
              <a:t>Чекунаева</a:t>
            </a:r>
            <a:r>
              <a:rPr lang="ru-RU" sz="1400" dirty="0">
                <a:latin typeface="Comic Sans MS" panose="030F0702030302020204" pitchFamily="66" charset="0"/>
              </a:rPr>
              <a:t> Марина Валентиновна,</a:t>
            </a:r>
          </a:p>
          <a:p>
            <a:r>
              <a:rPr lang="ru-RU" sz="1400" dirty="0">
                <a:latin typeface="Comic Sans MS" panose="030F0702030302020204" pitchFamily="66" charset="0"/>
              </a:rPr>
              <a:t>Учитель математики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31CEBD9-97F9-7635-2435-10329FE66E37}"/>
              </a:ext>
            </a:extLst>
          </p:cNvPr>
          <p:cNvSpPr txBox="1"/>
          <p:nvPr/>
        </p:nvSpPr>
        <p:spPr>
          <a:xfrm>
            <a:off x="5289450" y="6274191"/>
            <a:ext cx="2363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omic Sans MS" panose="030F0702030302020204" pitchFamily="66" charset="0"/>
              </a:rPr>
              <a:t>Кыштым</a:t>
            </a:r>
            <a:r>
              <a:rPr lang="ru-RU" sz="1400">
                <a:latin typeface="Comic Sans MS" panose="030F0702030302020204" pitchFamily="66" charset="0"/>
              </a:rPr>
              <a:t>– </a:t>
            </a:r>
            <a:r>
              <a:rPr lang="ru-RU" sz="1400" smtClean="0">
                <a:latin typeface="Comic Sans MS" panose="030F0702030302020204" pitchFamily="66" charset="0"/>
              </a:rPr>
              <a:t>2024</a:t>
            </a:r>
            <a:endParaRPr lang="ru-RU" sz="1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7262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0172" y="1041008"/>
            <a:ext cx="5331656" cy="545123"/>
          </a:xfrm>
        </p:spPr>
        <p:txBody>
          <a:bodyPr>
            <a:normAutofit/>
          </a:bodyPr>
          <a:lstStyle/>
          <a:p>
            <a:r>
              <a:rPr lang="ru-RU" sz="2400" u="sng" dirty="0">
                <a:latin typeface="Comic Sans MS" panose="030F0702030302020204" pitchFamily="66" charset="0"/>
              </a:rPr>
              <a:t>Человек</a:t>
            </a:r>
            <a:r>
              <a:rPr lang="ru-RU" sz="2400" dirty="0">
                <a:latin typeface="Comic Sans MS" panose="030F0702030302020204" pitchFamily="66" charset="0"/>
              </a:rPr>
              <a:t> – измерительный прибор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4F4D097-44FB-64A8-20B9-BD2A90993A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783" y="2532443"/>
            <a:ext cx="4377307" cy="39688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3622CF6-6206-2AAB-E75B-92AB5C7B078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68940" y="2710735"/>
            <a:ext cx="4785775" cy="25056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2066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3133" y="1004280"/>
            <a:ext cx="5331656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Страны, рассмотренные в проекте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43012" y="3426599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Россия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1543011" y="5897403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Япония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6096000" y="3458385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Индия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62780EA-AE34-E09E-A18C-A9DE266C7AD9}"/>
              </a:ext>
            </a:extLst>
          </p:cNvPr>
          <p:cNvSpPr txBox="1"/>
          <p:nvPr/>
        </p:nvSpPr>
        <p:spPr>
          <a:xfrm>
            <a:off x="9624647" y="5575855"/>
            <a:ext cx="14183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Древняя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>Греция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5859264" y="5609039"/>
            <a:ext cx="60983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Древний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>Египет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9266462" y="3458385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Великобритания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AC4F44B3-0D76-B920-33A3-841EC21965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1564" y="1807637"/>
            <a:ext cx="2681569" cy="149267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546BCD75-39B2-C89C-ECD8-B6B2E5BAA2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59264" y="1792112"/>
            <a:ext cx="1860896" cy="163448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4AF42A16-9E4B-65FF-CB2E-9DB3C43FBC8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56495" y="1546431"/>
            <a:ext cx="1511080" cy="194612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46AD708E-AEFE-53C3-BDAD-A2981828A5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75000"/>
          </a:blip>
          <a:stretch>
            <a:fillRect/>
          </a:stretch>
        </p:blipFill>
        <p:spPr>
          <a:xfrm>
            <a:off x="1415122" y="4183029"/>
            <a:ext cx="2258011" cy="167974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E4640729-CEE7-6B5D-E28D-B81B63B873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59264" y="3948434"/>
            <a:ext cx="1627421" cy="1627421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7BEFE705-2DE7-352A-6A99-81BE36C8598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75000"/>
          </a:blip>
          <a:stretch>
            <a:fillRect/>
          </a:stretch>
        </p:blipFill>
        <p:spPr>
          <a:xfrm>
            <a:off x="9437184" y="3959472"/>
            <a:ext cx="1793228" cy="1474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010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3132" y="1004280"/>
            <a:ext cx="5593329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России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Аршин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051064" y="3426598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Малая пядь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3957968" y="3426598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Вершок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62780EA-AE34-E09E-A18C-A9DE266C7AD9}"/>
              </a:ext>
            </a:extLst>
          </p:cNvPr>
          <p:cNvSpPr txBox="1"/>
          <p:nvPr/>
        </p:nvSpPr>
        <p:spPr>
          <a:xfrm>
            <a:off x="9369108" y="5857381"/>
            <a:ext cx="2592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Косая сажень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6627885" y="5845609"/>
            <a:ext cx="28909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Маховая сажень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6062044" y="3426598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Большая пядь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C4B36FC-2F77-C3F8-0832-48BED8FD6E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9377" y="2170756"/>
            <a:ext cx="2063193" cy="10084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66A15AE-2699-5280-595D-E6374F481F4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7020" y="1753057"/>
            <a:ext cx="1867150" cy="182616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E24ECEA-16B4-711F-4412-BAFEFD92666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4791" y="1866520"/>
            <a:ext cx="1867150" cy="14587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F6F9F7E-9997-E75A-BD7D-5D060EF44A9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2754" y="1999334"/>
            <a:ext cx="1708506" cy="12664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62F736E-293E-B213-CB6A-3CF02C0EC23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87899" y="4135675"/>
            <a:ext cx="2246146" cy="13302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0A5DD88-EA12-7E36-64A8-2C297F70E480}"/>
              </a:ext>
            </a:extLst>
          </p:cNvPr>
          <p:cNvSpPr txBox="1"/>
          <p:nvPr/>
        </p:nvSpPr>
        <p:spPr>
          <a:xfrm>
            <a:off x="782217" y="5853720"/>
            <a:ext cx="289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Пядь с кувырком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65B6D19-06D5-3564-F926-5A50481D417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91024" y="4125496"/>
            <a:ext cx="1717202" cy="17814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3895053" y="5871607"/>
            <a:ext cx="65485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Простая сажень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E623E5-95E7-E624-47FA-3395C97C948E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36512" y="4168416"/>
            <a:ext cx="1991886" cy="18060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CDC6A084-1578-E044-C5CB-340B1F99E930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69394" y="3959674"/>
            <a:ext cx="1845724" cy="20147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1042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3132" y="1004280"/>
            <a:ext cx="5593329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России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Ладонь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051064" y="3426598"/>
            <a:ext cx="2592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Межевая верста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4108682" y="3417507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Перст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7984211" y="5882320"/>
            <a:ext cx="14130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Локоть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5908226" y="3426598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Шаг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2502554" y="5861237"/>
            <a:ext cx="65485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Коломенская верста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AB39C12-6567-2F59-4A5E-C00EDF1A50A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1907" y="1708125"/>
            <a:ext cx="954258" cy="171847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A8386399-83E0-92DA-B1D4-74F2B853BED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96978" y="1739635"/>
            <a:ext cx="1718473" cy="17184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D94C85EE-22FE-CB9B-3C10-345EC29C96A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6214" y="1537718"/>
            <a:ext cx="566870" cy="21360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F30120D5-407E-F4DB-CD0C-80A028FAAD7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0212" y="1472763"/>
            <a:ext cx="1178192" cy="206236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A47102FA-18EB-8926-319C-4A002A90263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72553" y="1730637"/>
            <a:ext cx="1970397" cy="170044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6AE3F6F4-A3EF-CC4C-DDFC-FFF7D99BADF5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98908" y="4053343"/>
            <a:ext cx="1571835" cy="182741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27672AB5-5D82-927E-06FF-420DFB26955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42217" y="4653823"/>
            <a:ext cx="2205113" cy="11545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0701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2570" y="1027931"/>
            <a:ext cx="6891705" cy="545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Египте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835801" y="3662062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Палец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5392615" y="3651511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Ладонь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8622643" y="3655973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Локоть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88E28BE-C9B4-E51E-56CE-04354F00AC7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3349" y="1932290"/>
            <a:ext cx="1719221" cy="17192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5999EA1A-9979-50C9-7772-3050A686E4A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2959" y="1704844"/>
            <a:ext cx="566977" cy="21337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612A3061-C0DB-121B-E7B6-6BA6729BA1B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40107" y="1947303"/>
            <a:ext cx="951058" cy="171922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C6E6B848-BB4F-D013-FB91-5045C5FB54D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22643" y="2493171"/>
            <a:ext cx="2206943" cy="11583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0837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2669" y="1073569"/>
            <a:ext cx="6770431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Великобритании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43618" y="3889847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Лига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8021214" y="3875621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Фут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3895053" y="3889847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Миля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62780EA-AE34-E09E-A18C-A9DE266C7AD9}"/>
              </a:ext>
            </a:extLst>
          </p:cNvPr>
          <p:cNvSpPr txBox="1"/>
          <p:nvPr/>
        </p:nvSpPr>
        <p:spPr>
          <a:xfrm>
            <a:off x="9599249" y="3846679"/>
            <a:ext cx="2592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Дюйм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5823735" y="3889847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Ярд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58D7F91-059E-FBC6-9922-BCDCA84BD8B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2490" y="1679095"/>
            <a:ext cx="2160179" cy="218769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B5687839-850C-B877-96DD-798388D3AA0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5665" y="1941343"/>
            <a:ext cx="2277279" cy="20232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4DE114DA-25ED-099D-9543-3BB4B93252A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31978" y="2014275"/>
            <a:ext cx="1642983" cy="184014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07FE4BAA-D239-3593-BA17-09526D7DEF0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6148" y="1897700"/>
            <a:ext cx="1346369" cy="199627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58CCADC4-AF21-3001-35EE-84D3B8DAB4D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23704" y="1774806"/>
            <a:ext cx="1747586" cy="19962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2593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3EB5FC85-441C-12BF-1877-E7B7225BC4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2669" y="1002251"/>
            <a:ext cx="6770431" cy="5451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Единицы измерения длины в Древней Греции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89996A-7E87-C9D0-E4FB-C45BDF7E69C3}"/>
              </a:ext>
            </a:extLst>
          </p:cNvPr>
          <p:cNvSpPr txBox="1"/>
          <p:nvPr/>
        </p:nvSpPr>
        <p:spPr>
          <a:xfrm>
            <a:off x="1507588" y="3426598"/>
            <a:ext cx="140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Стадий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08186B1-36E2-84D8-5C92-E01D10D30009}"/>
              </a:ext>
            </a:extLst>
          </p:cNvPr>
          <p:cNvSpPr txBox="1"/>
          <p:nvPr/>
        </p:nvSpPr>
        <p:spPr>
          <a:xfrm>
            <a:off x="9051064" y="3426598"/>
            <a:ext cx="199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Пальм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DD71166-24E6-DDC7-DD99-A0B7CE0A4655}"/>
              </a:ext>
            </a:extLst>
          </p:cNvPr>
          <p:cNvSpPr txBox="1"/>
          <p:nvPr/>
        </p:nvSpPr>
        <p:spPr>
          <a:xfrm>
            <a:off x="3957968" y="3426598"/>
            <a:ext cx="1406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Плетр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87AD194-146E-1BAC-9CF8-60AFD4AB89CD}"/>
              </a:ext>
            </a:extLst>
          </p:cNvPr>
          <p:cNvSpPr txBox="1"/>
          <p:nvPr/>
        </p:nvSpPr>
        <p:spPr>
          <a:xfrm>
            <a:off x="9408922" y="5694822"/>
            <a:ext cx="1403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latin typeface="Comic Sans MS" panose="030F0702030302020204" pitchFamily="66" charset="0"/>
              </a:rPr>
              <a:t>Пехис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C4846F-2619-EFED-504B-89A574D44708}"/>
              </a:ext>
            </a:extLst>
          </p:cNvPr>
          <p:cNvSpPr txBox="1"/>
          <p:nvPr/>
        </p:nvSpPr>
        <p:spPr>
          <a:xfrm>
            <a:off x="6062044" y="3426598"/>
            <a:ext cx="2691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Дактил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0A5DD88-EA12-7E36-64A8-2C297F70E480}"/>
              </a:ext>
            </a:extLst>
          </p:cNvPr>
          <p:cNvSpPr txBox="1"/>
          <p:nvPr/>
        </p:nvSpPr>
        <p:spPr>
          <a:xfrm>
            <a:off x="782217" y="5853720"/>
            <a:ext cx="289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Оргия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D1A920-5A60-D390-12F2-3D8597472FF3}"/>
              </a:ext>
            </a:extLst>
          </p:cNvPr>
          <p:cNvSpPr txBox="1"/>
          <p:nvPr/>
        </p:nvSpPr>
        <p:spPr>
          <a:xfrm>
            <a:off x="5680378" y="5673629"/>
            <a:ext cx="1693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Comic Sans MS" panose="030F0702030302020204" pitchFamily="66" charset="0"/>
              </a:rPr>
              <a:t>Пус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9A98AC8-BF97-5169-2114-9F86EF07D60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0443" y="1442586"/>
            <a:ext cx="2061058" cy="20531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B6533860-994E-C20D-E62C-294309E2358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25548" y="1838466"/>
            <a:ext cx="1129085" cy="130153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B699510-B8AE-3EC9-93DC-3013DB489344}"/>
              </a:ext>
            </a:extLst>
          </p:cNvPr>
          <p:cNvSpPr txBox="1"/>
          <p:nvPr/>
        </p:nvSpPr>
        <p:spPr>
          <a:xfrm>
            <a:off x="4299332" y="3083898"/>
            <a:ext cx="14031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Х 100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237E843D-0750-A430-27D1-3B30E70C52E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64083" y="1734009"/>
            <a:ext cx="1719221" cy="171922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784AA89D-D9AC-546E-1CA7-2038848EC04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23693" y="1466954"/>
            <a:ext cx="709605" cy="26705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E7F7D771-B17A-21DF-B7B1-3B78CC17954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490472" y="1537140"/>
            <a:ext cx="1045255" cy="188234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BCCE8B2F-9F5A-5F75-C978-9A46405523C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83884" y="2397596"/>
            <a:ext cx="1281599" cy="48232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05C19339-D95C-074D-CB1E-01F483D9658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93614" y="3972022"/>
            <a:ext cx="2154698" cy="195363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37EF9D68-D5E1-70FD-A7AB-AA0A46966B9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98534" y="4088646"/>
            <a:ext cx="1403142" cy="161543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6CE8B274-7FD2-C7E6-FFB8-3D4E1F6B8C61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843688" y="4409287"/>
            <a:ext cx="2061058" cy="10791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74114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280</Words>
  <Application>Microsoft Office PowerPoint</Application>
  <PresentationFormat>Произвольный</PresentationFormat>
  <Paragraphs>134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Муниципальное общеобразовательное учреждение «Средняя общеобразовательная школа № 13 имени Ю. А. Гагарина» </vt:lpstr>
      <vt:lpstr>Цель:   Создание цифрового продукта «Старинные единицы измерения длины».  Задачи:  1. Изучить старинные единицы измерения длины разных стран мира.  2. Выяснить причину перехода с исконных на современные единицы    измерения.  3. Соотнести старинные единицы измерения длины с международной системой Си.  4. Создать цифровой продукт. </vt:lpstr>
      <vt:lpstr>Человек – измерительный прибор</vt:lpstr>
      <vt:lpstr>Страны, рассмотренные в проекте</vt:lpstr>
      <vt:lpstr>Единицы измерения длины в России</vt:lpstr>
      <vt:lpstr>Единицы измерения длины в России</vt:lpstr>
      <vt:lpstr>Единицы измерения длины в Египте</vt:lpstr>
      <vt:lpstr>Единицы измерения длины в Великобритании</vt:lpstr>
      <vt:lpstr>Единицы измерения длины в Древней Греции</vt:lpstr>
      <vt:lpstr>Единицы измерения длины в Индии</vt:lpstr>
      <vt:lpstr>Единицы измерения длины в Индии</vt:lpstr>
      <vt:lpstr>Единицы измерения длины в Японии</vt:lpstr>
      <vt:lpstr>Единицы измерения длины в Японии</vt:lpstr>
      <vt:lpstr>Переход на Метрическую систему измерений</vt:lpstr>
      <vt:lpstr>Переход на Метрическую систему измерений</vt:lpstr>
      <vt:lpstr>Алгоритм работы продукта</vt:lpstr>
      <vt:lpstr>Продукт</vt:lpstr>
      <vt:lpstr>Слайд 18</vt:lpstr>
      <vt:lpstr>Слайд 19</vt:lpstr>
      <vt:lpstr>Слайд 20</vt:lpstr>
      <vt:lpstr>Слайд 21</vt:lpstr>
      <vt:lpstr>Слайд 22</vt:lpstr>
      <vt:lpstr>Слайд 23</vt:lpstr>
      <vt:lpstr> </vt:lpstr>
      <vt:lpstr> </vt:lpstr>
      <vt:lpstr>Муниципальное общеобразовательное учреждение «Средняя общеобразовательная школа № 13 имени Ю. А. Гагарина»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ЮЖНО-УРАЛЬСКАЯ  ИНТЕЛЛЕКТУАЛЬНО-СОЦИАЛЬНАЯ    ПРОГРАММА ДЛЯ МОЛОДЕЖИ  И  ШКОЛЬНИКОВ  "ШАГ  В  БУДУЩЕЕ - СОЗВЕЗДИЕ  НТТМ" ---------------------------------------- ЮЖНО-УРАЛЬСКИЙ ГОЛОВНОЙ КООРДИНАЦИОННЫЙ ЦЕНТР НТТМ «ИНТЕЛЛЕКТУАЛЫ    XXI   ВЕКА»</dc:title>
  <dc:creator>Admin</dc:creator>
  <cp:lastModifiedBy>pc</cp:lastModifiedBy>
  <cp:revision>7</cp:revision>
  <dcterms:created xsi:type="dcterms:W3CDTF">2023-10-17T12:55:58Z</dcterms:created>
  <dcterms:modified xsi:type="dcterms:W3CDTF">2024-04-04T15:22:27Z</dcterms:modified>
</cp:coreProperties>
</file>