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04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0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8522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83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53574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268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096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3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285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883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430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16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00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536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559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918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00B0F0">
            <a:alpha val="2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C5779-C9C6-4AE7-B41C-2820E48C2E95}" type="datetimeFigureOut">
              <a:rPr lang="ru-RU" smtClean="0"/>
              <a:t>10.10.2021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75C9494-1671-4204-9D03-C2D8CF187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00B0F0">
            <a:alpha val="2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295" y="624110"/>
            <a:ext cx="10307781" cy="1280890"/>
          </a:xfrm>
        </p:spPr>
        <p:txBody>
          <a:bodyPr>
            <a:noAutofit/>
          </a:bodyPr>
          <a:lstStyle/>
          <a:p>
            <a:pPr lvl="0" algn="ctr" defTabSz="914400">
              <a:spcBef>
                <a:spcPct val="20000"/>
              </a:spcBef>
            </a:pPr>
            <a:r>
              <a:rPr lang="ru-RU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Применение сингапурских техник на уроках</a:t>
            </a:r>
            <a:r>
              <a:rPr lang="ru-RU" sz="6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6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5673" y="4256116"/>
            <a:ext cx="10446327" cy="26018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Басанцева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Жанна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Алексеевна,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 и обществознания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№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с.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Петропавловское, 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111022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6353" y="303476"/>
            <a:ext cx="4381995" cy="1280890"/>
          </a:xfrm>
        </p:spPr>
        <p:txBody>
          <a:bodyPr/>
          <a:lstStyle/>
          <a:p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24396" y="1151907"/>
            <a:ext cx="1134093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методике  надо сначала научить. Для этого учитель должен найти  время на обучение методики на уроках. Без соблюдения этого условия групповая работа бывает неэффективна.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групповой работы требует от учителя особых умений, затрат усилий.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непродуманном комплектовании групп некоторые ученики могут пользоваться результатами труда более сильных одноклассников.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Разделение на группы может проходить непросто, даже драматично. </a:t>
            </a:r>
          </a:p>
        </p:txBody>
      </p:sp>
    </p:spTree>
    <p:extLst>
      <p:ext uri="{BB962C8B-B14F-4D97-AF65-F5344CB8AC3E}">
        <p14:creationId xmlns:p14="http://schemas.microsoft.com/office/powerpoint/2010/main" val="178968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95" y="0"/>
            <a:ext cx="12042005" cy="685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52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3169" y="0"/>
            <a:ext cx="10687792" cy="1905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ВЕЛИКИЕ ГЕОГРАФИЧЕСКИЕ ОТКОЫТИЯ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09403" y="1662545"/>
            <a:ext cx="11182597" cy="4248677"/>
          </a:xfrm>
        </p:spPr>
        <p:txBody>
          <a:bodyPr>
            <a:norm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sz="3200" b="1" u="sng" kern="0" dirty="0">
                <a:solidFill>
                  <a:schemeClr val="tx1"/>
                </a:solidFill>
                <a:latin typeface="Arial" pitchFamily="34" charset="0"/>
                <a:cs typeface="Arial"/>
              </a:rPr>
              <a:t>План урока</a:t>
            </a:r>
          </a:p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endParaRPr lang="ru-RU" sz="1400" u="sng" kern="0" dirty="0">
              <a:solidFill>
                <a:schemeClr val="tx1"/>
              </a:solidFill>
              <a:latin typeface="Arial" pitchFamily="34" charset="0"/>
              <a:cs typeface="Arial"/>
            </a:endParaRPr>
          </a:p>
          <a:p>
            <a:pPr marL="0" lvl="0" indent="0" defTabSz="9144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sz="3600" i="1" kern="0" dirty="0" smtClean="0">
                <a:solidFill>
                  <a:schemeClr val="tx1"/>
                </a:solidFill>
                <a:latin typeface="Arial" pitchFamily="34" charset="0"/>
                <a:cs typeface="Arial"/>
              </a:rPr>
              <a:t>1. Причины </a:t>
            </a:r>
            <a:r>
              <a:rPr lang="ru-RU" sz="3600" i="1" kern="0" dirty="0">
                <a:solidFill>
                  <a:schemeClr val="tx1"/>
                </a:solidFill>
                <a:latin typeface="Arial" pitchFamily="34" charset="0"/>
                <a:cs typeface="Arial"/>
              </a:rPr>
              <a:t>великих географических открытий.</a:t>
            </a:r>
          </a:p>
          <a:p>
            <a:pPr marL="0" lvl="0" indent="0" defTabSz="9144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sz="3600" i="1" kern="0" dirty="0" smtClean="0">
                <a:solidFill>
                  <a:schemeClr val="tx1"/>
                </a:solidFill>
                <a:latin typeface="Arial" pitchFamily="34" charset="0"/>
                <a:cs typeface="Arial"/>
              </a:rPr>
              <a:t>2. Основные </a:t>
            </a:r>
            <a:r>
              <a:rPr lang="ru-RU" sz="3600" i="1" kern="0" dirty="0">
                <a:solidFill>
                  <a:schemeClr val="tx1"/>
                </a:solidFill>
                <a:latin typeface="Arial" pitchFamily="34" charset="0"/>
                <a:cs typeface="Arial"/>
              </a:rPr>
              <a:t>географические открытия</a:t>
            </a:r>
          </a:p>
          <a:p>
            <a:pPr marL="0" lvl="0" indent="0" defTabSz="914400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sz="3600" i="1" kern="0" dirty="0" smtClean="0">
                <a:solidFill>
                  <a:schemeClr val="tx1"/>
                </a:solidFill>
                <a:latin typeface="Arial" pitchFamily="34" charset="0"/>
                <a:cs typeface="Arial"/>
              </a:rPr>
              <a:t>3. Последствия </a:t>
            </a:r>
            <a:r>
              <a:rPr lang="ru-RU" sz="3600" i="1" kern="0" dirty="0">
                <a:solidFill>
                  <a:schemeClr val="tx1"/>
                </a:solidFill>
                <a:latin typeface="Arial" pitchFamily="34" charset="0"/>
                <a:cs typeface="Arial"/>
              </a:rPr>
              <a:t>географических открытий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42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2475" y="398479"/>
            <a:ext cx="3920238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ВГО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528" y="4334494"/>
            <a:ext cx="11004468" cy="2398816"/>
          </a:xfrm>
        </p:spPr>
        <p:txBody>
          <a:bodyPr>
            <a:normAutofit/>
          </a:bodyPr>
          <a:lstStyle/>
          <a:p>
            <a:pPr marL="0" lvl="0" indent="0" defTabSz="914400" eaLnBrk="0" fontAlgn="base" hangingPunct="0">
              <a:spcBef>
                <a:spcPct val="20000"/>
              </a:spcBef>
              <a:spcAft>
                <a:spcPts val="100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2800" kern="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Поставьте знак «+» в колонке «до», если согласны с утверждением; знак </a:t>
            </a:r>
            <a:r>
              <a:rPr lang="ru-RU" altLang="ru-RU" sz="2800" kern="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«-», </a:t>
            </a:r>
            <a:r>
              <a:rPr lang="ru-RU" altLang="ru-RU" sz="2800" kern="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 согласны.</a:t>
            </a:r>
          </a:p>
          <a:p>
            <a:pPr lvl="0" defTabSz="914400" eaLnBrk="0" fontAlgn="base" hangingPunct="0">
              <a:spcBef>
                <a:spcPct val="20000"/>
              </a:spcBef>
              <a:spcAft>
                <a:spcPts val="100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2800" kern="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После просмотра фильма тоже самое сделайте в колонке «после». Изменились ли ваши убеждения</a:t>
            </a:r>
            <a:r>
              <a:rPr lang="ru-RU" altLang="ru-RU" sz="2800" kern="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altLang="ru-RU" sz="2800" kern="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33205" y="6400800"/>
            <a:ext cx="6899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Эй Ар </a:t>
            </a:r>
            <a:r>
              <a:rPr lang="ru-RU" dirty="0" err="1" smtClean="0"/>
              <a:t>Гайд</a:t>
            </a:r>
            <a:r>
              <a:rPr lang="ru-RU" dirty="0" smtClean="0"/>
              <a:t> (руководство предположение/реакция)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72556"/>
              </p:ext>
            </p:extLst>
          </p:nvPr>
        </p:nvGraphicFramePr>
        <p:xfrm>
          <a:off x="1805051" y="1555668"/>
          <a:ext cx="9143999" cy="2613890"/>
        </p:xfrm>
        <a:graphic>
          <a:graphicData uri="http://schemas.openxmlformats.org/drawingml/2006/table">
            <a:tbl>
              <a:tblPr firstRow="1" firstCol="1" bandRow="1"/>
              <a:tblGrid>
                <a:gridCol w="618358"/>
                <a:gridCol w="7409360"/>
                <a:gridCol w="1116281"/>
              </a:tblGrid>
              <a:tr h="3694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Утверждения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После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17805" algn="l"/>
                          <a:tab pos="34798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Эпоха Великих географических открытий началась в древности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9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17805" algn="l"/>
                          <a:tab pos="34798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Эпоха Великих географических открытий началась в 15 в.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17805" algn="l"/>
                          <a:tab pos="347980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Первое открытие Нового Света совершили скандинавы.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45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2159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В 15 веке появился новый вид корабля - каравелла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890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 startAt="5"/>
                        <a:tabLst>
                          <a:tab pos="200025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Одной из причин Великих географических открытий является нужда европейцев в пряностях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3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47" y="647861"/>
            <a:ext cx="4757901" cy="56341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ВГО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Технические изобретения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Улучшение кораблестроения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Изменение сознания людей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4.Расширение торговли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6279" r="53741"/>
          <a:stretch/>
        </p:blipFill>
        <p:spPr>
          <a:xfrm>
            <a:off x="6126255" y="1457505"/>
            <a:ext cx="6200331" cy="540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71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ОПИСАНИЯ ОТКРЫТИЯ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3200" kern="0" dirty="0" smtClean="0">
                <a:solidFill>
                  <a:srgbClr val="000099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3200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Какую </a:t>
            </a:r>
            <a:r>
              <a:rPr lang="ru-RU" altLang="ru-RU" sz="3200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страну представляет.</a:t>
            </a:r>
            <a:endParaRPr lang="ru-RU" altLang="ru-RU" sz="2800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3200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Кратко о происхождении путешественника.</a:t>
            </a:r>
          </a:p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2800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3200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История открытия.</a:t>
            </a:r>
            <a:endParaRPr lang="ru-RU" altLang="ru-RU" sz="2800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defTabSz="9144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120000"/>
              <a:buNone/>
              <a:defRPr/>
            </a:pPr>
            <a:r>
              <a:rPr lang="ru-RU" altLang="ru-RU" sz="3200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Итоги его открытия.</a:t>
            </a:r>
            <a:endParaRPr lang="ru-RU" altLang="ru-RU" sz="2800" kern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98816" y="6222670"/>
            <a:ext cx="7897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Финк</a:t>
            </a:r>
            <a:r>
              <a:rPr lang="ru-RU" dirty="0" smtClean="0"/>
              <a:t>-</a:t>
            </a:r>
            <a:r>
              <a:rPr lang="ru-RU" dirty="0"/>
              <a:t>Р</a:t>
            </a:r>
            <a:r>
              <a:rPr lang="ru-RU" dirty="0" smtClean="0"/>
              <a:t>айт-Раунд Робин(думай-запиши-обсуди в команде)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83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75761" y="1"/>
            <a:ext cx="7216239" cy="4853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963886" cy="48613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51906" y="4847641"/>
            <a:ext cx="94883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ВГО перевернули картину мира.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Х. Колумб совершил кругосветное путешествие.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Одной из причин ВГО является расширение торговли.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Ф. Магеллан – кругосветный путешественник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0088" y="6412675"/>
            <a:ext cx="5106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Тейк</a:t>
            </a:r>
            <a:r>
              <a:rPr lang="ru-RU" dirty="0" smtClean="0"/>
              <a:t> </a:t>
            </a:r>
            <a:r>
              <a:rPr lang="ru-RU" dirty="0" err="1" smtClean="0"/>
              <a:t>Офф</a:t>
            </a:r>
            <a:r>
              <a:rPr lang="ru-RU" dirty="0" smtClean="0"/>
              <a:t> – </a:t>
            </a:r>
            <a:r>
              <a:rPr lang="ru-RU" dirty="0" err="1" smtClean="0"/>
              <a:t>Тач</a:t>
            </a:r>
            <a:r>
              <a:rPr lang="ru-RU" dirty="0" smtClean="0"/>
              <a:t> Даун (встать-сесть)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2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38795" y="332509"/>
            <a:ext cx="10553205" cy="1852551"/>
          </a:xfrm>
        </p:spPr>
        <p:txBody>
          <a:bodyPr>
            <a:normAutofit fontScale="90000"/>
          </a:bodyPr>
          <a:lstStyle/>
          <a:p>
            <a:pPr lvl="0" defTabSz="914400">
              <a:spcBef>
                <a:spcPts val="0"/>
              </a:spcBef>
            </a:pP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Техника </a:t>
            </a:r>
            <a:r>
              <a:rPr lang="ru-RU" sz="2200" b="1" u="sng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ТИК – ТЭК – ТОУ 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«крестики – нолики» - структура, используемая для развития критического и креативного мышления, в которой участники составляют предложения, используя три слова, расположенных в любом ряду по вертикали, горизонтали и диагонали.</a:t>
            </a:r>
            <a:b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Сначала учитель предлагает структуру </a:t>
            </a:r>
            <a:r>
              <a:rPr lang="ru-RU" sz="22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ДЖОТ </a:t>
            </a:r>
            <a:r>
              <a:rPr lang="ru-RU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ТОТС (запиши мысли)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 одного листочка получить 16.  Затем выбрать 9 актуальных, и каждый ученик, используя любые три слова на одной линии (по вертикали, по горизонтали, по диагонали), составляет предложения по теме.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711" y="2743378"/>
            <a:ext cx="4560203" cy="31762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9397" y="2917835"/>
            <a:ext cx="4799887" cy="273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69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394" y="125346"/>
            <a:ext cx="10691606" cy="16322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 определить положительные и отрицательные последствия ВГО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3579" y="6293922"/>
            <a:ext cx="10818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«Модель </a:t>
            </a:r>
            <a:r>
              <a:rPr lang="ru-RU" dirty="0" err="1" smtClean="0"/>
              <a:t>Фрейер</a:t>
            </a:r>
            <a:r>
              <a:rPr lang="ru-RU" dirty="0" smtClean="0"/>
              <a:t>» рассмотрение понятия с разных сторон, примеры и </a:t>
            </a:r>
            <a:r>
              <a:rPr lang="ru-RU" dirty="0" err="1" smtClean="0"/>
              <a:t>антипримеры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801" y="1332882"/>
            <a:ext cx="7261336" cy="4633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1503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45" y="237507"/>
            <a:ext cx="10529455" cy="2802576"/>
          </a:xfrm>
        </p:spPr>
        <p:txBody>
          <a:bodyPr>
            <a:noAutofit/>
          </a:bodyPr>
          <a:lstStyle/>
          <a:p>
            <a:pPr lvl="0" defTabSz="914400">
              <a:spcBef>
                <a:spcPts val="0"/>
              </a:spcBef>
            </a:pP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Если технологии меняются почти каждый день, нет смысла обучать человека  </a:t>
            </a:r>
            <a:r>
              <a:rPr lang="ru-RU" sz="18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специфическиму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набору профессиональных навыков - все равно эти навыки скоро устареют. Нужно стараться развивать в  людях,  универсальные способности к решению проблем, какими бы трудными они  не казались.</a:t>
            </a:r>
            <a:b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Главная задача - инвестировать в то, что позволяет дифференцировать запрос времени  и сделать жизни уникальное предложение. Так вот, информационные технологии - один из самых эффективных инструментов для решения этой задачи.</a:t>
            </a:r>
            <a:b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813" y="2992583"/>
            <a:ext cx="5127358" cy="3865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788" y="2968831"/>
            <a:ext cx="6028212" cy="3889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3848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840675" y="689826"/>
            <a:ext cx="1035132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Независимость – с 1965 г.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Многонациональность, 4 официальных языка: английский, малайский, китайский и тамильский.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171 место в мире по площади, 719 кв. км.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Почти полное отсутствие природных ресурсов.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115 место в мире по численности населения, 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(5 312 400 чел.).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место по ВВП на душу населения.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 место в мире по ИРЧ (индекс человеческого развития)</a:t>
            </a:r>
          </a:p>
          <a:p>
            <a:pPr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в мире по качеству образования.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5958" y="144032"/>
            <a:ext cx="5375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Республика Сингапур: что?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15782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2031" y="581890"/>
            <a:ext cx="6479969" cy="6276109"/>
          </a:xfrm>
        </p:spPr>
        <p:txBody>
          <a:bodyPr>
            <a:normAutofit fontScale="90000"/>
          </a:bodyPr>
          <a:lstStyle/>
          <a:p>
            <a:pPr lvl="0" defTabSz="9144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1) </a:t>
            </a:r>
            <a:r>
              <a:rPr lang="ru-RU" altLang="ru-RU" sz="22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Высокие инвестиции в образование.</a:t>
            </a: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Около 20% государственного бюджета Сингапура поступает в образовательную систему — это крупнейшая статья расходов после ВПК. </a:t>
            </a:r>
            <a:b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2)</a:t>
            </a:r>
            <a:r>
              <a:rPr lang="ru-RU" altLang="ru-RU" sz="22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Повышение статуса учителя и престижа образовательной сферы.</a:t>
            </a: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3) </a:t>
            </a:r>
            <a:r>
              <a:rPr lang="ru-RU" altLang="ru-RU" sz="22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Индивидуализация обучения.</a:t>
            </a: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Гибкая учебная программа, которая строится на потребностях и склонностях ученика, а не на навязанных кем-то единых стандартах — единственный путь к тому, чтобы сделать образование эффективным. </a:t>
            </a:r>
            <a:b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4)</a:t>
            </a:r>
            <a:r>
              <a:rPr lang="ru-RU" altLang="ru-RU" sz="22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Программы профессионального и дополнительного образования.</a:t>
            </a: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Непрерывное образование на протяжении жизни уже стало необходимостью для специалиста в любой сфере. </a:t>
            </a:r>
            <a:b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5)</a:t>
            </a:r>
            <a:r>
              <a:rPr lang="ru-RU" altLang="ru-RU" sz="2200" b="1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Этика успеха и «буржуазные добродетели».</a:t>
            </a:r>
            <a:r>
              <a:rPr lang="ru-RU" altLang="ru-RU" sz="2200" kern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Стремление к совершенству любой ценой, боязнь остаться позади других — возможно, наиболее важный секрет «сингапурского чуда». </a:t>
            </a:r>
            <a: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3200" kern="0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653453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62650" y="0"/>
            <a:ext cx="6812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системы образования Сингапура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36218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53" y="-47501"/>
            <a:ext cx="11922825" cy="7703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074" y="665018"/>
            <a:ext cx="3969367" cy="383781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46265" y="1353787"/>
            <a:ext cx="85977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Ключевое понятие – «партнер».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 структуры.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кооперативного обучения, </a:t>
            </a:r>
          </a:p>
          <a:p>
            <a:pPr>
              <a:spcBef>
                <a:spcPct val="0"/>
              </a:spcBef>
            </a:pP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взаимодействие.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Четкое выполнение алгоритма.</a:t>
            </a:r>
          </a:p>
          <a:p>
            <a:pPr marL="457200" indent="-457200">
              <a:spcBef>
                <a:spcPct val="0"/>
              </a:spcBef>
              <a:buFontTx/>
              <a:buAutoNum type="arabicPeriod"/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составляющая.</a:t>
            </a:r>
          </a:p>
        </p:txBody>
      </p:sp>
    </p:spTree>
    <p:extLst>
      <p:ext uri="{BB962C8B-B14F-4D97-AF65-F5344CB8AC3E}">
        <p14:creationId xmlns:p14="http://schemas.microsoft.com/office/powerpoint/2010/main" val="1524506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9" y="0"/>
            <a:ext cx="10612582" cy="1280890"/>
          </a:xfrm>
        </p:spPr>
        <p:txBody>
          <a:bodyPr>
            <a:noAutofit/>
          </a:bodyPr>
          <a:lstStyle/>
          <a:p>
            <a:pPr algn="ctr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и зарубежные корни и ветви </a:t>
            </a:r>
            <a:b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сингапурской технологии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0010" y="3421520"/>
            <a:ext cx="118119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Идеи Л.С.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Выготского: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кооперативного диалога: социальное взаимодействие ребенка с умелым наставником, не обязательно взрослым.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понятия, описывающие этот процесс:</a:t>
            </a:r>
          </a:p>
          <a:p>
            <a:pPr algn="just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Интерсубъективность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два человека (ребенок и помощник) приступают к задаче, имея разные навыки и понимание проблемы. По мере того, как каждый из них приспосабливается к перспективе другого, помощник может сообщить свое понимание в доступной для ребенка форме, а ребенок развивает навыки решения задачи.</a:t>
            </a:r>
          </a:p>
          <a:p>
            <a:pPr algn="just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Поддержка, оказываемая помощником, ослабевает по мере того, как ребенок овладевает навыками решения задачи. Помощник постепенно отходит на задний план, а ребенок учится стратегическому планированию и приобретает компетентность для решения сходных проблем без помощи взрослого человека или более умелых сверстников.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83127" y="1140031"/>
            <a:ext cx="122751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отечественной педагогике к понятию «кооперативное обучение» наиболее близки понятия «педагогика     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сотрудничества» и коллективные / групповые формы работы.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Идеи – работа в зоне ближайшего развития (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Л.С. Выготский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развивающего обучения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 Б. </a:t>
            </a:r>
            <a:r>
              <a:rPr lang="ru-RU" alt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Эльконина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В. В. Давыдова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К. Ривина – В. Г. Дьяченко,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КСО, работа в парах и группах сменного состава.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развития критического мышления.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проектного обучения 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(Дж. </a:t>
            </a:r>
            <a:r>
              <a:rPr lang="ru-RU" alt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Дьюи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indent="457200" algn="just">
              <a:spcBef>
                <a:spcPct val="0"/>
              </a:spcBef>
            </a:pP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Французские мастерские.</a:t>
            </a:r>
          </a:p>
        </p:txBody>
      </p:sp>
    </p:spTree>
    <p:extLst>
      <p:ext uri="{BB962C8B-B14F-4D97-AF65-F5344CB8AC3E}">
        <p14:creationId xmlns:p14="http://schemas.microsoft.com/office/powerpoint/2010/main" val="959807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420" y="469730"/>
            <a:ext cx="10517579" cy="884057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Сингапурская технология и ФГОС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78774" y="1199408"/>
            <a:ext cx="112103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формирования универсальных учебных действий: 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Регулятивные УУД: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рефлексировать (видеть проблему; анализировать сделанное – почему получилось, почему не получилось, видеть трудности, ошибки);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осуществлять целеполагание (ставить и удерживать цели);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планировать (составлять план своей деятельности).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Познавательные УУД: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моделировать (представлять способ действия в виде схемы модели, выделяя все существенное и главное).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Коммуникативные УУД:	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проявлять инициативу при поиске способа (способов) решения задачи;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вступать в коммуникацию (взаимодействовать при решении задачи, отстаивать свою позицию, принимать или аргументировано отклонять точки зрения других).</a:t>
            </a:r>
          </a:p>
        </p:txBody>
      </p:sp>
    </p:spTree>
    <p:extLst>
      <p:ext uri="{BB962C8B-B14F-4D97-AF65-F5344CB8AC3E}">
        <p14:creationId xmlns:p14="http://schemas.microsoft.com/office/powerpoint/2010/main" val="3859908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3050" y="0"/>
            <a:ext cx="10138950" cy="4209147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десять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двадцать два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шестьдесят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Одно из этих чисел лишнее. Какое?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7151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795" y="0"/>
            <a:ext cx="10553205" cy="1280890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группы обучающих структур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3772" y="1164134"/>
            <a:ext cx="1123405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 структуры, показывают взаимодействие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ученик- ученик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необходимые для развития коммуникации и сотрудничества. 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 структуры, показывающее взаимодействие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- учебный материал. </a:t>
            </a:r>
          </a:p>
          <a:p>
            <a:pPr algn="just">
              <a:spcBef>
                <a:spcPts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 структуры, позволяющие сделать урок интересным, лёгким для обучающихся,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самооценку и уверенность учеников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практиковать социальные навыки для коммуникации, сотрудничества и принятия решений.</a:t>
            </a:r>
          </a:p>
          <a:p>
            <a:pPr algn="just">
              <a:defRPr/>
            </a:pP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задачи применения этих структур: участие в структурированном взаимодействии, равное участие всех, эффективная коммуникация, совместная работа в интересах совместного обучения, совместное обучение как составляющая любого урока.</a:t>
            </a:r>
          </a:p>
        </p:txBody>
      </p:sp>
    </p:spTree>
    <p:extLst>
      <p:ext uri="{BB962C8B-B14F-4D97-AF65-F5344CB8AC3E}">
        <p14:creationId xmlns:p14="http://schemas.microsoft.com/office/powerpoint/2010/main" val="430591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6" y="0"/>
            <a:ext cx="11978243" cy="109253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Организация урока                   Преимущества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5632" y="1377538"/>
            <a:ext cx="573578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Необычное расположение парт.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Урок сосредотачивается не у доски, даже если она интерактивная.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Ключевое понятие: «партнер»: партнер по лицу (тот, кто сидит напротив тебя) и партнер по плечу (тот, что сидит рядом). 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Каждый ребенок имеет свой номер в команде, исходя из  карты-управления (</a:t>
            </a:r>
            <a:r>
              <a:rPr kumimoji="0" lang="ru-RU" altLang="ru-RU" sz="220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Manage</a:t>
            </a: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altLang="ru-RU" sz="2200" i="0" u="none" strike="noStrike" kern="0" cap="none" spc="0" normalizeH="0" baseline="0" noProof="0" dirty="0" err="1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Mat</a:t>
            </a: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).                                                                           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Руководя процессом, педагог делает объявления.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Предполагается очень четкая организация. 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20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уроке могут быть использованы 1 – 2 – 3 структуры и более, но в пределах разумного</a:t>
            </a:r>
            <a:r>
              <a:rPr kumimoji="0" lang="ru-RU" alt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4956" y="1348838"/>
            <a:ext cx="6096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Повышается учебная и познавательная мотивация.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Снижается уровень тревожности учащихся, страха оказаться неуспешным, некомпетентным в решении каких-либо задач.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выше уровень обучаемости, эффективности усвоения и актуализации знаний.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Улучшается психологический климат в классе.</a:t>
            </a:r>
          </a:p>
          <a:p>
            <a:pPr algn="just"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Сингапурская технология и обучающие структуры: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росту интереса к предмету.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Ускоряют процесс обучения.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Улучшают качество усвоения материала.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индивидуализацию и дифференциацию.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сотрудничеству учителя и ученика.</a:t>
            </a:r>
          </a:p>
          <a:p>
            <a:pPr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коммуникативную компетенцию.</a:t>
            </a:r>
          </a:p>
        </p:txBody>
      </p:sp>
    </p:spTree>
    <p:extLst>
      <p:ext uri="{BB962C8B-B14F-4D97-AF65-F5344CB8AC3E}">
        <p14:creationId xmlns:p14="http://schemas.microsoft.com/office/powerpoint/2010/main" val="409700992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175</TotalTime>
  <Words>975</Words>
  <Application>Microsoft Office PowerPoint</Application>
  <PresentationFormat>Широкоэкранный</PresentationFormat>
  <Paragraphs>122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Применение сингапурских техник на уроках </vt:lpstr>
      <vt:lpstr>Презентация PowerPoint</vt:lpstr>
      <vt:lpstr>1) Высокие инвестиции в образование. Около 20% государственного бюджета Сингапура поступает в образовательную систему — это крупнейшая статья расходов после ВПК.  2) Повышение статуса учителя и престижа образовательной сферы.  3) Индивидуализация обучения. Гибкая учебная программа, которая строится на потребностях и склонностях ученика, а не на навязанных кем-то единых стандартах — единственный путь к тому, чтобы сделать образование эффективным.  4) Программы профессионального и дополнительного образования. Непрерывное образование на протяжении жизни уже стало необходимостью для специалиста в любой сфере.  5) Этика успеха и «буржуазные добродетели». Стремление к совершенству любой ценой, боязнь остаться позади других — возможно, наиболее важный секрет «сингапурского чуда».  </vt:lpstr>
      <vt:lpstr>Презентация PowerPoint</vt:lpstr>
      <vt:lpstr>Российские и зарубежные корни и ветви  сингапурской технологии</vt:lpstr>
      <vt:lpstr>Сингапурская технология и ФГОС</vt:lpstr>
      <vt:lpstr>1) десять 2) двадцать два 3) шестьдесят Задание: Одно из этих чисел лишнее. Какое? </vt:lpstr>
      <vt:lpstr>Три группы обучающих структур</vt:lpstr>
      <vt:lpstr>    Организация урока                   Преимущества</vt:lpstr>
      <vt:lpstr>Затруднения</vt:lpstr>
      <vt:lpstr>Презентация PowerPoint</vt:lpstr>
      <vt:lpstr>ВЕЛИКИЕ ГЕОГРАФИЧЕСКИЕ ОТКОЫТИЯ</vt:lpstr>
      <vt:lpstr>ПРИЧИНЫ ВГО</vt:lpstr>
      <vt:lpstr>Причины ВГО  1. Технические изобретения 2. Улучшение кораблестроения 3. Изменение сознания людей 4.Расширение торговли</vt:lpstr>
      <vt:lpstr>ПЛАН ОПИСАНИЯ ОТКРЫТИЯ</vt:lpstr>
      <vt:lpstr>Презентация PowerPoint</vt:lpstr>
      <vt:lpstr>Техника ТИК – ТЭК – ТОУ  – «крестики – нолики» - структура, используемая для развития критического и креативного мышления, в которой участники составляют предложения, используя три слова, расположенных в любом ряду по вертикали, горизонтали и диагонали. Сначала учитель предлагает структуру ДЖОТ ТОТС (запиши мысли). Из одного листочка получить 16.  Затем выбрать 9 актуальных, и каждый ученик, используя любые три слова на одной линии (по вертикали, по горизонтали, по диагонали), составляет предложения по теме. </vt:lpstr>
      <vt:lpstr>Домашнее задание: определить положительные и отрицательные последствия ВГО</vt:lpstr>
      <vt:lpstr>Если технологии меняются почти каждый день, нет смысла обучать человека  специфическиму набору профессиональных навыков - все равно эти навыки скоро устареют. Нужно стараться развивать в  людях,  универсальные способности к решению проблем, какими бы трудными они  не казались.  Главная задача - инвестировать в то, что позволяет дифференцировать запрос времени  и сделать жизни уникальное предложение. Так вот, информационные технологии - один из самых эффективных инструментов для решения этой задачи.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Pk123</dc:creator>
  <cp:lastModifiedBy>Pk123</cp:lastModifiedBy>
  <cp:revision>22</cp:revision>
  <dcterms:created xsi:type="dcterms:W3CDTF">2018-03-25T08:35:19Z</dcterms:created>
  <dcterms:modified xsi:type="dcterms:W3CDTF">2021-10-10T08:34:34Z</dcterms:modified>
</cp:coreProperties>
</file>