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2"/>
  </p:notesMasterIdLst>
  <p:sldIdLst>
    <p:sldId id="265" r:id="rId2"/>
    <p:sldId id="290" r:id="rId3"/>
    <p:sldId id="267" r:id="rId4"/>
    <p:sldId id="266" r:id="rId5"/>
    <p:sldId id="268" r:id="rId6"/>
    <p:sldId id="274" r:id="rId7"/>
    <p:sldId id="291" r:id="rId8"/>
    <p:sldId id="256" r:id="rId9"/>
    <p:sldId id="257" r:id="rId10"/>
    <p:sldId id="258" r:id="rId11"/>
    <p:sldId id="269" r:id="rId12"/>
    <p:sldId id="292" r:id="rId13"/>
    <p:sldId id="270" r:id="rId14"/>
    <p:sldId id="271" r:id="rId15"/>
    <p:sldId id="272" r:id="rId16"/>
    <p:sldId id="273" r:id="rId17"/>
    <p:sldId id="259" r:id="rId18"/>
    <p:sldId id="260" r:id="rId19"/>
    <p:sldId id="261" r:id="rId20"/>
    <p:sldId id="294" r:id="rId21"/>
    <p:sldId id="275" r:id="rId22"/>
    <p:sldId id="293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62" r:id="rId34"/>
    <p:sldId id="263" r:id="rId35"/>
    <p:sldId id="286" r:id="rId36"/>
    <p:sldId id="295" r:id="rId37"/>
    <p:sldId id="287" r:id="rId38"/>
    <p:sldId id="288" r:id="rId39"/>
    <p:sldId id="289" r:id="rId40"/>
    <p:sldId id="296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215"/>
    <a:srgbClr val="FF5757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FFC53F-8744-479D-9B7C-D2D0D0849CCA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687C3-1BB1-439A-BAED-9C6017CBC0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1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87C3-1BB1-439A-BAED-9C6017CBC02B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187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B687C3-1BB1-439A-BAED-9C6017CBC02B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535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29BFE-8B8A-4972-B57D-66A1B41ED601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905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29BFE-8B8A-4972-B57D-66A1B41ED601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905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jpg"/><Relationship Id="rId4" Type="http://schemas.openxmlformats.org/officeDocument/2006/relationships/image" Target="../media/image46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51520" y="836712"/>
            <a:ext cx="8640960" cy="5616624"/>
          </a:xfrm>
        </p:spPr>
        <p:txBody>
          <a:bodyPr/>
          <a:lstStyle/>
          <a:p>
            <a:pPr marL="0" lvl="0" indent="0" algn="ctr">
              <a:buClr>
                <a:srgbClr val="DC9E1F"/>
              </a:buClr>
              <a:buNone/>
            </a:pPr>
            <a:endParaRPr lang="ru-RU" sz="2800" dirty="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buClr>
                <a:srgbClr val="DC9E1F"/>
              </a:buClr>
              <a:buNone/>
            </a:pPr>
            <a:r>
              <a:rPr lang="ru-RU" sz="2800" b="1" dirty="0" smtClean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Тема </a:t>
            </a:r>
            <a:r>
              <a:rPr lang="ru-RU" sz="2800" b="1" dirty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урока</a:t>
            </a:r>
            <a:r>
              <a:rPr lang="ru-RU" sz="2800" b="1" dirty="0" smtClean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:</a:t>
            </a:r>
          </a:p>
          <a:p>
            <a:pPr marL="0" lvl="0" indent="0" algn="ctr">
              <a:buClr>
                <a:srgbClr val="DC9E1F"/>
              </a:buClr>
              <a:buNone/>
            </a:pPr>
            <a:endParaRPr lang="ru-RU" sz="2800" b="1" dirty="0">
              <a:solidFill>
                <a:srgbClr val="FFFF00"/>
              </a:solidFill>
              <a:latin typeface="Bookman Old Style" pitchFamily="18" charset="0"/>
              <a:cs typeface="Times New Roman" pitchFamily="18" charset="0"/>
            </a:endParaRPr>
          </a:p>
          <a:p>
            <a:pPr marL="0" lvl="0" indent="0" algn="ctr">
              <a:buClr>
                <a:srgbClr val="DC9E1F"/>
              </a:buClr>
              <a:buNone/>
            </a:pPr>
            <a:r>
              <a:rPr lang="ru-RU" sz="2800" dirty="0" smtClean="0">
                <a:solidFill>
                  <a:srgbClr val="00FF00"/>
                </a:solidFill>
                <a:latin typeface="Bookman Old Style" pitchFamily="18" charset="0"/>
                <a:cs typeface="Times New Roman" pitchFamily="18" charset="0"/>
              </a:rPr>
              <a:t>Работа газа и пара при расширении. </a:t>
            </a:r>
            <a:endParaRPr lang="ru-RU" sz="2800" dirty="0">
              <a:solidFill>
                <a:srgbClr val="00FF0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3578812" y="4509120"/>
            <a:ext cx="5544616" cy="2132856"/>
          </a:xfrm>
        </p:spPr>
        <p:txBody>
          <a:bodyPr>
            <a:normAutofit fontScale="92500" lnSpcReduction="10000"/>
          </a:bodyPr>
          <a:lstStyle/>
          <a:p>
            <a:pPr marL="0" lvl="0" indent="0" algn="r">
              <a:buClr>
                <a:srgbClr val="DC9E1F"/>
              </a:buClr>
              <a:buNone/>
            </a:pP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marL="0" lvl="0" indent="0" algn="r">
              <a:buClr>
                <a:srgbClr val="DC9E1F"/>
              </a:buClr>
              <a:buNone/>
            </a:pPr>
            <a:r>
              <a:rPr lang="ru-RU" sz="2800" dirty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Зиновьева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Ольга Николаевна</a:t>
            </a:r>
          </a:p>
          <a:p>
            <a:pPr marL="0" lvl="0" indent="0" algn="r">
              <a:buClr>
                <a:srgbClr val="DC9E1F"/>
              </a:buClr>
              <a:buNone/>
            </a:pP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физики, </a:t>
            </a:r>
          </a:p>
          <a:p>
            <a:pPr marL="0" lvl="0" indent="0" algn="r">
              <a:buClr>
                <a:srgbClr val="DC9E1F"/>
              </a:buClr>
              <a:buNone/>
            </a:pPr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астрономии </a:t>
            </a:r>
            <a:r>
              <a:rPr lang="ru-RU" sz="28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информатики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00FF00"/>
                </a:solidFill>
                <a:latin typeface="Bookman Old Style" pitchFamily="18" charset="0"/>
              </a:rPr>
              <a:t>Презентация к уроку физики в 8 классе</a:t>
            </a:r>
            <a:endParaRPr lang="ru-RU" sz="2400" dirty="0">
              <a:solidFill>
                <a:srgbClr val="00FF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652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800" dirty="0" smtClean="0">
                <a:latin typeface="Bookman Old Style" pitchFamily="18" charset="0"/>
              </a:rPr>
              <a:t>3… </a:t>
            </a:r>
          </a:p>
          <a:p>
            <a:pPr marL="0" lvl="0" indent="0" algn="ctr">
              <a:buNone/>
            </a:pPr>
            <a:r>
              <a:rPr lang="ru-RU" sz="2800" dirty="0" smtClean="0">
                <a:latin typeface="Bookman Old Style" pitchFamily="18" charset="0"/>
              </a:rPr>
              <a:t>количество </a:t>
            </a:r>
            <a:r>
              <a:rPr lang="ru-RU" sz="2800" dirty="0">
                <a:latin typeface="Bookman Old Style" pitchFamily="18" charset="0"/>
              </a:rPr>
              <a:t>теплоты, которое выделяется при сгорании </a:t>
            </a:r>
            <a:r>
              <a:rPr lang="en-US" sz="2800" i="1" dirty="0">
                <a:latin typeface="Bookman Old Style" pitchFamily="18" charset="0"/>
              </a:rPr>
              <a:t>m </a:t>
            </a:r>
            <a:r>
              <a:rPr lang="ru-RU" sz="2800" dirty="0">
                <a:latin typeface="Bookman Old Style" pitchFamily="18" charset="0"/>
              </a:rPr>
              <a:t>кг топлива, вычисляется по формуле </a:t>
            </a:r>
            <a:endParaRPr lang="ru-RU" sz="2800" dirty="0" smtClean="0">
              <a:latin typeface="Bookman Old Style" pitchFamily="18" charset="0"/>
            </a:endParaRPr>
          </a:p>
          <a:p>
            <a:pPr marL="0" indent="0" algn="ctr">
              <a:buNone/>
            </a:pP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lvl="0" indent="0" algn="ctr">
              <a:buNone/>
            </a:pPr>
            <a:endParaRPr lang="ru-RU" sz="6000" i="1" dirty="0" smtClean="0">
              <a:latin typeface="Bookman Old Style" pitchFamily="18" charset="0"/>
            </a:endParaRPr>
          </a:p>
          <a:p>
            <a:pPr marL="0" lvl="0" indent="0" algn="ctr">
              <a:buNone/>
            </a:pPr>
            <a:r>
              <a:rPr lang="en-US" sz="6000" i="1" dirty="0" smtClean="0">
                <a:latin typeface="Bookman Old Style" pitchFamily="18" charset="0"/>
              </a:rPr>
              <a:t>Q</a:t>
            </a:r>
            <a:r>
              <a:rPr lang="ru-RU" sz="6000" i="1" dirty="0" smtClean="0">
                <a:latin typeface="Bookman Old Style" pitchFamily="18" charset="0"/>
              </a:rPr>
              <a:t> </a:t>
            </a:r>
            <a:r>
              <a:rPr lang="ru-RU" sz="6000" i="1" dirty="0">
                <a:latin typeface="Bookman Old Style" pitchFamily="18" charset="0"/>
              </a:rPr>
              <a:t>= </a:t>
            </a:r>
            <a:r>
              <a:rPr lang="en-US" sz="6000" i="1" dirty="0">
                <a:latin typeface="Bookman Old Style" pitchFamily="18" charset="0"/>
              </a:rPr>
              <a:t>λ </a:t>
            </a:r>
            <a:r>
              <a:rPr lang="en-US" sz="6000" i="1" dirty="0" smtClean="0">
                <a:latin typeface="Bookman Old Style" pitchFamily="18" charset="0"/>
              </a:rPr>
              <a:t>m</a:t>
            </a:r>
            <a:r>
              <a:rPr lang="ru-RU" sz="6000" i="1" dirty="0" smtClean="0">
                <a:latin typeface="Bookman Old Style" pitchFamily="18" charset="0"/>
              </a:rPr>
              <a:t> </a:t>
            </a:r>
            <a:r>
              <a:rPr lang="ru-RU" sz="6000" dirty="0" smtClean="0">
                <a:latin typeface="Bookman Old Style" pitchFamily="18" charset="0"/>
              </a:rPr>
              <a:t>? </a:t>
            </a:r>
            <a:endParaRPr lang="ru-RU" sz="6000" dirty="0">
              <a:latin typeface="Bookman Old Style" pitchFamily="18" charset="0"/>
            </a:endParaRPr>
          </a:p>
          <a:p>
            <a:pPr marL="0" indent="0">
              <a:buNone/>
            </a:pPr>
            <a:endParaRPr lang="ru-RU" sz="1800" dirty="0">
              <a:latin typeface="Bookman Old Style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Bookman Old Style" pitchFamily="18" charset="0"/>
              </a:rPr>
              <a:t>Верите ли вы что….?</a:t>
            </a:r>
            <a:br>
              <a:rPr lang="ru-RU" sz="3200" b="1" dirty="0" smtClean="0">
                <a:solidFill>
                  <a:srgbClr val="FFFF00"/>
                </a:solidFill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597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lvl="0" indent="0" algn="ctr">
              <a:buNone/>
            </a:pPr>
            <a:r>
              <a:rPr lang="ru-RU" sz="3200" dirty="0" smtClean="0">
                <a:solidFill>
                  <a:srgbClr val="FFFF00"/>
                </a:solidFill>
                <a:latin typeface="Bookman Old Style" pitchFamily="18" charset="0"/>
              </a:rPr>
              <a:t>4… </a:t>
            </a:r>
          </a:p>
          <a:p>
            <a:pPr marL="0" lvl="0" indent="0" algn="ctr">
              <a:buNone/>
            </a:pPr>
            <a:r>
              <a:rPr lang="ru-RU" sz="3200" dirty="0" smtClean="0">
                <a:solidFill>
                  <a:srgbClr val="FFFF00"/>
                </a:solidFill>
                <a:latin typeface="Bookman Old Style" pitchFamily="18" charset="0"/>
              </a:rPr>
              <a:t>изменить </a:t>
            </a:r>
            <a:r>
              <a:rPr lang="ru-RU" sz="3200" dirty="0">
                <a:solidFill>
                  <a:srgbClr val="FFFF00"/>
                </a:solidFill>
                <a:latin typeface="Bookman Old Style" pitchFamily="18" charset="0"/>
              </a:rPr>
              <a:t>внутреннюю энергию можно совершив работу над телом или самим телом? </a:t>
            </a:r>
          </a:p>
          <a:p>
            <a:pPr marL="0" indent="0">
              <a:buNone/>
            </a:pPr>
            <a:endParaRPr lang="ru-RU" sz="3200" dirty="0">
              <a:latin typeface="Bookman Old Style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latin typeface="Bookman Old Style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  <a:t>Верите ли вы что….?</a:t>
            </a:r>
            <a:b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427984" y="1032488"/>
            <a:ext cx="4564732" cy="5426331"/>
            <a:chOff x="4427984" y="1032488"/>
            <a:chExt cx="4564732" cy="5426331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31"/>
            <a:stretch/>
          </p:blipFill>
          <p:spPr bwMode="auto">
            <a:xfrm>
              <a:off x="5812216" y="1032489"/>
              <a:ext cx="3180500" cy="54263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>
              <a:solidFill>
                <a:schemeClr val="accent3">
                  <a:lumMod val="20000"/>
                  <a:lumOff val="80000"/>
                </a:schemeClr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65" r="22026"/>
            <a:stretch/>
          </p:blipFill>
          <p:spPr bwMode="auto">
            <a:xfrm>
              <a:off x="4427984" y="1032488"/>
              <a:ext cx="1620982" cy="540608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38100" cap="sq">
              <a:solidFill>
                <a:schemeClr val="accent3">
                  <a:lumMod val="20000"/>
                  <a:lumOff val="80000"/>
                </a:schemeClr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</p:spTree>
    <p:extLst>
      <p:ext uri="{BB962C8B-B14F-4D97-AF65-F5344CB8AC3E}">
        <p14:creationId xmlns:p14="http://schemas.microsoft.com/office/powerpoint/2010/main" val="651041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544" y="1268760"/>
            <a:ext cx="3733800" cy="2800350"/>
          </a:xfrm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06437"/>
          </a:xfrm>
        </p:spPr>
        <p:txBody>
          <a:bodyPr/>
          <a:lstStyle/>
          <a:p>
            <a:pPr algn="ctr"/>
            <a:r>
              <a:rPr lang="ru-RU" dirty="0" smtClean="0">
                <a:latin typeface="Bookman Old Style" pitchFamily="18" charset="0"/>
              </a:rPr>
              <a:t>Фрагменты урока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3733800" cy="2800350"/>
          </a:xfrm>
        </p:spPr>
      </p:pic>
    </p:spTree>
    <p:extLst>
      <p:ext uri="{BB962C8B-B14F-4D97-AF65-F5344CB8AC3E}">
        <p14:creationId xmlns:p14="http://schemas.microsoft.com/office/powerpoint/2010/main" val="3622407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800" dirty="0" smtClean="0">
                <a:latin typeface="Bookman Old Style" pitchFamily="18" charset="0"/>
              </a:rPr>
              <a:t>5… </a:t>
            </a:r>
          </a:p>
          <a:p>
            <a:pPr marL="0" lvl="0" indent="0" algn="ctr">
              <a:buNone/>
            </a:pPr>
            <a:r>
              <a:rPr lang="ru-RU" sz="2800" dirty="0" smtClean="0">
                <a:latin typeface="Bookman Old Style" pitchFamily="18" charset="0"/>
              </a:rPr>
              <a:t>использовать </a:t>
            </a:r>
            <a:r>
              <a:rPr lang="ru-RU" sz="2800" dirty="0">
                <a:latin typeface="Bookman Old Style" pitchFamily="18" charset="0"/>
              </a:rPr>
              <a:t>внутреннюю энергию – это значит совершать за счет неё полезную работу? </a:t>
            </a:r>
          </a:p>
          <a:p>
            <a:pPr marL="0" indent="0" algn="ctr">
              <a:buNone/>
            </a:pPr>
            <a:endParaRPr lang="ru-RU" sz="1800" dirty="0">
              <a:latin typeface="Bookman Old Style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7"/>
          <a:stretch/>
        </p:blipFill>
        <p:spPr>
          <a:xfrm>
            <a:off x="4518031" y="1700808"/>
            <a:ext cx="4625969" cy="36497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  <a:t>Верите ли вы что….?</a:t>
            </a:r>
            <a:b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041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800" dirty="0" smtClean="0">
                <a:solidFill>
                  <a:srgbClr val="FFFF00"/>
                </a:solidFill>
                <a:latin typeface="Bookman Old Style" pitchFamily="18" charset="0"/>
              </a:rPr>
              <a:t>6… </a:t>
            </a:r>
          </a:p>
          <a:p>
            <a:pPr marL="0" lvl="0" indent="0" algn="ctr">
              <a:buNone/>
            </a:pPr>
            <a:r>
              <a:rPr lang="ru-RU" sz="2800" dirty="0" smtClean="0">
                <a:solidFill>
                  <a:srgbClr val="FFFF00"/>
                </a:solidFill>
                <a:latin typeface="Bookman Old Style" pitchFamily="18" charset="0"/>
              </a:rPr>
              <a:t>развитие </a:t>
            </a:r>
            <a:r>
              <a:rPr lang="ru-RU" sz="2800" dirty="0">
                <a:solidFill>
                  <a:srgbClr val="FFFF00"/>
                </a:solidFill>
                <a:latin typeface="Bookman Old Style" pitchFamily="18" charset="0"/>
              </a:rPr>
              <a:t>техники зависит от умения использовать громадную внутреннюю энергию топлива? </a:t>
            </a:r>
          </a:p>
          <a:p>
            <a:pPr marL="0" indent="0" algn="ctr">
              <a:buNone/>
            </a:pP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latin typeface="Bookman Old Style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  <a:t>Верите ли вы что….?</a:t>
            </a:r>
            <a:b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58056"/>
            <a:ext cx="2880320" cy="5309903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51041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539552" y="1124744"/>
            <a:ext cx="8066856" cy="1684784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800" dirty="0" smtClean="0">
                <a:latin typeface="Bookman Old Style" pitchFamily="18" charset="0"/>
              </a:rPr>
              <a:t>7…</a:t>
            </a:r>
          </a:p>
          <a:p>
            <a:pPr marL="0" lvl="0" indent="0" algn="ctr">
              <a:buNone/>
            </a:pPr>
            <a:r>
              <a:rPr lang="ru-RU" sz="2800" dirty="0" smtClean="0">
                <a:latin typeface="Bookman Old Style" pitchFamily="18" charset="0"/>
              </a:rPr>
              <a:t>внутреннюю </a:t>
            </a:r>
            <a:r>
              <a:rPr lang="ru-RU" sz="2800" dirty="0">
                <a:latin typeface="Bookman Old Style" pitchFamily="18" charset="0"/>
              </a:rPr>
              <a:t>энергию нельзя превратить в механическую? </a:t>
            </a:r>
          </a:p>
          <a:p>
            <a:pPr marL="0" indent="0" algn="ctr">
              <a:buNone/>
            </a:pP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latin typeface="Bookman Old Style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  <a:t>Верите ли вы что….?</a:t>
            </a:r>
            <a:b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06258"/>
            <a:ext cx="5198791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chemeClr val="accent3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51041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94848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latin typeface="Bookman Old Style" pitchFamily="18" charset="0"/>
              </a:rPr>
              <a:t>Цель </a:t>
            </a:r>
            <a:r>
              <a:rPr lang="ru-RU" sz="2800" b="1" dirty="0">
                <a:latin typeface="Bookman Old Style" pitchFamily="18" charset="0"/>
              </a:rPr>
              <a:t>урока:</a:t>
            </a:r>
            <a:endParaRPr lang="ru-RU" sz="2800" dirty="0">
              <a:latin typeface="Bookman Old Style" pitchFamily="18" charset="0"/>
            </a:endParaRPr>
          </a:p>
          <a:p>
            <a:r>
              <a:rPr lang="ru-RU" sz="3200" dirty="0">
                <a:latin typeface="Bookman Old Style" pitchFamily="18" charset="0"/>
              </a:rPr>
              <a:t>Сформировать знание учащихся о работе пара и газа на примере тепловых двигателей.</a:t>
            </a:r>
          </a:p>
          <a:p>
            <a:pPr marL="0" lvl="0" indent="0">
              <a:buNone/>
            </a:pPr>
            <a:r>
              <a:rPr lang="ru-RU" sz="3200" dirty="0" smtClean="0">
                <a:latin typeface="Bookman Old Style" pitchFamily="18" charset="0"/>
              </a:rPr>
              <a:t>• Ознакомить </a:t>
            </a:r>
            <a:r>
              <a:rPr lang="ru-RU" sz="3200" dirty="0">
                <a:latin typeface="Bookman Old Style" pitchFamily="18" charset="0"/>
              </a:rPr>
              <a:t>учащихся с видами </a:t>
            </a:r>
            <a:endParaRPr lang="ru-RU" sz="3200" dirty="0" smtClean="0">
              <a:latin typeface="Bookman Old Style" pitchFamily="18" charset="0"/>
            </a:endParaRPr>
          </a:p>
          <a:p>
            <a:pPr marL="0" lvl="0" indent="0">
              <a:buNone/>
            </a:pPr>
            <a:r>
              <a:rPr lang="ru-RU" sz="3200" dirty="0">
                <a:latin typeface="Bookman Old Style" pitchFamily="18" charset="0"/>
              </a:rPr>
              <a:t> </a:t>
            </a:r>
            <a:r>
              <a:rPr lang="ru-RU" sz="3200" dirty="0" smtClean="0">
                <a:latin typeface="Bookman Old Style" pitchFamily="18" charset="0"/>
              </a:rPr>
              <a:t>  тепловых </a:t>
            </a:r>
            <a:r>
              <a:rPr lang="ru-RU" sz="3200" dirty="0">
                <a:latin typeface="Bookman Old Style" pitchFamily="18" charset="0"/>
              </a:rPr>
              <a:t>двигателей.</a:t>
            </a:r>
          </a:p>
          <a:p>
            <a:pPr marL="0" indent="0">
              <a:buNone/>
            </a:pPr>
            <a:endParaRPr lang="ru-RU" sz="2800" dirty="0">
              <a:latin typeface="Bookman Old Style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latin typeface="Bookman Old Style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778098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</p:spTree>
    <p:extLst>
      <p:ext uri="{BB962C8B-B14F-4D97-AF65-F5344CB8AC3E}">
        <p14:creationId xmlns:p14="http://schemas.microsoft.com/office/powerpoint/2010/main" val="651041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092" y="620688"/>
            <a:ext cx="9144000" cy="62373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400" b="1" dirty="0" smtClean="0">
                <a:solidFill>
                  <a:srgbClr val="FFFF00"/>
                </a:solidFill>
                <a:latin typeface="Bookman Old Style" pitchFamily="18" charset="0"/>
              </a:rPr>
              <a:t>Задачи:</a:t>
            </a:r>
            <a:r>
              <a:rPr lang="ru-RU" sz="1400" b="1" dirty="0">
                <a:solidFill>
                  <a:srgbClr val="FFFF00"/>
                </a:solidFill>
                <a:latin typeface="Bookman Old Style" pitchFamily="18" charset="0"/>
              </a:rPr>
              <a:t> </a:t>
            </a:r>
            <a:endParaRPr lang="ru-RU" sz="1400" dirty="0">
              <a:solidFill>
                <a:srgbClr val="FFFF00"/>
              </a:solidFill>
              <a:latin typeface="Bookman Old Style" pitchFamily="18" charset="0"/>
            </a:endParaRPr>
          </a:p>
          <a:p>
            <a:pPr marL="0" indent="0">
              <a:buNone/>
            </a:pPr>
            <a:r>
              <a:rPr lang="ru-RU" sz="1400" b="1" dirty="0">
                <a:solidFill>
                  <a:srgbClr val="FFFF00"/>
                </a:solidFill>
                <a:latin typeface="Bookman Old Style" pitchFamily="18" charset="0"/>
              </a:rPr>
              <a:t>Обучающая </a:t>
            </a:r>
            <a:endParaRPr lang="ru-RU" sz="1400" dirty="0">
              <a:solidFill>
                <a:srgbClr val="FFFF00"/>
              </a:solidFill>
              <a:latin typeface="Bookman Old Style" pitchFamily="18" charset="0"/>
            </a:endParaRPr>
          </a:p>
          <a:p>
            <a:pPr lvl="0"/>
            <a:r>
              <a:rPr lang="ru-RU" sz="1400" dirty="0">
                <a:latin typeface="Bookman Old Style" pitchFamily="18" charset="0"/>
              </a:rPr>
              <a:t>рассмотреть работу газа и пара при расширении на опыте;</a:t>
            </a:r>
          </a:p>
          <a:p>
            <a:pPr lvl="0"/>
            <a:r>
              <a:rPr lang="ru-RU" sz="1400" dirty="0">
                <a:latin typeface="Bookman Old Style" pitchFamily="18" charset="0"/>
              </a:rPr>
              <a:t>изучить понятие тепловых двигателей; </a:t>
            </a:r>
          </a:p>
          <a:p>
            <a:pPr lvl="0"/>
            <a:r>
              <a:rPr lang="ru-RU" sz="1400" dirty="0">
                <a:latin typeface="Bookman Old Style" pitchFamily="18" charset="0"/>
              </a:rPr>
              <a:t>добиться понимания учащимися назначения отдельных элементов ДВС; </a:t>
            </a:r>
          </a:p>
          <a:p>
            <a:pPr lvl="0"/>
            <a:r>
              <a:rPr lang="ru-RU" sz="1400" dirty="0">
                <a:latin typeface="Bookman Old Style" pitchFamily="18" charset="0"/>
              </a:rPr>
              <a:t>изучить принцип работы четырехтактного ДВС</a:t>
            </a:r>
            <a:r>
              <a:rPr lang="ru-RU" sz="1400" dirty="0" smtClean="0">
                <a:latin typeface="Bookman Old Style" pitchFamily="18" charset="0"/>
              </a:rPr>
              <a:t>.</a:t>
            </a:r>
            <a:r>
              <a:rPr lang="ru-RU" sz="1400" b="1" dirty="0">
                <a:latin typeface="Bookman Old Style" pitchFamily="18" charset="0"/>
              </a:rPr>
              <a:t> </a:t>
            </a:r>
            <a:endParaRPr lang="ru-RU" sz="1400" dirty="0">
              <a:latin typeface="Bookman Old Style" pitchFamily="18" charset="0"/>
            </a:endParaRPr>
          </a:p>
          <a:p>
            <a:pPr marL="0" indent="0">
              <a:buNone/>
            </a:pPr>
            <a:r>
              <a:rPr lang="ru-RU" sz="1400" b="1" dirty="0">
                <a:solidFill>
                  <a:srgbClr val="FFFF00"/>
                </a:solidFill>
                <a:latin typeface="Bookman Old Style" pitchFamily="18" charset="0"/>
              </a:rPr>
              <a:t>Воспитательная </a:t>
            </a:r>
            <a:endParaRPr lang="ru-RU" sz="1400" dirty="0">
              <a:solidFill>
                <a:srgbClr val="FFFF00"/>
              </a:solidFill>
              <a:latin typeface="Bookman Old Style" pitchFamily="18" charset="0"/>
            </a:endParaRPr>
          </a:p>
          <a:p>
            <a:pPr lvl="0"/>
            <a:r>
              <a:rPr lang="ru-RU" sz="1400" dirty="0">
                <a:latin typeface="Bookman Old Style" pitchFamily="18" charset="0"/>
              </a:rPr>
              <a:t>стимулирование познавательной активности при обсуждении работы двигателя, используя компьютер; </a:t>
            </a:r>
          </a:p>
          <a:p>
            <a:pPr lvl="0"/>
            <a:r>
              <a:rPr lang="ru-RU" sz="1400" dirty="0">
                <a:latin typeface="Bookman Old Style" pitchFamily="18" charset="0"/>
              </a:rPr>
              <a:t>содействовать патриотическому воспитанию, напомнив о роли русских изобретателей в истории; </a:t>
            </a:r>
          </a:p>
          <a:p>
            <a:pPr lvl="0"/>
            <a:r>
              <a:rPr lang="ru-RU" sz="1400" dirty="0">
                <a:latin typeface="Bookman Old Style" pitchFamily="18" charset="0"/>
              </a:rPr>
              <a:t>формировать интерес учащихся к изучению физики;</a:t>
            </a:r>
          </a:p>
          <a:p>
            <a:pPr lvl="0"/>
            <a:r>
              <a:rPr lang="ru-RU" sz="1400" dirty="0">
                <a:latin typeface="Bookman Old Style" pitchFamily="18" charset="0"/>
              </a:rPr>
              <a:t>умение работать в группе.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FFFF00"/>
                </a:solidFill>
                <a:latin typeface="Bookman Old Style" pitchFamily="18" charset="0"/>
              </a:rPr>
              <a:t>Развивающая </a:t>
            </a:r>
            <a:endParaRPr lang="ru-RU" sz="1400" dirty="0">
              <a:solidFill>
                <a:srgbClr val="FFFF00"/>
              </a:solidFill>
              <a:latin typeface="Bookman Old Style" pitchFamily="18" charset="0"/>
            </a:endParaRPr>
          </a:p>
          <a:p>
            <a:pPr lvl="0"/>
            <a:r>
              <a:rPr lang="ru-RU" sz="1400" dirty="0">
                <a:latin typeface="Bookman Old Style" pitchFamily="18" charset="0"/>
              </a:rPr>
              <a:t>развивать умения выделять главное, анализировать, делать выводы;</a:t>
            </a:r>
          </a:p>
          <a:p>
            <a:pPr lvl="0"/>
            <a:r>
              <a:rPr lang="ru-RU" sz="1400" dirty="0">
                <a:latin typeface="Bookman Old Style" pitchFamily="18" charset="0"/>
              </a:rPr>
              <a:t>развивать внимание, память, творческие способности учащихся;</a:t>
            </a:r>
          </a:p>
          <a:p>
            <a:pPr lvl="0"/>
            <a:r>
              <a:rPr lang="ru-RU" sz="1400" dirty="0">
                <a:latin typeface="Bookman Old Style" pitchFamily="18" charset="0"/>
              </a:rPr>
              <a:t>развивать познавательную, информационно-коммуникативную компетенции;</a:t>
            </a:r>
          </a:p>
          <a:p>
            <a:pPr lvl="0"/>
            <a:r>
              <a:rPr lang="ru-RU" sz="1400" dirty="0">
                <a:latin typeface="Bookman Old Style" pitchFamily="18" charset="0"/>
              </a:rPr>
              <a:t>систематизировать знания учащихся по изученному материалу темы “Тепловые явления”; </a:t>
            </a:r>
          </a:p>
          <a:p>
            <a:pPr lvl="0"/>
            <a:r>
              <a:rPr lang="ru-RU" sz="1400" dirty="0">
                <a:latin typeface="Bookman Old Style" pitchFamily="18" charset="0"/>
              </a:rPr>
              <a:t>анализ экологической опасности ДВС.</a:t>
            </a:r>
          </a:p>
          <a:p>
            <a:pPr marL="0" indent="0">
              <a:buNone/>
            </a:pPr>
            <a:r>
              <a:rPr lang="ru-RU" sz="1400" b="1" dirty="0">
                <a:latin typeface="Bookman Old Style" pitchFamily="18" charset="0"/>
              </a:rPr>
              <a:t> </a:t>
            </a:r>
            <a:endParaRPr lang="ru-RU" sz="1400" dirty="0">
              <a:latin typeface="Bookman Old Style" pitchFamily="18" charset="0"/>
            </a:endParaRPr>
          </a:p>
          <a:p>
            <a:pPr marL="0" indent="0">
              <a:buNone/>
            </a:pPr>
            <a:endParaRPr lang="ru-RU" sz="1400" dirty="0">
              <a:latin typeface="Bookman Old Style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>
              <a:latin typeface="Bookman Old Style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6255" y="0"/>
            <a:ext cx="8977745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</p:spTree>
    <p:extLst>
      <p:ext uri="{BB962C8B-B14F-4D97-AF65-F5344CB8AC3E}">
        <p14:creationId xmlns:p14="http://schemas.microsoft.com/office/powerpoint/2010/main" val="3798597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475656" y="1628800"/>
            <a:ext cx="612264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latin typeface="Bookman Old Style" pitchFamily="18" charset="0"/>
              </a:rPr>
              <a:t>Оборудование</a:t>
            </a:r>
            <a:endParaRPr lang="ru-RU" sz="2800" dirty="0">
              <a:latin typeface="Bookman Old Style" pitchFamily="18" charset="0"/>
            </a:endParaRPr>
          </a:p>
          <a:p>
            <a:pPr lvl="0"/>
            <a:r>
              <a:rPr lang="ru-RU" sz="2800" dirty="0">
                <a:latin typeface="Bookman Old Style" pitchFamily="18" charset="0"/>
              </a:rPr>
              <a:t>компьютер, </a:t>
            </a:r>
          </a:p>
          <a:p>
            <a:pPr lvl="0"/>
            <a:r>
              <a:rPr lang="ru-RU" sz="2800" dirty="0" smtClean="0">
                <a:latin typeface="Bookman Old Style" pitchFamily="18" charset="0"/>
              </a:rPr>
              <a:t>Мультимедийный проектор</a:t>
            </a:r>
            <a:r>
              <a:rPr lang="ru-RU" sz="2800" dirty="0">
                <a:latin typeface="Bookman Old Style" pitchFamily="18" charset="0"/>
              </a:rPr>
              <a:t>, </a:t>
            </a:r>
          </a:p>
          <a:p>
            <a:pPr lvl="0"/>
            <a:r>
              <a:rPr lang="ru-RU" sz="2800" dirty="0">
                <a:latin typeface="Bookman Old Style" pitchFamily="18" charset="0"/>
              </a:rPr>
              <a:t>презентация, </a:t>
            </a:r>
          </a:p>
          <a:p>
            <a:pPr lvl="0"/>
            <a:r>
              <a:rPr lang="ru-RU" sz="2800" dirty="0">
                <a:latin typeface="Bookman Old Style" pitchFamily="18" charset="0"/>
              </a:rPr>
              <a:t>модель ДВС, </a:t>
            </a:r>
          </a:p>
          <a:p>
            <a:pPr lvl="0"/>
            <a:r>
              <a:rPr lang="ru-RU" sz="2800" dirty="0">
                <a:latin typeface="Bookman Old Style" pitchFamily="18" charset="0"/>
              </a:rPr>
              <a:t>таблица.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706090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5975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07504" y="1196752"/>
            <a:ext cx="5688632" cy="5877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«</a:t>
            </a:r>
            <a:r>
              <a:rPr lang="ru-RU" sz="2400" dirty="0" err="1">
                <a:latin typeface="Bookman Old Style" pitchFamily="18" charset="0"/>
              </a:rPr>
              <a:t>Фишбоун</a:t>
            </a:r>
            <a:r>
              <a:rPr lang="ru-RU" sz="2400" dirty="0">
                <a:latin typeface="Bookman Old Style" pitchFamily="18" charset="0"/>
              </a:rPr>
              <a:t>»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Делаем новые знания своими!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Голова</a:t>
            </a:r>
            <a:r>
              <a:rPr lang="ru-RU" sz="2400" dirty="0">
                <a:latin typeface="Bookman Old Style" pitchFamily="18" charset="0"/>
              </a:rPr>
              <a:t> - Проблема…..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Косточки справа – </a:t>
            </a:r>
          </a:p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Основные понятия темы…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Косточки слева – </a:t>
            </a:r>
          </a:p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Суть понятий…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Хвост – </a:t>
            </a:r>
          </a:p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Ответ на поставленный вопрос</a:t>
            </a:r>
          </a:p>
          <a:p>
            <a:pPr marL="0" indent="0">
              <a:buNone/>
            </a:pP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5148065" y="1124744"/>
            <a:ext cx="3168352" cy="5604726"/>
            <a:chOff x="1681797" y="-1681797"/>
            <a:chExt cx="5703698" cy="10007601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681797" y="-1681797"/>
              <a:ext cx="5691503" cy="10007601"/>
              <a:chOff x="1681797" y="-1681797"/>
              <a:chExt cx="5691911" cy="10007606"/>
            </a:xfrm>
          </p:grpSpPr>
          <p:sp>
            <p:nvSpPr>
              <p:cNvPr id="15" name="Стрелка вниз 14"/>
              <p:cNvSpPr/>
              <p:nvPr/>
            </p:nvSpPr>
            <p:spPr>
              <a:xfrm>
                <a:off x="4235742" y="477335"/>
                <a:ext cx="628650" cy="5144770"/>
              </a:xfrm>
              <a:prstGeom prst="downArrow">
                <a:avLst/>
              </a:prstGeom>
              <a:noFill/>
              <a:ln w="571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100">
                    <a:effectLst/>
                    <a:ea typeface="Times New Roman"/>
                    <a:cs typeface="Times New Roman"/>
                  </a:rPr>
                  <a:t> 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6" name="Пирог 15"/>
              <p:cNvSpPr/>
              <p:nvPr/>
            </p:nvSpPr>
            <p:spPr>
              <a:xfrm rot="18791241">
                <a:off x="3519750" y="-1575752"/>
                <a:ext cx="2219326" cy="2007236"/>
              </a:xfrm>
              <a:prstGeom prst="pie">
                <a:avLst>
                  <a:gd name="adj1" fmla="val 19578124"/>
                  <a:gd name="adj2" fmla="val 18479301"/>
                </a:avLst>
              </a:prstGeom>
              <a:noFill/>
              <a:ln w="571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100">
                    <a:effectLst/>
                    <a:ea typeface="Times New Roman"/>
                    <a:cs typeface="Times New Roman"/>
                  </a:rPr>
                  <a:t> 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7" name="Овал 16"/>
              <p:cNvSpPr/>
              <p:nvPr/>
            </p:nvSpPr>
            <p:spPr>
              <a:xfrm>
                <a:off x="3631893" y="-825254"/>
                <a:ext cx="226771" cy="212141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100">
                    <a:effectLst/>
                    <a:ea typeface="Times New Roman"/>
                    <a:cs typeface="Times New Roman"/>
                  </a:rPr>
                  <a:t> 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8" name="Месяц 17"/>
              <p:cNvSpPr/>
              <p:nvPr/>
            </p:nvSpPr>
            <p:spPr>
              <a:xfrm rot="5400000">
                <a:off x="3187633" y="4191007"/>
                <a:ext cx="2707005" cy="5562600"/>
              </a:xfrm>
              <a:prstGeom prst="moon">
                <a:avLst>
                  <a:gd name="adj" fmla="val 77536"/>
                </a:avLst>
              </a:prstGeom>
              <a:noFill/>
              <a:ln w="571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100">
                    <a:effectLst/>
                    <a:ea typeface="Times New Roman"/>
                    <a:cs typeface="Times New Roman"/>
                  </a:rPr>
                  <a:t> 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cxnSp>
            <p:nvCxnSpPr>
              <p:cNvPr id="19" name="Прямая со стрелкой 18"/>
              <p:cNvCxnSpPr/>
              <p:nvPr/>
            </p:nvCxnSpPr>
            <p:spPr>
              <a:xfrm flipH="1">
                <a:off x="1697700" y="1443055"/>
                <a:ext cx="2703829" cy="650240"/>
              </a:xfrm>
              <a:prstGeom prst="straightConnector1">
                <a:avLst/>
              </a:prstGeom>
              <a:ln w="57150">
                <a:solidFill>
                  <a:schemeClr val="bg1">
                    <a:lumMod val="10000"/>
                    <a:lumOff val="9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 стрелкой 19"/>
              <p:cNvCxnSpPr/>
              <p:nvPr/>
            </p:nvCxnSpPr>
            <p:spPr>
              <a:xfrm>
                <a:off x="4684316" y="494588"/>
                <a:ext cx="2639695" cy="633730"/>
              </a:xfrm>
              <a:prstGeom prst="straightConnector1">
                <a:avLst/>
              </a:prstGeom>
              <a:ln w="38100">
                <a:solidFill>
                  <a:schemeClr val="bg1">
                    <a:lumMod val="10000"/>
                    <a:lumOff val="9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 стрелкой 20"/>
              <p:cNvCxnSpPr/>
              <p:nvPr/>
            </p:nvCxnSpPr>
            <p:spPr>
              <a:xfrm>
                <a:off x="4718821" y="1257929"/>
                <a:ext cx="2639695" cy="633730"/>
              </a:xfrm>
              <a:prstGeom prst="straightConnector1">
                <a:avLst/>
              </a:prstGeom>
              <a:ln w="38100">
                <a:solidFill>
                  <a:schemeClr val="bg1">
                    <a:lumMod val="10000"/>
                    <a:lumOff val="9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 стрелкой 21"/>
              <p:cNvCxnSpPr/>
              <p:nvPr/>
            </p:nvCxnSpPr>
            <p:spPr>
              <a:xfrm flipH="1">
                <a:off x="1697700" y="2371892"/>
                <a:ext cx="2703829" cy="650240"/>
              </a:xfrm>
              <a:prstGeom prst="straightConnector1">
                <a:avLst/>
              </a:prstGeom>
              <a:ln w="57150">
                <a:solidFill>
                  <a:schemeClr val="bg1">
                    <a:lumMod val="10000"/>
                    <a:lumOff val="9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 стрелкой 22"/>
              <p:cNvCxnSpPr/>
              <p:nvPr/>
            </p:nvCxnSpPr>
            <p:spPr>
              <a:xfrm>
                <a:off x="4718821" y="884756"/>
                <a:ext cx="2639695" cy="633730"/>
              </a:xfrm>
              <a:prstGeom prst="straightConnector1">
                <a:avLst/>
              </a:prstGeom>
              <a:ln w="38100">
                <a:solidFill>
                  <a:schemeClr val="bg1">
                    <a:lumMod val="10000"/>
                    <a:lumOff val="9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 стрелкой 23"/>
              <p:cNvCxnSpPr/>
              <p:nvPr/>
            </p:nvCxnSpPr>
            <p:spPr>
              <a:xfrm flipH="1">
                <a:off x="1681797" y="3338102"/>
                <a:ext cx="2703830" cy="650240"/>
              </a:xfrm>
              <a:prstGeom prst="straightConnector1">
                <a:avLst/>
              </a:prstGeom>
              <a:ln w="57150">
                <a:solidFill>
                  <a:schemeClr val="bg1">
                    <a:lumMod val="10000"/>
                    <a:lumOff val="9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 стрелкой 24"/>
              <p:cNvCxnSpPr/>
              <p:nvPr/>
            </p:nvCxnSpPr>
            <p:spPr>
              <a:xfrm>
                <a:off x="4692942" y="1684924"/>
                <a:ext cx="2639695" cy="633730"/>
              </a:xfrm>
              <a:prstGeom prst="straightConnector1">
                <a:avLst/>
              </a:prstGeom>
              <a:ln w="38100">
                <a:solidFill>
                  <a:schemeClr val="bg1">
                    <a:lumMod val="10000"/>
                    <a:lumOff val="9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 стрелкой 25"/>
              <p:cNvCxnSpPr/>
              <p:nvPr/>
            </p:nvCxnSpPr>
            <p:spPr>
              <a:xfrm>
                <a:off x="4726843" y="2093257"/>
                <a:ext cx="2639695" cy="633730"/>
              </a:xfrm>
              <a:prstGeom prst="straightConnector1">
                <a:avLst/>
              </a:prstGeom>
              <a:ln w="38100">
                <a:solidFill>
                  <a:schemeClr val="bg1">
                    <a:lumMod val="10000"/>
                    <a:lumOff val="9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 стрелкой 26"/>
              <p:cNvCxnSpPr/>
              <p:nvPr/>
            </p:nvCxnSpPr>
            <p:spPr>
              <a:xfrm>
                <a:off x="4718822" y="3233005"/>
                <a:ext cx="2639695" cy="633730"/>
              </a:xfrm>
              <a:prstGeom prst="straightConnector1">
                <a:avLst/>
              </a:prstGeom>
              <a:ln w="38100">
                <a:solidFill>
                  <a:schemeClr val="bg1">
                    <a:lumMod val="10000"/>
                    <a:lumOff val="9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 стрелкой 27"/>
              <p:cNvCxnSpPr/>
              <p:nvPr/>
            </p:nvCxnSpPr>
            <p:spPr>
              <a:xfrm>
                <a:off x="4734013" y="3630813"/>
                <a:ext cx="2639695" cy="633730"/>
              </a:xfrm>
              <a:prstGeom prst="straightConnector1">
                <a:avLst/>
              </a:prstGeom>
              <a:ln w="38100">
                <a:solidFill>
                  <a:schemeClr val="bg1">
                    <a:lumMod val="10000"/>
                    <a:lumOff val="9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Прямая со стрелкой 8"/>
            <p:cNvCxnSpPr/>
            <p:nvPr/>
          </p:nvCxnSpPr>
          <p:spPr>
            <a:xfrm>
              <a:off x="4746434" y="2764748"/>
              <a:ext cx="2639061" cy="633730"/>
            </a:xfrm>
            <a:prstGeom prst="straightConnector1">
              <a:avLst/>
            </a:prstGeom>
            <a:ln w="38100">
              <a:solidFill>
                <a:schemeClr val="bg1">
                  <a:lumMod val="10000"/>
                  <a:lumOff val="9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/>
            <p:nvPr/>
          </p:nvCxnSpPr>
          <p:spPr>
            <a:xfrm>
              <a:off x="4713080" y="4004775"/>
              <a:ext cx="2639061" cy="633730"/>
            </a:xfrm>
            <a:prstGeom prst="straightConnector1">
              <a:avLst/>
            </a:prstGeom>
            <a:ln w="38100">
              <a:solidFill>
                <a:schemeClr val="bg1">
                  <a:lumMod val="10000"/>
                  <a:lumOff val="9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 flipH="1">
              <a:off x="1697699" y="4480464"/>
              <a:ext cx="2703195" cy="650239"/>
            </a:xfrm>
            <a:prstGeom prst="straightConnector1">
              <a:avLst/>
            </a:prstGeom>
            <a:ln w="57150">
              <a:solidFill>
                <a:schemeClr val="bg1">
                  <a:lumMod val="10000"/>
                  <a:lumOff val="9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>
              <a:off x="4651138" y="5134802"/>
              <a:ext cx="2639061" cy="633730"/>
            </a:xfrm>
            <a:prstGeom prst="straightConnector1">
              <a:avLst/>
            </a:prstGeom>
            <a:ln w="38100">
              <a:solidFill>
                <a:schemeClr val="bg1">
                  <a:lumMod val="10000"/>
                  <a:lumOff val="9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>
              <a:off x="4727146" y="4742857"/>
              <a:ext cx="2639060" cy="633730"/>
            </a:xfrm>
            <a:prstGeom prst="straightConnector1">
              <a:avLst/>
            </a:prstGeom>
            <a:ln w="38100">
              <a:solidFill>
                <a:schemeClr val="bg1">
                  <a:lumMod val="10000"/>
                  <a:lumOff val="9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>
              <a:off x="4743049" y="4440708"/>
              <a:ext cx="2639060" cy="633730"/>
            </a:xfrm>
            <a:prstGeom prst="straightConnector1">
              <a:avLst/>
            </a:prstGeom>
            <a:ln w="38100">
              <a:solidFill>
                <a:schemeClr val="bg1">
                  <a:lumMod val="10000"/>
                  <a:lumOff val="9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8597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8" y="10374"/>
            <a:ext cx="9130167" cy="6847625"/>
          </a:xfrm>
        </p:spPr>
      </p:pic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2822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3994"/>
            <a:ext cx="3120000" cy="23400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076" y="3622575"/>
            <a:ext cx="3120000" cy="2340000"/>
          </a:xfrm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634082"/>
          </a:xfrm>
        </p:spPr>
        <p:txBody>
          <a:bodyPr/>
          <a:lstStyle/>
          <a:p>
            <a:pPr algn="ctr"/>
            <a:r>
              <a:rPr lang="ru-RU" dirty="0" smtClean="0">
                <a:latin typeface="Bookman Old Style" pitchFamily="18" charset="0"/>
              </a:rPr>
              <a:t>Фрагменты урока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306" y="1168758"/>
            <a:ext cx="3120000" cy="234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8758"/>
            <a:ext cx="3120000" cy="234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777" y="1172059"/>
            <a:ext cx="3120000" cy="23400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622575"/>
            <a:ext cx="3120000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64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980728"/>
            <a:ext cx="9144000" cy="110872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latin typeface="Bookman Old Style" pitchFamily="18" charset="0"/>
              </a:rPr>
              <a:t>Внутреннюю </a:t>
            </a:r>
            <a:r>
              <a:rPr lang="ru-RU" sz="2400" dirty="0">
                <a:latin typeface="Bookman Old Style" pitchFamily="18" charset="0"/>
              </a:rPr>
              <a:t>энергию </a:t>
            </a:r>
            <a:r>
              <a:rPr lang="ru-RU" sz="2400" dirty="0" smtClean="0">
                <a:latin typeface="Bookman Old Style" pitchFamily="18" charset="0"/>
              </a:rPr>
              <a:t>можно </a:t>
            </a:r>
            <a:r>
              <a:rPr lang="ru-RU" sz="2400" dirty="0">
                <a:latin typeface="Bookman Old Style" pitchFamily="18" charset="0"/>
              </a:rPr>
              <a:t>превратить в механическую! </a:t>
            </a:r>
            <a:endParaRPr lang="ru-RU" sz="2400" dirty="0" smtClean="0">
              <a:latin typeface="Bookman Old Style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latin typeface="Bookman Old Style" pitchFamily="18" charset="0"/>
              </a:rPr>
              <a:t>Как </a:t>
            </a:r>
            <a:r>
              <a:rPr lang="ru-RU" sz="3200" b="1" dirty="0">
                <a:latin typeface="Bookman Old Style" pitchFamily="18" charset="0"/>
              </a:rPr>
              <a:t>это сделать?</a:t>
            </a: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pic>
        <p:nvPicPr>
          <p:cNvPr id="8" name="Объект 7" descr="ÐÐ°ÑÑÐ¸Ð½ÐºÐ¸ Ð¿Ð¾ Ð·Ð°Ð¿ÑÐ¾ÑÑ Ð¿ÑÐµÐ²ÑÐ°ÑÐµÐ½Ð¸Ðµ Ð²Ð½ÑÑÑÐµÐ½Ð½ÐµÐ¹ ÑÐ½ÐµÑÐ³Ð¸Ð¸ Ð² Ð¼ÐµÑÐ°Ð½Ð¸ÑÐµÑÐºÑÑ"/>
          <p:cNvPicPr>
            <a:picLocks noGrp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09" y="3061855"/>
            <a:ext cx="1879460" cy="3092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C:\Users\User\Desktop\МО\2018-2019\Неделя МО-2018-2019\Открытый урок\Работа газа и пара при расширении\images (1)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623" y="3061855"/>
            <a:ext cx="3096344" cy="3101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C:\Users\User\Desktop\МО\2018-2019\Неделя МО-2018-2019\Открытый урок\Работа газа и пара при расширении\images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449" y="3068960"/>
            <a:ext cx="3610337" cy="3101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3733800" cy="280035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600" y="1196752"/>
            <a:ext cx="3733800" cy="2800350"/>
          </a:xfrm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634082"/>
          </a:xfrm>
        </p:spPr>
        <p:txBody>
          <a:bodyPr/>
          <a:lstStyle/>
          <a:p>
            <a:pPr algn="ctr"/>
            <a:r>
              <a:rPr lang="ru-RU" dirty="0" smtClean="0">
                <a:latin typeface="Bookman Old Style" pitchFamily="18" charset="0"/>
              </a:rPr>
              <a:t>Фрагменты урока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00" y="4221087"/>
            <a:ext cx="6225344" cy="252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0456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79512" y="1600200"/>
            <a:ext cx="5400600" cy="411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Если мы заменим пробирку прочным металлическим цилиндром, а пробку – плотно прилегающим поршнем, который может двигаться вдоль цилиндра, то получим простейший тепловой двигатель. Такой двигатель был изобретён в 17 веке, а затем был усовершенствован Джеймсом Уаттом.</a:t>
            </a: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pic>
        <p:nvPicPr>
          <p:cNvPr id="8" name="Объект 7" descr="C:\Users\User\Desktop\МО\2018-2019\Неделя МО-2018-2019\Открытый урок\Работа газа и пара при расширении\Steam-engine,_Polytechnical_Museum,_Moscow.jpg"/>
          <p:cNvPicPr>
            <a:picLocks noGrp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4" r="19461"/>
          <a:stretch/>
        </p:blipFill>
        <p:spPr bwMode="auto">
          <a:xfrm>
            <a:off x="5580112" y="1700808"/>
            <a:ext cx="3181253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79512" y="1600200"/>
            <a:ext cx="4163888" cy="4114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latin typeface="Bookman Old Style" pitchFamily="18" charset="0"/>
              </a:rPr>
              <a:t>Тепловыми двигателями называют машины, в которых внутренняя энергия топлива превращается в механическую энергию.</a:t>
            </a:r>
          </a:p>
        </p:txBody>
      </p:sp>
      <p:pic>
        <p:nvPicPr>
          <p:cNvPr id="8" name="Объект 7" descr="C:\Users\User\Desktop\МО\2018-2019\Неделя МО-2018-2019\Открытый урок\Работа газа и пара при расширении\Без названия.jpg"/>
          <p:cNvPicPr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16832"/>
            <a:ext cx="4536504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11560" y="1124744"/>
            <a:ext cx="8138864" cy="132474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dirty="0">
                <a:latin typeface="Bookman Old Style" pitchFamily="18" charset="0"/>
              </a:rPr>
              <a:t>Виды тепловых двигателей: 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FFFF00"/>
                </a:solidFill>
                <a:latin typeface="Bookman Old Style" pitchFamily="18" charset="0"/>
              </a:rPr>
              <a:t>паровая машина</a:t>
            </a:r>
          </a:p>
          <a:p>
            <a:pPr marL="0" indent="0" algn="ctr">
              <a:buNone/>
            </a:pPr>
            <a:endParaRPr lang="ru-RU" sz="3600" dirty="0">
              <a:latin typeface="Bookman Old Style" pitchFamily="18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pic>
        <p:nvPicPr>
          <p:cNvPr id="8" name="Объект 7" descr="C:\Users\User\Desktop\МО\2018-2019\Неделя МО-2018-2019\Открытый урок\Работа газа и пара при расширении\Без названия.jpg"/>
          <p:cNvPicPr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24944"/>
            <a:ext cx="5688632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>
              <a:latin typeface="Bookman Old Style" pitchFamily="18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124744"/>
            <a:ext cx="87527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Bookman Old Style" pitchFamily="18" charset="0"/>
              </a:rPr>
              <a:t>Двигатель внутреннего сгорания</a:t>
            </a:r>
          </a:p>
        </p:txBody>
      </p:sp>
      <p:pic>
        <p:nvPicPr>
          <p:cNvPr id="8" name="Объект 7" descr="C:\Users\User\Desktop\МО\2018-2019\Неделя МО-2018-2019\Открытый урок\Работа газа и пара при расширении\image002.jpg"/>
          <p:cNvPicPr>
            <a:picLocks noGrp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7450" r="4633" b="3323"/>
          <a:stretch/>
        </p:blipFill>
        <p:spPr bwMode="auto">
          <a:xfrm>
            <a:off x="1634836" y="2660073"/>
            <a:ext cx="5611091" cy="37268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1800">
              <a:latin typeface="Bookman Old Style" pitchFamily="18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95736" y="980728"/>
            <a:ext cx="46842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latin typeface="Bookman Old Style" pitchFamily="18" charset="0"/>
              </a:rPr>
              <a:t>Паровая турбина</a:t>
            </a:r>
          </a:p>
        </p:txBody>
      </p:sp>
      <p:pic>
        <p:nvPicPr>
          <p:cNvPr id="8" name="Объект 7" descr="C:\Users\User\Desktop\МО\2018-2019\Неделя МО-2018-2019\Открытый урок\Работа газа и пара при расширении\ustrojstvo-parovoj-turbiny.jpg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04864"/>
            <a:ext cx="5544615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95536" y="1052736"/>
            <a:ext cx="8424936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latin typeface="Bookman Old Style" pitchFamily="18" charset="0"/>
              </a:rPr>
              <a:t>газовая турбина</a:t>
            </a: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pic>
        <p:nvPicPr>
          <p:cNvPr id="8" name="Объект 7" descr="C:\Users\User\Desktop\МО\2018-2019\Неделя МО-2018-2019\Открытый урок\Работа газа и пара при расширении\frame5.png"/>
          <p:cNvPicPr>
            <a:picLocks noGrp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708592"/>
            <a:ext cx="7202760" cy="33126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83568" y="908720"/>
            <a:ext cx="7994848" cy="5326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latin typeface="Bookman Old Style" pitchFamily="18" charset="0"/>
              </a:rPr>
              <a:t>реактивный двигатель</a:t>
            </a: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pic>
        <p:nvPicPr>
          <p:cNvPr id="8" name="Объект 7" descr="C:\Users\User\Desktop\МО\2018-2019\Неделя МО-2018-2019\Открытый урок\Работа газа и пара при расширении\f100.jpg"/>
          <p:cNvPicPr>
            <a:picLocks noGrp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8136904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09600" y="3284984"/>
            <a:ext cx="3733800" cy="2430016"/>
          </a:xfrm>
        </p:spPr>
        <p:txBody>
          <a:bodyPr/>
          <a:lstStyle/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592435145"/>
              </p:ext>
            </p:extLst>
          </p:nvPr>
        </p:nvGraphicFramePr>
        <p:xfrm>
          <a:off x="107504" y="1628800"/>
          <a:ext cx="8928991" cy="4032448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2976036"/>
                <a:gridCol w="2976036"/>
                <a:gridCol w="2976919"/>
              </a:tblGrid>
              <a:tr h="3024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effectLst/>
                          <a:latin typeface="Bookman Old Style" pitchFamily="18" charset="0"/>
                        </a:rPr>
                        <a:t>1 стадия –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effectLst/>
                          <a:latin typeface="Bookman Old Style" pitchFamily="18" charset="0"/>
                        </a:rPr>
                        <a:t>«Вызов»</a:t>
                      </a:r>
                      <a:endParaRPr lang="ru-RU" sz="2800" dirty="0">
                        <a:solidFill>
                          <a:srgbClr val="FFFF00"/>
                        </a:solidFill>
                        <a:effectLst/>
                        <a:latin typeface="Bookman Old Style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776" marR="397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effectLst/>
                          <a:latin typeface="Bookman Old Style" pitchFamily="18" charset="0"/>
                        </a:rPr>
                        <a:t>2 стадия –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effectLst/>
                          <a:latin typeface="Bookman Old Style" pitchFamily="18" charset="0"/>
                        </a:rPr>
                        <a:t>«Осмысление материала»</a:t>
                      </a:r>
                      <a:endParaRPr lang="ru-RU" sz="2800" dirty="0">
                        <a:solidFill>
                          <a:srgbClr val="FFFF00"/>
                        </a:solidFill>
                        <a:effectLst/>
                        <a:latin typeface="Bookman Old Style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776" marR="3977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effectLst/>
                          <a:latin typeface="Bookman Old Style" pitchFamily="18" charset="0"/>
                        </a:rPr>
                        <a:t>3 стадия –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FFFF00"/>
                          </a:solidFill>
                          <a:effectLst/>
                          <a:latin typeface="Bookman Old Style" pitchFamily="18" charset="0"/>
                        </a:rPr>
                        <a:t>«Рефлексия»</a:t>
                      </a:r>
                      <a:endParaRPr lang="ru-RU" sz="2800" dirty="0">
                        <a:solidFill>
                          <a:srgbClr val="FFFF00"/>
                        </a:solidFill>
                        <a:effectLst/>
                        <a:latin typeface="Bookman Old Style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776" marR="39776" marT="0" marB="0" anchor="ctr"/>
                </a:tc>
              </a:tr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2800">
                        <a:solidFill>
                          <a:srgbClr val="FFFF00"/>
                        </a:solidFill>
                        <a:effectLst/>
                        <a:latin typeface="Bookman Old Style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776" marR="397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2800" dirty="0">
                        <a:solidFill>
                          <a:srgbClr val="FFFF00"/>
                        </a:solidFill>
                        <a:effectLst/>
                        <a:latin typeface="Bookman Old Style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776" marR="3977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Bookman Old Style" pitchFamily="18" charset="0"/>
                        </a:rPr>
                        <a:t> </a:t>
                      </a:r>
                      <a:endParaRPr lang="ru-RU" sz="2800" dirty="0">
                        <a:solidFill>
                          <a:srgbClr val="FFFF00"/>
                        </a:solidFill>
                        <a:effectLst/>
                        <a:latin typeface="Bookman Old Style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9776" marR="39776" marT="0" marB="0"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7780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Таблица заработанных на уроке фишек</a:t>
            </a:r>
            <a:endParaRPr lang="ru-RU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08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1052736"/>
            <a:ext cx="9144000" cy="4114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>
                <a:latin typeface="Bookman Old Style" pitchFamily="18" charset="0"/>
              </a:rPr>
              <a:t>Во всех этих двигателях энергия топлива сначала переходит в энергию газа (или пара), газ, расширяясь, совершает работу и при этом охлаждается, часть его внутренней энергии превращается в механическую энергию.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2915816" y="2492896"/>
            <a:ext cx="3733800" cy="4114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latin typeface="Bookman Old Style" pitchFamily="18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365104"/>
            <a:ext cx="6551150" cy="220885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rgbClr val="FFFF0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67544" y="1196752"/>
            <a:ext cx="8136904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Bookman Old Style" pitchFamily="18" charset="0"/>
              </a:rPr>
              <a:t>ДВС – двигатель внутреннего сгорания – вид теплового двигателя, в котором топливо сгорает внутри самого двигателя.</a:t>
            </a: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C:\Users\User\Desktop\МО\2018-2019\Неделя МО-2018-2019\Открытый урок\Работа газа и пара при расширении\gl01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253451"/>
            <a:ext cx="3631734" cy="3211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554181" y="1087582"/>
            <a:ext cx="8138864" cy="1972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Bookman Old Style" pitchFamily="18" charset="0"/>
              </a:rPr>
              <a:t>ДВС работает на жидком топливе (бензин, керосин, нефть) или на горючем газе.</a:t>
            </a: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996952"/>
            <a:ext cx="6144682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320551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79512" y="908720"/>
            <a:ext cx="8856984" cy="1440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Применение ДВС очень разнообразно. Они приводят в движение самолеты, теплоходы, автомобили, тракторы, тепловозы, речные и морские суда.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323528" y="2132856"/>
            <a:ext cx="8496944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latin typeface="Bookman Old Style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562074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76" y="2132856"/>
            <a:ext cx="369722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012" y="2132856"/>
            <a:ext cx="3462680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437111"/>
            <a:ext cx="3528392" cy="234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5975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-28065" y="815752"/>
            <a:ext cx="5824201" cy="59046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Однако широкое применение ДВС оказывает негативное воздействие на окружающую среду. При работе тепловых двигателей сжигается кислород, выбрасывается  в окружающую среду углекислый и угарный газ, соединения тяжелых металлов. Однако широкое применение ДВС оказывает негативное воздействие на окружающую среду. При работе тепловых двигателей сжигается кислород, выбрасывается  в окружающую среду углекислый и угарный газ, соединения тяжелых металлов.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5364088" y="836712"/>
            <a:ext cx="3779912" cy="604427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>
              <a:latin typeface="Bookman Old Style" pitchFamily="18" charset="0"/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107504" y="274638"/>
            <a:ext cx="9036496" cy="56207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  <a:endParaRPr lang="ru-RU" sz="2400" dirty="0">
              <a:latin typeface="Bookman Old Styl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041" y="836712"/>
            <a:ext cx="3275856" cy="217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6" b="5883"/>
          <a:stretch/>
        </p:blipFill>
        <p:spPr bwMode="auto">
          <a:xfrm>
            <a:off x="5868145" y="3014833"/>
            <a:ext cx="3275855" cy="3671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5975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1700808"/>
            <a:ext cx="3707904" cy="45452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«Ромашка </a:t>
            </a:r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Блума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Поставьте вопросы </a:t>
            </a:r>
            <a:r>
              <a:rPr lang="ru-RU" sz="36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тексту и </a:t>
            </a:r>
            <a:r>
              <a:rPr lang="ru-RU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найдите ответы </a:t>
            </a:r>
            <a:r>
              <a:rPr lang="ru-RU" sz="36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них.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6027" y="829814"/>
            <a:ext cx="7924800" cy="70609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3 стадия - «Рефлексия»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573900" y="1422196"/>
            <a:ext cx="5278792" cy="4887124"/>
            <a:chOff x="31206" y="-16501"/>
            <a:chExt cx="6471914" cy="7405783"/>
          </a:xfrm>
          <a:noFill/>
        </p:grpSpPr>
        <p:grpSp>
          <p:nvGrpSpPr>
            <p:cNvPr id="7" name="Группа 6"/>
            <p:cNvGrpSpPr/>
            <p:nvPr/>
          </p:nvGrpSpPr>
          <p:grpSpPr>
            <a:xfrm>
              <a:off x="81264" y="201720"/>
              <a:ext cx="6421856" cy="7187562"/>
              <a:chOff x="81264" y="201720"/>
              <a:chExt cx="4228085" cy="4576902"/>
            </a:xfrm>
            <a:grpFill/>
          </p:grpSpPr>
          <p:sp>
            <p:nvSpPr>
              <p:cNvPr id="14" name="Овал 13"/>
              <p:cNvSpPr/>
              <p:nvPr/>
            </p:nvSpPr>
            <p:spPr>
              <a:xfrm rot="7200000">
                <a:off x="457501" y="825772"/>
                <a:ext cx="1029335" cy="1781810"/>
              </a:xfrm>
              <a:prstGeom prst="ellipse">
                <a:avLst/>
              </a:prstGeom>
              <a:solidFill>
                <a:srgbClr val="FF99CC"/>
              </a:solidFill>
              <a:ln w="25400" cap="flat" cmpd="sng" algn="ctr">
                <a:solidFill>
                  <a:srgbClr val="7030A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1860850" y="2087511"/>
                <a:ext cx="735906" cy="825500"/>
              </a:xfrm>
              <a:prstGeom prst="ellips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1674929" y="201720"/>
                <a:ext cx="1030406" cy="1781033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25400" cap="flat" cmpd="sng" algn="ctr">
                <a:solidFill>
                  <a:srgbClr val="260EB4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7" name="Овал 16"/>
              <p:cNvSpPr/>
              <p:nvPr/>
            </p:nvSpPr>
            <p:spPr>
              <a:xfrm rot="7200000">
                <a:off x="2903776" y="2321303"/>
                <a:ext cx="1029335" cy="1781810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8" name="Овал 17"/>
              <p:cNvSpPr/>
              <p:nvPr/>
            </p:nvSpPr>
            <p:spPr>
              <a:xfrm rot="3088564">
                <a:off x="2812599" y="640409"/>
                <a:ext cx="1029335" cy="1781810"/>
              </a:xfrm>
              <a:prstGeom prst="ellipse">
                <a:avLst/>
              </a:prstGeom>
              <a:solidFill>
                <a:srgbClr val="FF5757"/>
              </a:solidFill>
              <a:ln w="254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9" name="Овал 18"/>
              <p:cNvSpPr/>
              <p:nvPr/>
            </p:nvSpPr>
            <p:spPr>
              <a:xfrm rot="14400000" flipH="1">
                <a:off x="491644" y="2378617"/>
                <a:ext cx="1029335" cy="1781811"/>
              </a:xfrm>
              <a:prstGeom prst="ellipse">
                <a:avLst/>
              </a:prstGeom>
              <a:solidFill>
                <a:srgbClr val="FF4215"/>
              </a:solidFill>
              <a:ln w="25400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1717460" y="2998082"/>
                <a:ext cx="1029970" cy="1780540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 w="254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</p:grpSp>
        <p:sp>
          <p:nvSpPr>
            <p:cNvPr id="8" name="Поле 64"/>
            <p:cNvSpPr txBox="1"/>
            <p:nvPr/>
          </p:nvSpPr>
          <p:spPr>
            <a:xfrm rot="16200000">
              <a:off x="1856182" y="896583"/>
              <a:ext cx="3123755" cy="1297587"/>
            </a:xfrm>
            <a:prstGeom prst="rect">
              <a:avLst/>
            </a:prstGeom>
            <a:grp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endParaRPr lang="ru-RU" sz="1600" dirty="0">
                <a:solidFill>
                  <a:schemeClr val="bg1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9" name="Поле 62"/>
            <p:cNvSpPr txBox="1"/>
            <p:nvPr/>
          </p:nvSpPr>
          <p:spPr>
            <a:xfrm rot="19189023">
              <a:off x="3679177" y="1657045"/>
              <a:ext cx="2800185" cy="1553073"/>
            </a:xfrm>
            <a:prstGeom prst="rect">
              <a:avLst/>
            </a:prstGeom>
            <a:grp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endParaRPr lang="ru-RU" sz="1600" dirty="0">
                <a:solidFill>
                  <a:schemeClr val="bg1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Поле 65"/>
            <p:cNvSpPr txBox="1"/>
            <p:nvPr/>
          </p:nvSpPr>
          <p:spPr>
            <a:xfrm rot="16200000">
              <a:off x="1931279" y="5178976"/>
              <a:ext cx="2834640" cy="1564377"/>
            </a:xfrm>
            <a:prstGeom prst="rect">
              <a:avLst/>
            </a:prstGeom>
            <a:grp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dirty="0" smtClean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endParaRPr lang="ru-RU" sz="1600" dirty="0">
                <a:solidFill>
                  <a:schemeClr val="bg1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2" name="Поле 63"/>
            <p:cNvSpPr txBox="1"/>
            <p:nvPr/>
          </p:nvSpPr>
          <p:spPr>
            <a:xfrm rot="19358265">
              <a:off x="31206" y="4505464"/>
              <a:ext cx="2834641" cy="1118295"/>
            </a:xfrm>
            <a:prstGeom prst="rect">
              <a:avLst/>
            </a:prstGeom>
            <a:grp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endParaRPr lang="ru-RU" sz="1600" dirty="0">
                <a:solidFill>
                  <a:schemeClr val="bg1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Поле 61"/>
            <p:cNvSpPr txBox="1"/>
            <p:nvPr/>
          </p:nvSpPr>
          <p:spPr>
            <a:xfrm rot="2173762">
              <a:off x="108097" y="2298601"/>
              <a:ext cx="2834639" cy="557092"/>
            </a:xfrm>
            <a:prstGeom prst="rect">
              <a:avLst/>
            </a:prstGeom>
            <a:grp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endParaRPr lang="ru-RU" sz="1600" dirty="0">
                <a:solidFill>
                  <a:schemeClr val="bg1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21" name="Заголовок 3"/>
          <p:cNvSpPr txBox="1">
            <a:spLocks/>
          </p:cNvSpPr>
          <p:nvPr/>
        </p:nvSpPr>
        <p:spPr>
          <a:xfrm>
            <a:off x="107504" y="274638"/>
            <a:ext cx="9036496" cy="56207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22" name="Поле 53"/>
          <p:cNvSpPr txBox="1"/>
          <p:nvPr/>
        </p:nvSpPr>
        <p:spPr>
          <a:xfrm rot="1862469">
            <a:off x="6717452" y="4262192"/>
            <a:ext cx="2150074" cy="86475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solidFill>
                <a:schemeClr val="tx1">
                  <a:lumMod val="1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8386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55" y="837032"/>
            <a:ext cx="3840000" cy="2880000"/>
          </a:xfrm>
        </p:spPr>
      </p:pic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561975"/>
          </a:xfrm>
        </p:spPr>
        <p:txBody>
          <a:bodyPr/>
          <a:lstStyle/>
          <a:p>
            <a:pPr algn="ctr"/>
            <a:r>
              <a:rPr lang="ru-RU" dirty="0" smtClean="0">
                <a:latin typeface="Bookman Old Style" pitchFamily="18" charset="0"/>
              </a:rPr>
              <a:t>Фрагменты урока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725982"/>
            <a:ext cx="3840000" cy="288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607" y="856357"/>
            <a:ext cx="3840000" cy="2880000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8" b="14038"/>
          <a:stretch/>
        </p:blipFill>
        <p:spPr>
          <a:xfrm>
            <a:off x="936995" y="3725982"/>
            <a:ext cx="2698901" cy="2865656"/>
          </a:xfrm>
        </p:spPr>
      </p:pic>
    </p:spTree>
    <p:extLst>
      <p:ext uri="{BB962C8B-B14F-4D97-AF65-F5344CB8AC3E}">
        <p14:creationId xmlns:p14="http://schemas.microsoft.com/office/powerpoint/2010/main" val="17143172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7709" y="1600200"/>
            <a:ext cx="9116291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Домашнее </a:t>
            </a:r>
            <a:r>
              <a:rPr lang="ru-RU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задание</a:t>
            </a: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FFFF00"/>
                </a:solidFill>
                <a:latin typeface="Bookman Old Style" pitchFamily="18" charset="0"/>
              </a:rPr>
              <a:t>Вопросы </a:t>
            </a:r>
            <a:r>
              <a:rPr lang="ru-RU" sz="3600" dirty="0">
                <a:solidFill>
                  <a:srgbClr val="FFFF00"/>
                </a:solidFill>
                <a:latin typeface="Bookman Old Style" pitchFamily="18" charset="0"/>
              </a:rPr>
              <a:t>после </a:t>
            </a:r>
            <a:endParaRPr lang="ru-RU" sz="3600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FFFF00"/>
                </a:solidFill>
                <a:latin typeface="Bookman Old Style" pitchFamily="18" charset="0"/>
              </a:rPr>
              <a:t>§ </a:t>
            </a:r>
            <a:r>
              <a:rPr lang="ru-RU" sz="3600" dirty="0">
                <a:solidFill>
                  <a:srgbClr val="FFFF00"/>
                </a:solidFill>
                <a:latin typeface="Bookman Old Style" pitchFamily="18" charset="0"/>
              </a:rPr>
              <a:t>21 на стр. 64, § </a:t>
            </a:r>
            <a:r>
              <a:rPr lang="ru-RU" sz="3600" dirty="0" smtClean="0">
                <a:solidFill>
                  <a:srgbClr val="FFFF00"/>
                </a:solidFill>
                <a:latin typeface="Bookman Old Style" pitchFamily="18" charset="0"/>
              </a:rPr>
              <a:t>22 № 1 </a:t>
            </a:r>
            <a:r>
              <a:rPr lang="ru-RU" sz="3600" dirty="0">
                <a:solidFill>
                  <a:srgbClr val="FFFF00"/>
                </a:solidFill>
                <a:latin typeface="Bookman Old Style" pitchFamily="18" charset="0"/>
              </a:rPr>
              <a:t>на стр. </a:t>
            </a:r>
            <a:r>
              <a:rPr lang="ru-RU" sz="3600" dirty="0" smtClean="0">
                <a:solidFill>
                  <a:srgbClr val="FFFF00"/>
                </a:solidFill>
                <a:latin typeface="Bookman Old Style" pitchFamily="18" charset="0"/>
              </a:rPr>
              <a:t>68</a:t>
            </a:r>
            <a:endParaRPr lang="ru-RU" sz="3600" dirty="0">
              <a:solidFill>
                <a:srgbClr val="FFFF00"/>
              </a:solidFill>
              <a:latin typeface="Bookman Old Style" pitchFamily="18" charset="0"/>
            </a:endParaRPr>
          </a:p>
          <a:p>
            <a:pPr marL="0" indent="0" algn="ctr">
              <a:buNone/>
            </a:pPr>
            <a:endParaRPr lang="ru-RU" sz="3600" dirty="0"/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562074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  <a:endParaRPr lang="ru-RU" sz="24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112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07504" y="1196752"/>
            <a:ext cx="5688632" cy="5877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«</a:t>
            </a:r>
            <a:r>
              <a:rPr lang="ru-RU" sz="2400" dirty="0" err="1">
                <a:latin typeface="Bookman Old Style" pitchFamily="18" charset="0"/>
              </a:rPr>
              <a:t>Фишбоун</a:t>
            </a:r>
            <a:r>
              <a:rPr lang="ru-RU" sz="2400" dirty="0">
                <a:latin typeface="Bookman Old Style" pitchFamily="18" charset="0"/>
              </a:rPr>
              <a:t>»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Делаем новые знания своими!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Голова</a:t>
            </a:r>
            <a:r>
              <a:rPr lang="ru-RU" sz="2400" dirty="0">
                <a:latin typeface="Bookman Old Style" pitchFamily="18" charset="0"/>
              </a:rPr>
              <a:t> - Проблема…..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Косточки справа – </a:t>
            </a:r>
          </a:p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Основные понятия темы…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Косточки слева – </a:t>
            </a:r>
          </a:p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Суть понятий…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FF00"/>
                </a:solidFill>
                <a:latin typeface="Bookman Old Style" pitchFamily="18" charset="0"/>
              </a:rPr>
              <a:t>Хвост – </a:t>
            </a:r>
          </a:p>
          <a:p>
            <a:pPr marL="0" indent="0">
              <a:buNone/>
            </a:pPr>
            <a:r>
              <a:rPr lang="ru-RU" sz="2400" dirty="0">
                <a:latin typeface="Bookman Old Style" pitchFamily="18" charset="0"/>
              </a:rPr>
              <a:t>Ответ на поставленный вопрос</a:t>
            </a:r>
          </a:p>
          <a:p>
            <a:pPr marL="0" indent="0">
              <a:buNone/>
            </a:pP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180109" y="274638"/>
            <a:ext cx="8880764" cy="63408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66932"/>
            <a:ext cx="3744416" cy="5991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7284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1700808"/>
            <a:ext cx="3707904" cy="45452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«Ромашка </a:t>
            </a:r>
            <a:r>
              <a:rPr lang="ru-RU" sz="32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Блума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Поставьте вопросы </a:t>
            </a:r>
            <a:r>
              <a:rPr lang="ru-RU" sz="36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тексту и </a:t>
            </a:r>
            <a:r>
              <a:rPr lang="ru-RU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найдите ответы </a:t>
            </a:r>
            <a:r>
              <a:rPr lang="ru-RU" sz="3600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них.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6027" y="829814"/>
            <a:ext cx="7924800" cy="70609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3 стадия - «Рефлексия»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573900" y="1422196"/>
            <a:ext cx="5278792" cy="4887124"/>
            <a:chOff x="31206" y="-16501"/>
            <a:chExt cx="6471914" cy="7405783"/>
          </a:xfrm>
          <a:noFill/>
        </p:grpSpPr>
        <p:grpSp>
          <p:nvGrpSpPr>
            <p:cNvPr id="7" name="Группа 6"/>
            <p:cNvGrpSpPr/>
            <p:nvPr/>
          </p:nvGrpSpPr>
          <p:grpSpPr>
            <a:xfrm>
              <a:off x="81264" y="201720"/>
              <a:ext cx="6421856" cy="7187562"/>
              <a:chOff x="81264" y="201720"/>
              <a:chExt cx="4228085" cy="4576902"/>
            </a:xfrm>
            <a:grpFill/>
          </p:grpSpPr>
          <p:sp>
            <p:nvSpPr>
              <p:cNvPr id="14" name="Овал 13"/>
              <p:cNvSpPr/>
              <p:nvPr/>
            </p:nvSpPr>
            <p:spPr>
              <a:xfrm rot="7200000">
                <a:off x="457501" y="825772"/>
                <a:ext cx="1029335" cy="1781810"/>
              </a:xfrm>
              <a:prstGeom prst="ellipse">
                <a:avLst/>
              </a:prstGeom>
              <a:solidFill>
                <a:srgbClr val="FF99CC"/>
              </a:solidFill>
              <a:ln w="25400" cap="flat" cmpd="sng" algn="ctr">
                <a:solidFill>
                  <a:srgbClr val="7030A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1860850" y="2087511"/>
                <a:ext cx="735906" cy="825500"/>
              </a:xfrm>
              <a:prstGeom prst="ellipse">
                <a:avLst/>
              </a:prstGeom>
              <a:solidFill>
                <a:srgbClr val="FF0000"/>
              </a:solidFill>
              <a:ln w="25400" cap="flat" cmpd="sng" algn="ctr">
                <a:solidFill>
                  <a:srgbClr val="C0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1674929" y="201720"/>
                <a:ext cx="1030406" cy="1781033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25400" cap="flat" cmpd="sng" algn="ctr">
                <a:solidFill>
                  <a:srgbClr val="260EB4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7" name="Овал 16"/>
              <p:cNvSpPr/>
              <p:nvPr/>
            </p:nvSpPr>
            <p:spPr>
              <a:xfrm rot="7200000">
                <a:off x="2903776" y="2321303"/>
                <a:ext cx="1029335" cy="1781810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540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8" name="Овал 17"/>
              <p:cNvSpPr/>
              <p:nvPr/>
            </p:nvSpPr>
            <p:spPr>
              <a:xfrm rot="3088564">
                <a:off x="2812599" y="640409"/>
                <a:ext cx="1029335" cy="1781810"/>
              </a:xfrm>
              <a:prstGeom prst="ellipse">
                <a:avLst/>
              </a:prstGeom>
              <a:solidFill>
                <a:srgbClr val="FF5757"/>
              </a:solidFill>
              <a:ln w="25400" cap="flat" cmpd="sng" algn="ctr">
                <a:solidFill>
                  <a:srgbClr val="FF000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9" name="Овал 18"/>
              <p:cNvSpPr/>
              <p:nvPr/>
            </p:nvSpPr>
            <p:spPr>
              <a:xfrm rot="14400000" flipH="1">
                <a:off x="491644" y="2378617"/>
                <a:ext cx="1029335" cy="1781811"/>
              </a:xfrm>
              <a:prstGeom prst="ellipse">
                <a:avLst/>
              </a:prstGeom>
              <a:solidFill>
                <a:srgbClr val="FF4215"/>
              </a:solidFill>
              <a:ln w="25400" cap="flat" cmpd="sng" algn="ctr">
                <a:solidFill>
                  <a:srgbClr val="F79646">
                    <a:lumMod val="50000"/>
                  </a:srgbClr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1717460" y="2998082"/>
                <a:ext cx="1029970" cy="1780540"/>
              </a:xfrm>
              <a:prstGeom prst="ellipse">
                <a:avLst/>
              </a:prstGeom>
              <a:solidFill>
                <a:schemeClr val="tx1">
                  <a:lumMod val="50000"/>
                </a:schemeClr>
              </a:solidFill>
              <a:ln w="254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>
                  <a:solidFill>
                    <a:schemeClr val="accent6">
                      <a:lumMod val="20000"/>
                      <a:lumOff val="80000"/>
                    </a:schemeClr>
                  </a:solidFill>
                </a:endParaRPr>
              </a:p>
            </p:txBody>
          </p:sp>
        </p:grpSp>
        <p:sp>
          <p:nvSpPr>
            <p:cNvPr id="8" name="Поле 64"/>
            <p:cNvSpPr txBox="1"/>
            <p:nvPr/>
          </p:nvSpPr>
          <p:spPr>
            <a:xfrm rot="16200000">
              <a:off x="1856182" y="896583"/>
              <a:ext cx="3123755" cy="1297587"/>
            </a:xfrm>
            <a:prstGeom prst="rect">
              <a:avLst/>
            </a:prstGeom>
            <a:grp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dirty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Какие двигатели называют тепловыми? </a:t>
              </a:r>
              <a:endParaRPr lang="ru-RU" sz="1600" dirty="0">
                <a:solidFill>
                  <a:schemeClr val="bg1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9" name="Поле 62"/>
            <p:cNvSpPr txBox="1"/>
            <p:nvPr/>
          </p:nvSpPr>
          <p:spPr>
            <a:xfrm rot="19189023">
              <a:off x="3679177" y="1657045"/>
              <a:ext cx="2800185" cy="1553073"/>
            </a:xfrm>
            <a:prstGeom prst="rect">
              <a:avLst/>
            </a:prstGeom>
            <a:grp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dirty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Какие виды тепловых двигателей вам известны?</a:t>
              </a:r>
              <a:endParaRPr lang="ru-RU" sz="1600" dirty="0">
                <a:solidFill>
                  <a:schemeClr val="bg1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Поле 65"/>
            <p:cNvSpPr txBox="1"/>
            <p:nvPr/>
          </p:nvSpPr>
          <p:spPr>
            <a:xfrm rot="16200000">
              <a:off x="1931279" y="5178976"/>
              <a:ext cx="2834640" cy="1564377"/>
            </a:xfrm>
            <a:prstGeom prst="rect">
              <a:avLst/>
            </a:prstGeom>
            <a:grp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dirty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Какое влияние </a:t>
              </a:r>
              <a:r>
                <a:rPr lang="ru-RU" sz="1600" dirty="0" smtClean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     на </a:t>
              </a:r>
              <a:r>
                <a:rPr lang="ru-RU" sz="1600" dirty="0" err="1" smtClean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окр</a:t>
              </a:r>
              <a:r>
                <a:rPr lang="ru-RU" sz="1600" dirty="0" smtClean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. </a:t>
              </a:r>
              <a:r>
                <a:rPr lang="ru-RU" sz="1600" dirty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среду оказывает </a:t>
              </a:r>
              <a:r>
                <a:rPr lang="ru-RU" sz="1600" dirty="0" smtClean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 прим-</a:t>
              </a:r>
              <a:r>
                <a:rPr lang="ru-RU" sz="1600" dirty="0" err="1" smtClean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ние</a:t>
              </a:r>
              <a:r>
                <a:rPr lang="ru-RU" sz="1600" dirty="0" smtClean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ДВС? </a:t>
              </a:r>
              <a:endParaRPr lang="ru-RU" sz="1600" dirty="0">
                <a:solidFill>
                  <a:schemeClr val="bg1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2" name="Поле 63"/>
            <p:cNvSpPr txBox="1"/>
            <p:nvPr/>
          </p:nvSpPr>
          <p:spPr>
            <a:xfrm rot="19358265">
              <a:off x="31206" y="4505464"/>
              <a:ext cx="2834641" cy="1118295"/>
            </a:xfrm>
            <a:prstGeom prst="rect">
              <a:avLst/>
            </a:prstGeom>
            <a:grp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dirty="0" smtClean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На каком топливе работает  ДВС? </a:t>
              </a:r>
              <a:endParaRPr lang="ru-RU" sz="1600" dirty="0">
                <a:solidFill>
                  <a:schemeClr val="bg1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Поле 61"/>
            <p:cNvSpPr txBox="1"/>
            <p:nvPr/>
          </p:nvSpPr>
          <p:spPr>
            <a:xfrm rot="2173762">
              <a:off x="108097" y="2298601"/>
              <a:ext cx="2834639" cy="557092"/>
            </a:xfrm>
            <a:prstGeom prst="rect">
              <a:avLst/>
            </a:prstGeom>
            <a:grp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dirty="0">
                  <a:solidFill>
                    <a:schemeClr val="bg1"/>
                  </a:solidFill>
                  <a:effectLst/>
                  <a:latin typeface="Times New Roman"/>
                  <a:ea typeface="Calibri"/>
                  <a:cs typeface="Times New Roman"/>
                </a:rPr>
                <a:t>Что называется ДВС? </a:t>
              </a:r>
              <a:endParaRPr lang="ru-RU" sz="1600" dirty="0">
                <a:solidFill>
                  <a:schemeClr val="bg1"/>
                </a:solidFill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  <p:sp>
        <p:nvSpPr>
          <p:cNvPr id="21" name="Заголовок 3"/>
          <p:cNvSpPr txBox="1">
            <a:spLocks/>
          </p:cNvSpPr>
          <p:nvPr/>
        </p:nvSpPr>
        <p:spPr>
          <a:xfrm>
            <a:off x="107504" y="274638"/>
            <a:ext cx="9036496" cy="56207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  <a:endParaRPr lang="ru-RU" sz="2400" dirty="0">
              <a:latin typeface="Bookman Old Style" pitchFamily="18" charset="0"/>
            </a:endParaRPr>
          </a:p>
        </p:txBody>
      </p:sp>
      <p:sp>
        <p:nvSpPr>
          <p:cNvPr id="22" name="Поле 53"/>
          <p:cNvSpPr txBox="1"/>
          <p:nvPr/>
        </p:nvSpPr>
        <p:spPr>
          <a:xfrm rot="1862469">
            <a:off x="6717452" y="4262192"/>
            <a:ext cx="2150074" cy="86475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>
                    <a:lumMod val="1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Какие </a:t>
            </a:r>
            <a:r>
              <a:rPr lang="ru-RU" sz="1400" dirty="0" smtClean="0">
                <a:solidFill>
                  <a:schemeClr val="tx1">
                    <a:lumMod val="1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превращения </a:t>
            </a:r>
            <a:r>
              <a:rPr lang="ru-RU" sz="1400" dirty="0">
                <a:solidFill>
                  <a:schemeClr val="tx1">
                    <a:lumMod val="10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энергии происходят в тепловых двигателях?</a:t>
            </a:r>
            <a:endParaRPr lang="ru-RU" sz="1400" dirty="0">
              <a:solidFill>
                <a:schemeClr val="tx1">
                  <a:lumMod val="1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9886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29603431"/>
              </p:ext>
            </p:extLst>
          </p:nvPr>
        </p:nvGraphicFramePr>
        <p:xfrm>
          <a:off x="107504" y="1046284"/>
          <a:ext cx="8967254" cy="5407050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936104"/>
                <a:gridCol w="95443"/>
                <a:gridCol w="7935707"/>
              </a:tblGrid>
              <a:tr h="376485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стадия - «Вызов».</a:t>
                      </a:r>
                      <a:endParaRPr lang="ru-RU" sz="2000" dirty="0">
                        <a:solidFill>
                          <a:srgbClr val="00B0F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5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Несколько правильных ответов (устно)</a:t>
                      </a:r>
                      <a:endParaRPr lang="ru-RU" sz="2000" b="1" dirty="0">
                        <a:solidFill>
                          <a:schemeClr val="accent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</a:tr>
              <a:tr h="3764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Правильный ответ (устно)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</a:tr>
              <a:tr h="425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«+» и «-» правильно (письменно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r>
                        <a:rPr lang="ru-RU" sz="2000" b="1" dirty="0">
                          <a:solidFill>
                            <a:schemeClr val="accent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accent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</a:tr>
              <a:tr h="425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все «+» и «-» правильно (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письмен), Не 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удачная попытка 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ответа(устно)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</a:tr>
              <a:tr h="376485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стадия - «Осмысление материала»</a:t>
                      </a:r>
                      <a:endParaRPr lang="ru-RU" sz="2000" dirty="0">
                        <a:solidFill>
                          <a:srgbClr val="00B0F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>
                    <a:solidFill>
                      <a:srgbClr val="FFFF00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512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2-3 Правильных ответа (устно) 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</a:tr>
              <a:tr h="42512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Частично правильный ответ (устно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000" b="1" dirty="0">
                        <a:solidFill>
                          <a:schemeClr val="accent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>
                    <a:solidFill>
                      <a:srgbClr val="FFFF00"/>
                    </a:solidFill>
                  </a:tcPr>
                </a:tc>
              </a:tr>
              <a:tr h="42512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удачная попытка ответа (устно)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</a:tr>
              <a:tr h="376485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стадия - «Рефлексия»</a:t>
                      </a:r>
                      <a:endParaRPr lang="ru-RU" sz="2000" dirty="0">
                        <a:solidFill>
                          <a:srgbClr val="00B0F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>
                    <a:solidFill>
                      <a:srgbClr val="FFFF00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12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Правильный ответ (устно)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</a:tr>
              <a:tr h="45012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 «+» и «-» правильно (письменно</a:t>
                      </a:r>
                      <a:r>
                        <a:rPr lang="ru-RU" sz="2000" b="1" dirty="0" smtClean="0">
                          <a:solidFill>
                            <a:schemeClr val="accent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000" b="1" dirty="0">
                        <a:solidFill>
                          <a:schemeClr val="accent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>
                    <a:solidFill>
                      <a:srgbClr val="FFFF00"/>
                    </a:solidFill>
                  </a:tcPr>
                </a:tc>
              </a:tr>
              <a:tr h="450128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все «+» 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и«-» 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правильно (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письмен),Не </a:t>
                      </a:r>
                      <a:r>
                        <a:rPr lang="ru-RU" sz="2000" dirty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удачная </a:t>
                      </a:r>
                      <a:r>
                        <a:rPr lang="ru-RU" sz="2000" dirty="0" smtClean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попытка ответа(устно)</a:t>
                      </a:r>
                      <a:endParaRPr lang="ru-RU" sz="2000" dirty="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8448" marR="28448" marT="0" marB="0"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7060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FF00"/>
                </a:solidFill>
                <a:latin typeface="Times New Roman" pitchFamily="18" charset="0"/>
                <a:cs typeface="Times New Roman" pitchFamily="18" charset="0"/>
              </a:rPr>
              <a:t>Что мы заработаем на уроке?</a:t>
            </a:r>
            <a:endParaRPr lang="ru-RU" b="1" dirty="0">
              <a:solidFill>
                <a:srgbClr val="00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18615" y="1904762"/>
            <a:ext cx="360041" cy="36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18656" y="2682715"/>
            <a:ext cx="360000" cy="360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1216" y="2322715"/>
            <a:ext cx="360000" cy="360000"/>
          </a:xfrm>
          <a:prstGeom prst="ellipse">
            <a:avLst/>
          </a:prstGeom>
          <a:solidFill>
            <a:srgbClr val="280F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78667" y="1456949"/>
            <a:ext cx="360000" cy="3600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189275" y="3464984"/>
            <a:ext cx="360041" cy="36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71004" y="3836086"/>
            <a:ext cx="360000" cy="360000"/>
          </a:xfrm>
          <a:prstGeom prst="ellipse">
            <a:avLst/>
          </a:prstGeom>
          <a:solidFill>
            <a:srgbClr val="280F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211216" y="4383801"/>
            <a:ext cx="360000" cy="360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78667" y="5187203"/>
            <a:ext cx="360041" cy="36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671004" y="5609517"/>
            <a:ext cx="360000" cy="360000"/>
          </a:xfrm>
          <a:prstGeom prst="ellipse">
            <a:avLst/>
          </a:prstGeom>
          <a:solidFill>
            <a:srgbClr val="280F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189274" y="6021248"/>
            <a:ext cx="360000" cy="360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61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609600" y="692696"/>
            <a:ext cx="8066856" cy="4320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Список используемых ресурсов и литературы</a:t>
            </a:r>
            <a:endParaRPr lang="ru-RU" sz="1800" dirty="0">
              <a:solidFill>
                <a:schemeClr val="accent3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107504" y="1196752"/>
            <a:ext cx="9036496" cy="5400600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FFFF00"/>
                </a:solidFill>
                <a:latin typeface="Bookman Old Style" pitchFamily="18" charset="0"/>
              </a:rPr>
              <a:t>Физика. 8кл. : учебник/ А.В. </a:t>
            </a:r>
            <a:r>
              <a:rPr lang="ru-RU" sz="1600" dirty="0" err="1">
                <a:solidFill>
                  <a:srgbClr val="FFFF00"/>
                </a:solidFill>
                <a:latin typeface="Bookman Old Style" pitchFamily="18" charset="0"/>
              </a:rPr>
              <a:t>Пёрышкин</a:t>
            </a:r>
            <a:r>
              <a:rPr lang="ru-RU" sz="1600" dirty="0">
                <a:solidFill>
                  <a:srgbClr val="FFFF00"/>
                </a:solidFill>
                <a:latin typeface="Bookman Old Style" pitchFamily="18" charset="0"/>
              </a:rPr>
              <a:t>.– 4-е </a:t>
            </a:r>
            <a:r>
              <a:rPr lang="ru-RU" sz="1600" dirty="0" err="1">
                <a:solidFill>
                  <a:srgbClr val="FFFF00"/>
                </a:solidFill>
                <a:latin typeface="Bookman Old Style" pitchFamily="18" charset="0"/>
              </a:rPr>
              <a:t>изд.,стереотип</a:t>
            </a:r>
            <a:r>
              <a:rPr lang="ru-RU" sz="1600" dirty="0">
                <a:solidFill>
                  <a:srgbClr val="FFFF00"/>
                </a:solidFill>
                <a:latin typeface="Bookman Old Style" pitchFamily="18" charset="0"/>
              </a:rPr>
              <a:t>. - М. : Дрофа, 2016.  – 238, [2] с, : ил</a:t>
            </a:r>
            <a:r>
              <a:rPr lang="ru-RU" sz="1600" dirty="0" smtClean="0">
                <a:solidFill>
                  <a:srgbClr val="FFFF00"/>
                </a:solidFill>
                <a:latin typeface="Bookman Old Style" pitchFamily="18" charset="0"/>
              </a:rPr>
              <a:t>.</a:t>
            </a:r>
            <a:endParaRPr lang="ru-RU" sz="1600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1600" dirty="0" err="1" smtClean="0">
                <a:latin typeface="Bookman Old Style" pitchFamily="18" charset="0"/>
              </a:rPr>
              <a:t>Асмолов</a:t>
            </a:r>
            <a:r>
              <a:rPr lang="ru-RU" sz="1600" dirty="0" smtClean="0">
                <a:latin typeface="Bookman Old Style" pitchFamily="18" charset="0"/>
              </a:rPr>
              <a:t> </a:t>
            </a:r>
            <a:r>
              <a:rPr lang="ru-RU" sz="1600" dirty="0">
                <a:latin typeface="Bookman Old Style" pitchFamily="18" charset="0"/>
              </a:rPr>
              <a:t>А.Г.,.</a:t>
            </a:r>
            <a:r>
              <a:rPr lang="ru-RU" sz="1600" dirty="0" err="1">
                <a:latin typeface="Bookman Old Style" pitchFamily="18" charset="0"/>
              </a:rPr>
              <a:t>Бурменская</a:t>
            </a:r>
            <a:r>
              <a:rPr lang="ru-RU" sz="1600" dirty="0">
                <a:latin typeface="Bookman Old Style" pitchFamily="18" charset="0"/>
              </a:rPr>
              <a:t> Г.В, </a:t>
            </a:r>
            <a:r>
              <a:rPr lang="ru-RU" sz="1600" dirty="0" err="1">
                <a:latin typeface="Bookman Old Style" pitchFamily="18" charset="0"/>
              </a:rPr>
              <a:t>И.А.Володарская</a:t>
            </a:r>
            <a:r>
              <a:rPr lang="ru-RU" sz="1600" dirty="0">
                <a:latin typeface="Bookman Old Style" pitchFamily="18" charset="0"/>
              </a:rPr>
              <a:t> и </a:t>
            </a:r>
            <a:r>
              <a:rPr lang="ru-RU" sz="1600" dirty="0" err="1">
                <a:latin typeface="Bookman Old Style" pitchFamily="18" charset="0"/>
              </a:rPr>
              <a:t>др</a:t>
            </a:r>
            <a:r>
              <a:rPr lang="ru-RU" sz="1600" dirty="0">
                <a:latin typeface="Bookman Old Style" pitchFamily="18" charset="0"/>
              </a:rPr>
              <a:t> Формирование универсальных учебных действий в основной школе : от действия к мысли. Система заданий : пособие для учителя / / под ред. </a:t>
            </a:r>
            <a:r>
              <a:rPr lang="ru-RU" sz="1600" dirty="0" err="1">
                <a:latin typeface="Bookman Old Style" pitchFamily="18" charset="0"/>
              </a:rPr>
              <a:t>А.Г.Асмолова</a:t>
            </a:r>
            <a:r>
              <a:rPr lang="ru-RU" sz="1600" dirty="0">
                <a:latin typeface="Bookman Old Style" pitchFamily="18" charset="0"/>
              </a:rPr>
              <a:t>. – 2-е изд. – М.: Просвещение. 2011.</a:t>
            </a:r>
          </a:p>
          <a:p>
            <a:pPr>
              <a:buFont typeface="+mj-lt"/>
              <a:buAutoNum type="arabicPeriod"/>
            </a:pPr>
            <a:r>
              <a:rPr lang="ru-RU" sz="1600" dirty="0" smtClean="0">
                <a:solidFill>
                  <a:srgbClr val="FFFF00"/>
                </a:solidFill>
                <a:latin typeface="Bookman Old Style" pitchFamily="18" charset="0"/>
              </a:rPr>
              <a:t>Заир-Бек </a:t>
            </a:r>
            <a:r>
              <a:rPr lang="ru-RU" sz="1600" dirty="0">
                <a:solidFill>
                  <a:srgbClr val="FFFF00"/>
                </a:solidFill>
                <a:latin typeface="Bookman Old Style" pitchFamily="18" charset="0"/>
              </a:rPr>
              <a:t>С.И. </a:t>
            </a:r>
            <a:r>
              <a:rPr lang="ru-RU" sz="1600" dirty="0" err="1">
                <a:solidFill>
                  <a:srgbClr val="FFFF00"/>
                </a:solidFill>
                <a:latin typeface="Bookman Old Style" pitchFamily="18" charset="0"/>
              </a:rPr>
              <a:t>Муштавинская</a:t>
            </a:r>
            <a:r>
              <a:rPr lang="ru-RU" sz="1600" dirty="0">
                <a:solidFill>
                  <a:srgbClr val="FFFF00"/>
                </a:solidFill>
                <a:latin typeface="Bookman Old Style" pitchFamily="18" charset="0"/>
              </a:rPr>
              <a:t> И.В. Развитие критического мышления на уроке. – М.: Просвещение, 2004.</a:t>
            </a:r>
          </a:p>
          <a:p>
            <a:pPr>
              <a:buFont typeface="+mj-lt"/>
              <a:buAutoNum type="arabicPeriod"/>
            </a:pPr>
            <a:r>
              <a:rPr lang="ru-RU" sz="1600" dirty="0" smtClean="0">
                <a:latin typeface="Bookman Old Style" pitchFamily="18" charset="0"/>
              </a:rPr>
              <a:t>РКМ</a:t>
            </a:r>
            <a:r>
              <a:rPr lang="ru-RU" sz="1600" dirty="0">
                <a:latin typeface="Bookman Old Style" pitchFamily="18" charset="0"/>
              </a:rPr>
              <a:t>. Информационный банк современного учителя. Приемы технологии </a:t>
            </a:r>
            <a:r>
              <a:rPr lang="ru-RU" sz="1600">
                <a:latin typeface="Bookman Old Style" pitchFamily="18" charset="0"/>
              </a:rPr>
              <a:t>РКМЧП </a:t>
            </a:r>
            <a:r>
              <a:rPr lang="ru-RU" sz="1600" smtClean="0">
                <a:latin typeface="Bookman Old Style" pitchFamily="18" charset="0"/>
              </a:rPr>
              <a:t>http</a:t>
            </a:r>
            <a:r>
              <a:rPr lang="ru-RU" sz="1600" dirty="0">
                <a:latin typeface="Bookman Old Style" pitchFamily="18" charset="0"/>
              </a:rPr>
              <a:t>://www.kmspb.narod.ru./posobie/priem.htm</a:t>
            </a:r>
          </a:p>
          <a:p>
            <a:pPr>
              <a:buFont typeface="+mj-lt"/>
              <a:buAutoNum type="arabicPeriod"/>
            </a:pPr>
            <a:r>
              <a:rPr lang="ru-RU" sz="1600" dirty="0" smtClean="0">
                <a:solidFill>
                  <a:srgbClr val="FFFF00"/>
                </a:solidFill>
                <a:latin typeface="Bookman Old Style" pitchFamily="18" charset="0"/>
              </a:rPr>
              <a:t>Стратегии </a:t>
            </a:r>
            <a:r>
              <a:rPr lang="ru-RU" sz="1600" dirty="0">
                <a:solidFill>
                  <a:srgbClr val="FFFF00"/>
                </a:solidFill>
                <a:latin typeface="Bookman Old Style" pitchFamily="18" charset="0"/>
              </a:rPr>
              <a:t>обучения умению решать проблемы. Идеал, «</a:t>
            </a:r>
            <a:r>
              <a:rPr lang="ru-RU" sz="1600" dirty="0" err="1">
                <a:solidFill>
                  <a:srgbClr val="FFFF00"/>
                </a:solidFill>
                <a:latin typeface="Bookman Old Style" pitchFamily="18" charset="0"/>
              </a:rPr>
              <a:t>Фишбон</a:t>
            </a:r>
            <a:r>
              <a:rPr lang="ru-RU" sz="1600" dirty="0">
                <a:solidFill>
                  <a:srgbClr val="FFFF00"/>
                </a:solidFill>
                <a:latin typeface="Bookman Old Style" pitchFamily="18" charset="0"/>
              </a:rPr>
              <a:t>» и «</a:t>
            </a:r>
            <a:r>
              <a:rPr lang="ru-RU" sz="1600" dirty="0" smtClean="0">
                <a:solidFill>
                  <a:srgbClr val="FFFF00"/>
                </a:solidFill>
                <a:latin typeface="Bookman Old Style" pitchFamily="18" charset="0"/>
              </a:rPr>
              <a:t>Мозаика </a:t>
            </a:r>
            <a:r>
              <a:rPr lang="ru-RU" sz="1600" dirty="0">
                <a:solidFill>
                  <a:srgbClr val="FFFF00"/>
                </a:solidFill>
                <a:latin typeface="Bookman Old Style" pitchFamily="18" charset="0"/>
              </a:rPr>
              <a:t>http://lib.1september.ru/2004/20/13.htm</a:t>
            </a:r>
          </a:p>
          <a:p>
            <a:pPr>
              <a:buFont typeface="+mj-lt"/>
              <a:buAutoNum type="arabicPeriod"/>
            </a:pPr>
            <a:r>
              <a:rPr lang="ru-RU" sz="1600" dirty="0" smtClean="0">
                <a:latin typeface="Bookman Old Style" pitchFamily="18" charset="0"/>
              </a:rPr>
              <a:t>Технология </a:t>
            </a:r>
            <a:r>
              <a:rPr lang="ru-RU" sz="1600" dirty="0">
                <a:latin typeface="Bookman Old Style" pitchFamily="18" charset="0"/>
              </a:rPr>
              <a:t>«Развитие критического мышления через чтение и письмо» </a:t>
            </a:r>
            <a:r>
              <a:rPr lang="ru-RU" sz="1600" dirty="0" smtClean="0">
                <a:latin typeface="Bookman Old Style" pitchFamily="18" charset="0"/>
              </a:rPr>
              <a:t>http</a:t>
            </a:r>
            <a:r>
              <a:rPr lang="ru-RU" sz="1600" dirty="0">
                <a:latin typeface="Bookman Old Style" pitchFamily="18" charset="0"/>
              </a:rPr>
              <a:t>://letopisi.ru/index.php/Технология_Критическое_мышление</a:t>
            </a:r>
          </a:p>
          <a:p>
            <a:pPr>
              <a:buFont typeface="+mj-lt"/>
              <a:buAutoNum type="arabicPeriod"/>
            </a:pPr>
            <a:r>
              <a:rPr lang="ru-RU" sz="1600" dirty="0" smtClean="0">
                <a:solidFill>
                  <a:srgbClr val="FFFF00"/>
                </a:solidFill>
                <a:latin typeface="Bookman Old Style" pitchFamily="18" charset="0"/>
              </a:rPr>
              <a:t>Формирование </a:t>
            </a:r>
            <a:r>
              <a:rPr lang="ru-RU" sz="1600" dirty="0">
                <a:solidFill>
                  <a:srgbClr val="FFFF00"/>
                </a:solidFill>
                <a:latin typeface="Bookman Old Style" pitchFamily="18" charset="0"/>
              </a:rPr>
              <a:t>универсальных учебных действий </a:t>
            </a:r>
            <a:r>
              <a:rPr lang="ru-RU" sz="1600" dirty="0" smtClean="0">
                <a:solidFill>
                  <a:srgbClr val="FFFF00"/>
                </a:solidFill>
                <a:latin typeface="Bookman Old Style" pitchFamily="18" charset="0"/>
              </a:rPr>
              <a:t>http</a:t>
            </a:r>
            <a:r>
              <a:rPr lang="ru-RU" sz="1600" dirty="0">
                <a:solidFill>
                  <a:srgbClr val="FFFF00"/>
                </a:solidFill>
                <a:latin typeface="Bookman Old Style" pitchFamily="18" charset="0"/>
              </a:rPr>
              <a:t>://</a:t>
            </a:r>
            <a:r>
              <a:rPr lang="ru-RU" sz="1600" dirty="0" smtClean="0">
                <a:solidFill>
                  <a:srgbClr val="FFFF00"/>
                </a:solidFill>
                <a:latin typeface="Bookman Old Style" pitchFamily="18" charset="0"/>
              </a:rPr>
              <a:t>www.profistart.ru/ps/blog/12656.html </a:t>
            </a:r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418058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Работа газа и пара при расширении. </a:t>
            </a:r>
            <a:endParaRPr lang="ru-RU" sz="24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933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46371021"/>
              </p:ext>
            </p:extLst>
          </p:nvPr>
        </p:nvGraphicFramePr>
        <p:xfrm>
          <a:off x="609600" y="332655"/>
          <a:ext cx="7922840" cy="6347215"/>
        </p:xfrm>
        <a:graphic>
          <a:graphicData uri="http://schemas.openxmlformats.org/drawingml/2006/table">
            <a:tbl>
              <a:tblPr firstRow="1" firstCol="1" bandRow="1"/>
              <a:tblGrid>
                <a:gridCol w="908994"/>
                <a:gridCol w="7013846"/>
              </a:tblGrid>
              <a:tr h="1512169">
                <a:tc gridSpan="2"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400" b="1" i="0" u="none" strike="noStrike" kern="1200" dirty="0" smtClean="0"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ctr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200" b="1" i="0" u="none" strike="noStrike" kern="1200" dirty="0" smtClean="0"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</a:t>
                      </a:r>
                      <a:r>
                        <a:rPr lang="ru-RU" sz="3200" b="1" i="0" u="none" strike="noStrike" kern="1200" dirty="0"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за </a:t>
                      </a:r>
                      <a:r>
                        <a:rPr lang="ru-RU" sz="3200" b="1" i="0" u="none" strike="noStrike" kern="1200" dirty="0" smtClean="0">
                          <a:solidFill>
                            <a:srgbClr val="00FF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урок</a:t>
                      </a:r>
                      <a:endParaRPr lang="ru-RU" sz="2400" b="0" i="0" u="none" strike="noStrike" dirty="0">
                        <a:solidFill>
                          <a:srgbClr val="00FF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847" marR="11847" marT="3967" marB="0">
                    <a:lnL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11682"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«5»</a:t>
                      </a:r>
                      <a:endParaRPr lang="ru-RU" sz="4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847" marR="11847" marT="3967" marB="0" anchor="ctr">
                    <a:lnL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E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</a:t>
                      </a: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Или  </a:t>
                      </a:r>
                      <a:endParaRPr lang="ru-RU" sz="2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847" marR="11847" marT="3967" marB="0">
                    <a:lnL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EEA"/>
                    </a:solidFill>
                  </a:tcPr>
                </a:tc>
              </a:tr>
              <a:tr h="1611682"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«4»</a:t>
                      </a:r>
                      <a:endParaRPr lang="ru-RU" sz="4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847" marR="11847" marT="3967" marB="0" anchor="ctr">
                    <a:lnL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448056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400" b="0" i="0" u="none" strike="noStrike" kern="1200" dirty="0" smtClean="0"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448056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Или   </a:t>
                      </a:r>
                      <a:endParaRPr lang="ru-RU" sz="2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indent="448056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kern="1200" dirty="0"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847" marR="11847" marT="3967" marB="0">
                    <a:lnL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1682">
                <a:tc>
                  <a:txBody>
                    <a:bodyPr/>
                    <a:lstStyle/>
                    <a:p>
                      <a:pPr marL="0" algn="ctr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4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«3»</a:t>
                      </a:r>
                      <a:endParaRPr lang="ru-RU" sz="4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847" marR="11847" marT="3967" marB="0" anchor="ctr">
                    <a:lnL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EEA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2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Или </a:t>
                      </a:r>
                      <a:endParaRPr lang="ru-RU" sz="2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algn="l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4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847" marR="11847" marT="3967" marB="0">
                    <a:lnL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C8E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EEEA"/>
                    </a:solidFill>
                  </a:tcPr>
                </a:tc>
              </a:tr>
            </a:tbl>
          </a:graphicData>
        </a:graphic>
      </p:graphicFrame>
      <p:sp>
        <p:nvSpPr>
          <p:cNvPr id="10" name="Овал 9"/>
          <p:cNvSpPr/>
          <p:nvPr/>
        </p:nvSpPr>
        <p:spPr>
          <a:xfrm>
            <a:off x="1691680" y="2060848"/>
            <a:ext cx="90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2662021" y="2046993"/>
            <a:ext cx="90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627060" y="2077877"/>
            <a:ext cx="90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508104" y="2119441"/>
            <a:ext cx="900000" cy="900000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srgbClr val="7030A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757483" y="3789532"/>
            <a:ext cx="900000" cy="900000"/>
          </a:xfrm>
          <a:prstGeom prst="ellipse">
            <a:avLst/>
          </a:prstGeom>
          <a:solidFill>
            <a:srgbClr val="280FDF"/>
          </a:solidFill>
          <a:ln>
            <a:solidFill>
              <a:srgbClr val="280FDF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707904" y="3803366"/>
            <a:ext cx="900000" cy="900000"/>
          </a:xfrm>
          <a:prstGeom prst="ellipse">
            <a:avLst/>
          </a:prstGeom>
          <a:solidFill>
            <a:srgbClr val="280FDF"/>
          </a:solidFill>
          <a:ln>
            <a:solidFill>
              <a:srgbClr val="280FDF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712901" y="3796973"/>
            <a:ext cx="900000" cy="900000"/>
          </a:xfrm>
          <a:prstGeom prst="ellipse">
            <a:avLst/>
          </a:prstGeom>
          <a:solidFill>
            <a:srgbClr val="280FDF"/>
          </a:solidFill>
          <a:ln>
            <a:solidFill>
              <a:srgbClr val="280FDF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571602" y="3796973"/>
            <a:ext cx="900000" cy="9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588224" y="3823613"/>
            <a:ext cx="900000" cy="900000"/>
          </a:xfrm>
          <a:prstGeom prst="ellipse">
            <a:avLst/>
          </a:prstGeom>
          <a:solidFill>
            <a:srgbClr val="280FDF"/>
          </a:solidFill>
          <a:ln>
            <a:solidFill>
              <a:srgbClr val="280FDF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596336" y="3869432"/>
            <a:ext cx="900000" cy="90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707904" y="5311876"/>
            <a:ext cx="900000" cy="90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712901" y="5311876"/>
            <a:ext cx="900000" cy="90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688525" y="5301208"/>
            <a:ext cx="900000" cy="90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429587" y="5445224"/>
            <a:ext cx="900000" cy="900000"/>
          </a:xfrm>
          <a:prstGeom prst="ellipse">
            <a:avLst/>
          </a:prstGeom>
          <a:solidFill>
            <a:srgbClr val="280FDF"/>
          </a:solidFill>
          <a:ln>
            <a:solidFill>
              <a:srgbClr val="280FDF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488224" y="5451920"/>
            <a:ext cx="900000" cy="90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471602" y="5451920"/>
            <a:ext cx="900000" cy="9000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70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59024" y="0"/>
            <a:ext cx="8784976" cy="659735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FF00"/>
                </a:solidFill>
                <a:latin typeface="Bookman Old Style" pitchFamily="18" charset="0"/>
              </a:rPr>
              <a:t>Верите ли вы что….?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Bookman Old Style" pitchFamily="18" charset="0"/>
              </a:rPr>
              <a:t>… освобождающаяся при конденсации пара энергия не может быть использована</a:t>
            </a:r>
            <a:r>
              <a:rPr lang="ru-RU" sz="2800" dirty="0" smtClean="0">
                <a:latin typeface="Bookman Old Style" pitchFamily="18" charset="0"/>
              </a:rPr>
              <a:t>?</a:t>
            </a:r>
            <a:endParaRPr lang="ru-RU" sz="2800" dirty="0">
              <a:latin typeface="Bookman Old Style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solidFill>
                  <a:srgbClr val="FFFF00"/>
                </a:solidFill>
                <a:latin typeface="Bookman Old Style" pitchFamily="18" charset="0"/>
              </a:rPr>
              <a:t>… количество теплоты, которое выделяет пар массой </a:t>
            </a:r>
            <a:r>
              <a:rPr lang="en-US" sz="2800" i="1" dirty="0">
                <a:solidFill>
                  <a:srgbClr val="FFFF00"/>
                </a:solidFill>
                <a:latin typeface="Bookman Old Style" pitchFamily="18" charset="0"/>
              </a:rPr>
              <a:t>m</a:t>
            </a:r>
            <a:r>
              <a:rPr lang="ru-RU" sz="2800" dirty="0">
                <a:solidFill>
                  <a:srgbClr val="FFFF00"/>
                </a:solidFill>
                <a:latin typeface="Bookman Old Style" pitchFamily="18" charset="0"/>
              </a:rPr>
              <a:t>, конденсируясь, определяется по формуле </a:t>
            </a:r>
            <a:r>
              <a:rPr lang="en-US" sz="2800" i="1" dirty="0">
                <a:solidFill>
                  <a:srgbClr val="FFFF00"/>
                </a:solidFill>
                <a:latin typeface="Bookman Old Style" pitchFamily="18" charset="0"/>
              </a:rPr>
              <a:t>Q</a:t>
            </a:r>
            <a:r>
              <a:rPr lang="ru-RU" sz="2800" i="1" dirty="0">
                <a:solidFill>
                  <a:srgbClr val="FFFF00"/>
                </a:solidFill>
                <a:latin typeface="Bookman Old Style" pitchFamily="18" charset="0"/>
              </a:rPr>
              <a:t> = </a:t>
            </a:r>
            <a:r>
              <a:rPr lang="en-US" sz="2800" i="1" dirty="0">
                <a:solidFill>
                  <a:srgbClr val="FFFF00"/>
                </a:solidFill>
                <a:latin typeface="Bookman Old Style" pitchFamily="18" charset="0"/>
              </a:rPr>
              <a:t>c m </a:t>
            </a:r>
            <a:r>
              <a:rPr lang="ru-RU" sz="2800" i="1" dirty="0">
                <a:solidFill>
                  <a:srgbClr val="FFFF00"/>
                </a:solidFill>
                <a:latin typeface="Bookman Old Style" pitchFamily="18" charset="0"/>
              </a:rPr>
              <a:t>( </a:t>
            </a:r>
            <a:r>
              <a:rPr lang="en-US" sz="2800" i="1" dirty="0">
                <a:solidFill>
                  <a:srgbClr val="FFFF00"/>
                </a:solidFill>
                <a:latin typeface="Bookman Old Style" pitchFamily="18" charset="0"/>
              </a:rPr>
              <a:t>t</a:t>
            </a:r>
            <a:r>
              <a:rPr lang="ru-RU" sz="2800" i="1" baseline="-25000" dirty="0">
                <a:solidFill>
                  <a:srgbClr val="FFFF00"/>
                </a:solidFill>
                <a:latin typeface="Bookman Old Style" pitchFamily="18" charset="0"/>
              </a:rPr>
              <a:t>2 </a:t>
            </a:r>
            <a:r>
              <a:rPr lang="ru-RU" sz="2800" i="1" dirty="0">
                <a:solidFill>
                  <a:srgbClr val="FFFF00"/>
                </a:solidFill>
                <a:latin typeface="Bookman Old Style" pitchFamily="18" charset="0"/>
              </a:rPr>
              <a:t>- </a:t>
            </a:r>
            <a:r>
              <a:rPr lang="en-US" sz="2800" i="1" dirty="0">
                <a:solidFill>
                  <a:srgbClr val="FFFF00"/>
                </a:solidFill>
                <a:latin typeface="Bookman Old Style" pitchFamily="18" charset="0"/>
              </a:rPr>
              <a:t>t</a:t>
            </a:r>
            <a:r>
              <a:rPr lang="ru-RU" sz="2800" i="1" baseline="-25000" dirty="0">
                <a:solidFill>
                  <a:srgbClr val="FFFF00"/>
                </a:solidFill>
                <a:latin typeface="Bookman Old Style" pitchFamily="18" charset="0"/>
              </a:rPr>
              <a:t>1 </a:t>
            </a:r>
            <a:r>
              <a:rPr lang="ru-RU" sz="2800" i="1" dirty="0">
                <a:solidFill>
                  <a:srgbClr val="FFFF00"/>
                </a:solidFill>
                <a:latin typeface="Bookman Old Style" pitchFamily="18" charset="0"/>
              </a:rPr>
              <a:t>)</a:t>
            </a:r>
            <a:r>
              <a:rPr lang="ru-RU" sz="2800" dirty="0">
                <a:solidFill>
                  <a:srgbClr val="FFFF00"/>
                </a:solidFill>
                <a:latin typeface="Bookman Old Style" pitchFamily="18" charset="0"/>
              </a:rPr>
              <a:t>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Bookman Old Style" pitchFamily="18" charset="0"/>
              </a:rPr>
              <a:t>… количество теплоты, которое выделяется при сгорании </a:t>
            </a:r>
            <a:r>
              <a:rPr lang="en-US" sz="2800" i="1" dirty="0">
                <a:latin typeface="Bookman Old Style" pitchFamily="18" charset="0"/>
              </a:rPr>
              <a:t>m </a:t>
            </a:r>
            <a:r>
              <a:rPr lang="ru-RU" sz="2800" dirty="0">
                <a:latin typeface="Bookman Old Style" pitchFamily="18" charset="0"/>
              </a:rPr>
              <a:t>кг топлива, вычисляется по формуле </a:t>
            </a:r>
            <a:r>
              <a:rPr lang="en-US" sz="2800" i="1" dirty="0">
                <a:latin typeface="Bookman Old Style" pitchFamily="18" charset="0"/>
              </a:rPr>
              <a:t>Q</a:t>
            </a:r>
            <a:r>
              <a:rPr lang="ru-RU" sz="2800" i="1" dirty="0">
                <a:latin typeface="Bookman Old Style" pitchFamily="18" charset="0"/>
              </a:rPr>
              <a:t> = </a:t>
            </a:r>
            <a:r>
              <a:rPr lang="en-US" sz="2800" i="1" dirty="0">
                <a:latin typeface="Bookman Old Style" pitchFamily="18" charset="0"/>
              </a:rPr>
              <a:t>λ m</a:t>
            </a:r>
            <a:r>
              <a:rPr lang="ru-RU" sz="2800" dirty="0">
                <a:latin typeface="Bookman Old Style" pitchFamily="18" charset="0"/>
              </a:rPr>
              <a:t>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solidFill>
                  <a:srgbClr val="FFFF00"/>
                </a:solidFill>
                <a:latin typeface="Bookman Old Style" pitchFamily="18" charset="0"/>
              </a:rPr>
              <a:t>… изменить внутреннюю энергию можно совершив работу над телом или самим телом?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Bookman Old Style" pitchFamily="18" charset="0"/>
              </a:rPr>
              <a:t>… использовать внутреннюю энергию – это значит совершать за счет неё полезную работу?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solidFill>
                  <a:srgbClr val="FFFF00"/>
                </a:solidFill>
                <a:latin typeface="Bookman Old Style" pitchFamily="18" charset="0"/>
              </a:rPr>
              <a:t>… развитие техники зависит от умения использовать громадную внутреннюю энергию топлива?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>
                <a:latin typeface="Bookman Old Style" pitchFamily="18" charset="0"/>
              </a:rPr>
              <a:t>…внутреннюю энергию нельзя превратить в механическую? </a:t>
            </a:r>
          </a:p>
        </p:txBody>
      </p:sp>
    </p:spTree>
    <p:extLst>
      <p:ext uri="{BB962C8B-B14F-4D97-AF65-F5344CB8AC3E}">
        <p14:creationId xmlns:p14="http://schemas.microsoft.com/office/powerpoint/2010/main" val="146919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1151531"/>
            <a:ext cx="3024000" cy="22680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000" y="1124744"/>
            <a:ext cx="3024000" cy="226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634082"/>
          </a:xfrm>
        </p:spPr>
        <p:txBody>
          <a:bodyPr/>
          <a:lstStyle/>
          <a:p>
            <a:pPr algn="ctr"/>
            <a:r>
              <a:rPr lang="ru-RU" dirty="0" smtClean="0">
                <a:latin typeface="Bookman Old Style" pitchFamily="18" charset="0"/>
              </a:rPr>
              <a:t>Фрагменты урока</a:t>
            </a:r>
            <a:endParaRPr lang="ru-RU" dirty="0">
              <a:latin typeface="Bookman Old Style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" y="3645024"/>
            <a:ext cx="3024000" cy="226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000" y="3645024"/>
            <a:ext cx="3024000" cy="2268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0" y="3645024"/>
            <a:ext cx="3024000" cy="226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00" y="1124744"/>
            <a:ext cx="3024000" cy="22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656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79512" y="1600200"/>
            <a:ext cx="4163888" cy="4114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latin typeface="Bookman Old Style" pitchFamily="18" charset="0"/>
              </a:rPr>
              <a:t>1… </a:t>
            </a:r>
            <a:r>
              <a:rPr lang="ru-RU" sz="3200" dirty="0">
                <a:latin typeface="Bookman Old Style" pitchFamily="18" charset="0"/>
              </a:rPr>
              <a:t>освобождающаяся при конденсации пара энергия не может быть использована?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  <a:t>Верите ли вы что….?</a:t>
            </a:r>
            <a:b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2138362"/>
            <a:ext cx="3657600" cy="303847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>
            <a:solidFill>
              <a:srgbClr val="00FF00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17105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539552" y="1628800"/>
            <a:ext cx="3733800" cy="411480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ru-RU" sz="2800" dirty="0" smtClean="0">
                <a:solidFill>
                  <a:srgbClr val="FFFF00"/>
                </a:solidFill>
                <a:latin typeface="Bookman Old Style" pitchFamily="18" charset="0"/>
              </a:rPr>
              <a:t>2… </a:t>
            </a:r>
          </a:p>
          <a:p>
            <a:pPr marL="0" lvl="0" indent="0" algn="ctr">
              <a:buNone/>
            </a:pPr>
            <a:r>
              <a:rPr lang="ru-RU" sz="2800" dirty="0" smtClean="0">
                <a:solidFill>
                  <a:srgbClr val="FFFF00"/>
                </a:solidFill>
                <a:latin typeface="Bookman Old Style" pitchFamily="18" charset="0"/>
              </a:rPr>
              <a:t>количество </a:t>
            </a:r>
            <a:r>
              <a:rPr lang="ru-RU" sz="2800" dirty="0">
                <a:solidFill>
                  <a:srgbClr val="FFFF00"/>
                </a:solidFill>
                <a:latin typeface="Bookman Old Style" pitchFamily="18" charset="0"/>
              </a:rPr>
              <a:t>теплоты, которое выделяет пар массой </a:t>
            </a:r>
            <a:r>
              <a:rPr lang="en-US" sz="2800" i="1" dirty="0">
                <a:solidFill>
                  <a:srgbClr val="FFFF00"/>
                </a:solidFill>
                <a:latin typeface="Bookman Old Style" pitchFamily="18" charset="0"/>
              </a:rPr>
              <a:t>m</a:t>
            </a:r>
            <a:r>
              <a:rPr lang="ru-RU" sz="2800" dirty="0">
                <a:solidFill>
                  <a:srgbClr val="FFFF00"/>
                </a:solidFill>
                <a:latin typeface="Bookman Old Style" pitchFamily="18" charset="0"/>
              </a:rPr>
              <a:t>, конденсируясь, определяется по формуле </a:t>
            </a:r>
            <a:endParaRPr lang="ru-RU" sz="2800" dirty="0" smtClean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184073" y="1600200"/>
            <a:ext cx="4821382" cy="411480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endParaRPr lang="ru-RU" sz="4400" i="1" dirty="0" smtClean="0">
              <a:solidFill>
                <a:srgbClr val="FFFF00"/>
              </a:solidFill>
              <a:latin typeface="Bookman Old Style" pitchFamily="18" charset="0"/>
            </a:endParaRPr>
          </a:p>
          <a:p>
            <a:pPr marL="0" lvl="0" indent="0" algn="ctr">
              <a:buNone/>
            </a:pPr>
            <a:r>
              <a:rPr lang="en-US" sz="4400" i="1" dirty="0" smtClean="0">
                <a:solidFill>
                  <a:srgbClr val="FFFF00"/>
                </a:solidFill>
                <a:latin typeface="Bookman Old Style" pitchFamily="18" charset="0"/>
              </a:rPr>
              <a:t>Q</a:t>
            </a:r>
            <a:r>
              <a:rPr lang="ru-RU" sz="4400" i="1" dirty="0" smtClean="0">
                <a:solidFill>
                  <a:srgbClr val="FFFF00"/>
                </a:solidFill>
                <a:latin typeface="Bookman Old Style" pitchFamily="18" charset="0"/>
              </a:rPr>
              <a:t> </a:t>
            </a:r>
            <a:r>
              <a:rPr lang="ru-RU" sz="4400" i="1" dirty="0">
                <a:solidFill>
                  <a:srgbClr val="FFFF00"/>
                </a:solidFill>
                <a:latin typeface="Bookman Old Style" pitchFamily="18" charset="0"/>
              </a:rPr>
              <a:t>= </a:t>
            </a:r>
            <a:r>
              <a:rPr lang="en-US" sz="4400" i="1" dirty="0">
                <a:solidFill>
                  <a:srgbClr val="FFFF00"/>
                </a:solidFill>
                <a:latin typeface="Bookman Old Style" pitchFamily="18" charset="0"/>
              </a:rPr>
              <a:t>c m </a:t>
            </a:r>
            <a:r>
              <a:rPr lang="ru-RU" sz="4400" i="1" dirty="0">
                <a:solidFill>
                  <a:srgbClr val="FFFF00"/>
                </a:solidFill>
                <a:latin typeface="Bookman Old Style" pitchFamily="18" charset="0"/>
              </a:rPr>
              <a:t>( </a:t>
            </a:r>
            <a:r>
              <a:rPr lang="en-US" sz="4400" i="1" dirty="0">
                <a:solidFill>
                  <a:srgbClr val="FFFF00"/>
                </a:solidFill>
                <a:latin typeface="Bookman Old Style" pitchFamily="18" charset="0"/>
              </a:rPr>
              <a:t>t</a:t>
            </a:r>
            <a:r>
              <a:rPr lang="ru-RU" sz="4400" i="1" baseline="-25000" dirty="0">
                <a:solidFill>
                  <a:srgbClr val="FFFF00"/>
                </a:solidFill>
                <a:latin typeface="Bookman Old Style" pitchFamily="18" charset="0"/>
              </a:rPr>
              <a:t>2 </a:t>
            </a:r>
            <a:r>
              <a:rPr lang="ru-RU" sz="4400" i="1" dirty="0">
                <a:solidFill>
                  <a:srgbClr val="FFFF00"/>
                </a:solidFill>
                <a:latin typeface="Bookman Old Style" pitchFamily="18" charset="0"/>
              </a:rPr>
              <a:t>- </a:t>
            </a:r>
            <a:r>
              <a:rPr lang="en-US" sz="4400" i="1" dirty="0">
                <a:solidFill>
                  <a:srgbClr val="FFFF00"/>
                </a:solidFill>
                <a:latin typeface="Bookman Old Style" pitchFamily="18" charset="0"/>
              </a:rPr>
              <a:t>t</a:t>
            </a:r>
            <a:r>
              <a:rPr lang="ru-RU" sz="4400" i="1" baseline="-25000" dirty="0">
                <a:solidFill>
                  <a:srgbClr val="FFFF00"/>
                </a:solidFill>
                <a:latin typeface="Bookman Old Style" pitchFamily="18" charset="0"/>
              </a:rPr>
              <a:t>1 </a:t>
            </a:r>
            <a:r>
              <a:rPr lang="ru-RU" sz="4400" i="1" dirty="0">
                <a:solidFill>
                  <a:srgbClr val="FFFF00"/>
                </a:solidFill>
                <a:latin typeface="Bookman Old Style" pitchFamily="18" charset="0"/>
              </a:rPr>
              <a:t>)</a:t>
            </a:r>
            <a:r>
              <a:rPr lang="ru-RU" sz="4400" dirty="0">
                <a:solidFill>
                  <a:srgbClr val="FFFF00"/>
                </a:solidFill>
                <a:latin typeface="Bookman Old Style" pitchFamily="18" charset="0"/>
              </a:rPr>
              <a:t>? </a:t>
            </a:r>
          </a:p>
          <a:p>
            <a:pPr marL="0" indent="0" algn="ctr">
              <a:buNone/>
            </a:pPr>
            <a:endParaRPr lang="ru-RU" sz="4400" dirty="0">
              <a:latin typeface="Bookman Old Style" pitchFamily="18" charset="0"/>
            </a:endParaRPr>
          </a:p>
          <a:p>
            <a:pPr marL="0" indent="0">
              <a:buNone/>
            </a:pPr>
            <a:endParaRPr lang="ru-RU" sz="1800" dirty="0">
              <a:latin typeface="Bookman Old Style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  <a:t>Верите ли вы что….?</a:t>
            </a:r>
            <a:br>
              <a:rPr lang="ru-RU" sz="3200" b="1" dirty="0">
                <a:solidFill>
                  <a:srgbClr val="FFFF00"/>
                </a:solidFill>
                <a:latin typeface="Bookman Old Style" pitchFamily="18" charset="0"/>
              </a:rPr>
            </a:b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597506"/>
      </p:ext>
    </p:extLst>
  </p:cSld>
  <p:clrMapOvr>
    <a:masterClrMapping/>
  </p:clrMapOvr>
</p:sld>
</file>

<file path=ppt/theme/theme1.xml><?xml version="1.0" encoding="utf-8"?>
<a:theme xmlns:a="http://schemas.openxmlformats.org/drawingml/2006/main" name="Горизонт">
  <a:themeElements>
    <a:clrScheme name="Другая 4">
      <a:dk1>
        <a:srgbClr val="003300"/>
      </a:dk1>
      <a:lt1>
        <a:srgbClr val="BDFFBD"/>
      </a:lt1>
      <a:dk2>
        <a:srgbClr val="006600"/>
      </a:dk2>
      <a:lt2>
        <a:srgbClr val="A7FFFF"/>
      </a:lt2>
      <a:accent1>
        <a:srgbClr val="003300"/>
      </a:accent1>
      <a:accent2>
        <a:srgbClr val="BDFFBD"/>
      </a:accent2>
      <a:accent3>
        <a:srgbClr val="006600"/>
      </a:accent3>
      <a:accent4>
        <a:srgbClr val="A7FFFF"/>
      </a:accent4>
      <a:accent5>
        <a:srgbClr val="00FFFF"/>
      </a:accent5>
      <a:accent6>
        <a:srgbClr val="3399FF"/>
      </a:accent6>
      <a:hlink>
        <a:srgbClr val="003300"/>
      </a:hlink>
      <a:folHlink>
        <a:srgbClr val="006600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369</TotalTime>
  <Words>1197</Words>
  <Application>Microsoft Office PowerPoint</Application>
  <PresentationFormat>Экран (4:3)</PresentationFormat>
  <Paragraphs>205</Paragraphs>
  <Slides>40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Горизонт</vt:lpstr>
      <vt:lpstr>Презентация к уроку физики в 8 классе</vt:lpstr>
      <vt:lpstr>Презентация PowerPoint</vt:lpstr>
      <vt:lpstr>Таблица заработанных на уроке фишек</vt:lpstr>
      <vt:lpstr>Что мы заработаем на уроке?</vt:lpstr>
      <vt:lpstr>Презентация PowerPoint</vt:lpstr>
      <vt:lpstr>Презентация PowerPoint</vt:lpstr>
      <vt:lpstr>Фрагменты урока</vt:lpstr>
      <vt:lpstr>Верите ли вы что….? </vt:lpstr>
      <vt:lpstr>Верите ли вы что….? </vt:lpstr>
      <vt:lpstr>Верите ли вы что….? </vt:lpstr>
      <vt:lpstr>Верите ли вы что….? </vt:lpstr>
      <vt:lpstr>Фрагменты урока</vt:lpstr>
      <vt:lpstr>Верите ли вы что….? </vt:lpstr>
      <vt:lpstr>Верите ли вы что….? </vt:lpstr>
      <vt:lpstr>Верите ли вы что….? 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Фрагменты урока</vt:lpstr>
      <vt:lpstr>Работа газа и пара при расширении. </vt:lpstr>
      <vt:lpstr>Фрагменты урока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Работа газа и пара при расширении. </vt:lpstr>
      <vt:lpstr>Презентация PowerPoint</vt:lpstr>
      <vt:lpstr>3 стадия - «Рефлексия»</vt:lpstr>
      <vt:lpstr>Фрагменты урока</vt:lpstr>
      <vt:lpstr>Работа газа и пара при расширении. </vt:lpstr>
      <vt:lpstr>Работа газа и пара при расширении. </vt:lpstr>
      <vt:lpstr>3 стадия - «Рефлексия»</vt:lpstr>
      <vt:lpstr>Работа газа и пара при расширении.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физики в 8 классе</dc:title>
  <dc:creator>User</dc:creator>
  <cp:lastModifiedBy>User</cp:lastModifiedBy>
  <cp:revision>24</cp:revision>
  <dcterms:created xsi:type="dcterms:W3CDTF">2018-12-06T00:09:30Z</dcterms:created>
  <dcterms:modified xsi:type="dcterms:W3CDTF">2019-04-18T16:29:57Z</dcterms:modified>
</cp:coreProperties>
</file>