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6"/>
  </p:notesMasterIdLst>
  <p:sldIdLst>
    <p:sldId id="343" r:id="rId2"/>
    <p:sldId id="344" r:id="rId3"/>
    <p:sldId id="345" r:id="rId4"/>
    <p:sldId id="346" r:id="rId5"/>
    <p:sldId id="347" r:id="rId6"/>
    <p:sldId id="348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7"/>
    <p:penClr>
      <a:srgbClr val="FF0000"/>
    </p:penClr>
  </p:showPr>
  <p:clrMru>
    <a:srgbClr val="0000FF"/>
    <a:srgbClr val="9900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E403257-B15C-43B9-9A45-827C82B9A777}" type="datetimeFigureOut">
              <a:rPr lang="ru-RU"/>
              <a:pPr>
                <a:defRPr/>
              </a:pPr>
              <a:t>30.06.2021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86EBF00-F951-4947-A66A-4BDA07D9B8BA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6EBF00-F951-4947-A66A-4BDA07D9B8BA}" type="slidenum">
              <a:rPr lang="uk-UA" smtClean="0"/>
              <a:pPr>
                <a:defRPr/>
              </a:pPr>
              <a:t>1</a:t>
            </a:fld>
            <a:endParaRPr lang="uk-U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259013"/>
            <a:ext cx="9142413" cy="4597400"/>
            <a:chOff x="0" y="1423"/>
            <a:chExt cx="5759" cy="2896"/>
          </a:xfrm>
        </p:grpSpPr>
        <p:pic>
          <p:nvPicPr>
            <p:cNvPr id="5" name="Picture 3"/>
            <p:cNvPicPr>
              <a:picLocks noChangeArrowheads="1"/>
            </p:cNvPicPr>
            <p:nvPr/>
          </p:nvPicPr>
          <p:blipFill>
            <a:blip r:embed="rId3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0" y="3378"/>
              <a:ext cx="2509" cy="196"/>
            </a:xfrm>
            <a:custGeom>
              <a:avLst/>
              <a:gdLst>
                <a:gd name="T0" fmla="*/ 39 w 2509"/>
                <a:gd name="T1" fmla="*/ 61 h 196"/>
                <a:gd name="T2" fmla="*/ 104 w 2509"/>
                <a:gd name="T3" fmla="*/ 28 h 196"/>
                <a:gd name="T4" fmla="*/ 182 w 2509"/>
                <a:gd name="T5" fmla="*/ 13 h 196"/>
                <a:gd name="T6" fmla="*/ 281 w 2509"/>
                <a:gd name="T7" fmla="*/ 13 h 196"/>
                <a:gd name="T8" fmla="*/ 357 w 2509"/>
                <a:gd name="T9" fmla="*/ 34 h 196"/>
                <a:gd name="T10" fmla="*/ 440 w 2509"/>
                <a:gd name="T11" fmla="*/ 85 h 196"/>
                <a:gd name="T12" fmla="*/ 509 w 2509"/>
                <a:gd name="T13" fmla="*/ 129 h 196"/>
                <a:gd name="T14" fmla="*/ 626 w 2509"/>
                <a:gd name="T15" fmla="*/ 148 h 196"/>
                <a:gd name="T16" fmla="*/ 728 w 2509"/>
                <a:gd name="T17" fmla="*/ 135 h 196"/>
                <a:gd name="T18" fmla="*/ 806 w 2509"/>
                <a:gd name="T19" fmla="*/ 93 h 196"/>
                <a:gd name="T20" fmla="*/ 899 w 2509"/>
                <a:gd name="T21" fmla="*/ 36 h 196"/>
                <a:gd name="T22" fmla="*/ 998 w 2509"/>
                <a:gd name="T23" fmla="*/ 4 h 196"/>
                <a:gd name="T24" fmla="*/ 1119 w 2509"/>
                <a:gd name="T25" fmla="*/ 6 h 196"/>
                <a:gd name="T26" fmla="*/ 1214 w 2509"/>
                <a:gd name="T27" fmla="*/ 39 h 196"/>
                <a:gd name="T28" fmla="*/ 1308 w 2509"/>
                <a:gd name="T29" fmla="*/ 102 h 196"/>
                <a:gd name="T30" fmla="*/ 1403 w 2509"/>
                <a:gd name="T31" fmla="*/ 133 h 196"/>
                <a:gd name="T32" fmla="*/ 1514 w 2509"/>
                <a:gd name="T33" fmla="*/ 133 h 196"/>
                <a:gd name="T34" fmla="*/ 1593 w 2509"/>
                <a:gd name="T35" fmla="*/ 111 h 196"/>
                <a:gd name="T36" fmla="*/ 1668 w 2509"/>
                <a:gd name="T37" fmla="*/ 61 h 196"/>
                <a:gd name="T38" fmla="*/ 1754 w 2509"/>
                <a:gd name="T39" fmla="*/ 18 h 196"/>
                <a:gd name="T40" fmla="*/ 1844 w 2509"/>
                <a:gd name="T41" fmla="*/ 1 h 196"/>
                <a:gd name="T42" fmla="*/ 1958 w 2509"/>
                <a:gd name="T43" fmla="*/ 4 h 196"/>
                <a:gd name="T44" fmla="*/ 2039 w 2509"/>
                <a:gd name="T45" fmla="*/ 33 h 196"/>
                <a:gd name="T46" fmla="*/ 2118 w 2509"/>
                <a:gd name="T47" fmla="*/ 88 h 196"/>
                <a:gd name="T48" fmla="*/ 2192 w 2509"/>
                <a:gd name="T49" fmla="*/ 124 h 196"/>
                <a:gd name="T50" fmla="*/ 2303 w 2509"/>
                <a:gd name="T51" fmla="*/ 138 h 196"/>
                <a:gd name="T52" fmla="*/ 2412 w 2509"/>
                <a:gd name="T53" fmla="*/ 106 h 196"/>
                <a:gd name="T54" fmla="*/ 2463 w 2509"/>
                <a:gd name="T55" fmla="*/ 66 h 196"/>
                <a:gd name="T56" fmla="*/ 2489 w 2509"/>
                <a:gd name="T57" fmla="*/ 61 h 196"/>
                <a:gd name="T58" fmla="*/ 2507 w 2509"/>
                <a:gd name="T59" fmla="*/ 76 h 196"/>
                <a:gd name="T60" fmla="*/ 2508 w 2509"/>
                <a:gd name="T61" fmla="*/ 96 h 196"/>
                <a:gd name="T62" fmla="*/ 2490 w 2509"/>
                <a:gd name="T63" fmla="*/ 118 h 196"/>
                <a:gd name="T64" fmla="*/ 2429 w 2509"/>
                <a:gd name="T65" fmla="*/ 160 h 196"/>
                <a:gd name="T66" fmla="*/ 2352 w 2509"/>
                <a:gd name="T67" fmla="*/ 183 h 196"/>
                <a:gd name="T68" fmla="*/ 2238 w 2509"/>
                <a:gd name="T69" fmla="*/ 184 h 196"/>
                <a:gd name="T70" fmla="*/ 2156 w 2509"/>
                <a:gd name="T71" fmla="*/ 172 h 196"/>
                <a:gd name="T72" fmla="*/ 2076 w 2509"/>
                <a:gd name="T73" fmla="*/ 133 h 196"/>
                <a:gd name="T74" fmla="*/ 2018 w 2509"/>
                <a:gd name="T75" fmla="*/ 87 h 196"/>
                <a:gd name="T76" fmla="*/ 1934 w 2509"/>
                <a:gd name="T77" fmla="*/ 55 h 196"/>
                <a:gd name="T78" fmla="*/ 1836 w 2509"/>
                <a:gd name="T79" fmla="*/ 49 h 196"/>
                <a:gd name="T80" fmla="*/ 1743 w 2509"/>
                <a:gd name="T81" fmla="*/ 79 h 196"/>
                <a:gd name="T82" fmla="*/ 1677 w 2509"/>
                <a:gd name="T83" fmla="*/ 118 h 196"/>
                <a:gd name="T84" fmla="*/ 1586 w 2509"/>
                <a:gd name="T85" fmla="*/ 165 h 196"/>
                <a:gd name="T86" fmla="*/ 1475 w 2509"/>
                <a:gd name="T87" fmla="*/ 186 h 196"/>
                <a:gd name="T88" fmla="*/ 1377 w 2509"/>
                <a:gd name="T89" fmla="*/ 180 h 196"/>
                <a:gd name="T90" fmla="*/ 1269 w 2509"/>
                <a:gd name="T91" fmla="*/ 136 h 196"/>
                <a:gd name="T92" fmla="*/ 1197 w 2509"/>
                <a:gd name="T93" fmla="*/ 84 h 196"/>
                <a:gd name="T94" fmla="*/ 1128 w 2509"/>
                <a:gd name="T95" fmla="*/ 55 h 196"/>
                <a:gd name="T96" fmla="*/ 1020 w 2509"/>
                <a:gd name="T97" fmla="*/ 49 h 196"/>
                <a:gd name="T98" fmla="*/ 914 w 2509"/>
                <a:gd name="T99" fmla="*/ 78 h 196"/>
                <a:gd name="T100" fmla="*/ 831 w 2509"/>
                <a:gd name="T101" fmla="*/ 135 h 196"/>
                <a:gd name="T102" fmla="*/ 713 w 2509"/>
                <a:gd name="T103" fmla="*/ 187 h 196"/>
                <a:gd name="T104" fmla="*/ 600 w 2509"/>
                <a:gd name="T105" fmla="*/ 195 h 196"/>
                <a:gd name="T106" fmla="*/ 494 w 2509"/>
                <a:gd name="T107" fmla="*/ 175 h 196"/>
                <a:gd name="T108" fmla="*/ 408 w 2509"/>
                <a:gd name="T109" fmla="*/ 123 h 196"/>
                <a:gd name="T110" fmla="*/ 338 w 2509"/>
                <a:gd name="T111" fmla="*/ 79 h 196"/>
                <a:gd name="T112" fmla="*/ 251 w 2509"/>
                <a:gd name="T113" fmla="*/ 60 h 196"/>
                <a:gd name="T114" fmla="*/ 144 w 2509"/>
                <a:gd name="T115" fmla="*/ 67 h 196"/>
                <a:gd name="T116" fmla="*/ 56 w 2509"/>
                <a:gd name="T117" fmla="*/ 108 h 196"/>
                <a:gd name="T118" fmla="*/ 5 w 2509"/>
                <a:gd name="T119" fmla="*/ 93 h 19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7" name="Picture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21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61E86E7-DE56-4DA3-95B9-3EF6D77278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FB571-0CB8-4638-B47D-D064AA12BC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554F7-A923-4400-9DC1-B9475FAA99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4919E-730F-4C38-B888-56366AAC15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63B2F-174B-4DE7-836B-F972498BB9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54326-D9DB-437D-A606-C9A8B6F183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75CD9-4508-4CFC-88C6-6679A248A9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302FF-8FDA-4E3D-B7B6-C6E42F37C4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92481-A184-41DC-AA67-62BD68AA3D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68749-0E9A-49D8-8745-E58326831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uk-UA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B6C9-E634-4743-98B9-7D1F421910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9743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81150"/>
            <a:ext cx="9142413" cy="5275263"/>
            <a:chOff x="0" y="996"/>
            <a:chExt cx="5759" cy="3323"/>
          </a:xfrm>
        </p:grpSpPr>
        <p:pic>
          <p:nvPicPr>
            <p:cNvPr id="2" name="Picture 3"/>
            <p:cNvPicPr>
              <a:picLocks noChangeArrowheads="1"/>
            </p:cNvPicPr>
            <p:nvPr/>
          </p:nvPicPr>
          <p:blipFill>
            <a:blip r:embed="rId14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3" name="Freeform 4"/>
            <p:cNvSpPr>
              <a:spLocks/>
            </p:cNvSpPr>
            <p:nvPr/>
          </p:nvSpPr>
          <p:spPr bwMode="auto">
            <a:xfrm>
              <a:off x="0" y="3522"/>
              <a:ext cx="2509" cy="196"/>
            </a:xfrm>
            <a:custGeom>
              <a:avLst/>
              <a:gdLst>
                <a:gd name="T0" fmla="*/ 39 w 2509"/>
                <a:gd name="T1" fmla="*/ 61 h 196"/>
                <a:gd name="T2" fmla="*/ 104 w 2509"/>
                <a:gd name="T3" fmla="*/ 28 h 196"/>
                <a:gd name="T4" fmla="*/ 182 w 2509"/>
                <a:gd name="T5" fmla="*/ 13 h 196"/>
                <a:gd name="T6" fmla="*/ 281 w 2509"/>
                <a:gd name="T7" fmla="*/ 13 h 196"/>
                <a:gd name="T8" fmla="*/ 357 w 2509"/>
                <a:gd name="T9" fmla="*/ 34 h 196"/>
                <a:gd name="T10" fmla="*/ 440 w 2509"/>
                <a:gd name="T11" fmla="*/ 85 h 196"/>
                <a:gd name="T12" fmla="*/ 509 w 2509"/>
                <a:gd name="T13" fmla="*/ 129 h 196"/>
                <a:gd name="T14" fmla="*/ 626 w 2509"/>
                <a:gd name="T15" fmla="*/ 148 h 196"/>
                <a:gd name="T16" fmla="*/ 728 w 2509"/>
                <a:gd name="T17" fmla="*/ 135 h 196"/>
                <a:gd name="T18" fmla="*/ 806 w 2509"/>
                <a:gd name="T19" fmla="*/ 93 h 196"/>
                <a:gd name="T20" fmla="*/ 899 w 2509"/>
                <a:gd name="T21" fmla="*/ 36 h 196"/>
                <a:gd name="T22" fmla="*/ 998 w 2509"/>
                <a:gd name="T23" fmla="*/ 4 h 196"/>
                <a:gd name="T24" fmla="*/ 1119 w 2509"/>
                <a:gd name="T25" fmla="*/ 6 h 196"/>
                <a:gd name="T26" fmla="*/ 1214 w 2509"/>
                <a:gd name="T27" fmla="*/ 39 h 196"/>
                <a:gd name="T28" fmla="*/ 1308 w 2509"/>
                <a:gd name="T29" fmla="*/ 102 h 196"/>
                <a:gd name="T30" fmla="*/ 1403 w 2509"/>
                <a:gd name="T31" fmla="*/ 133 h 196"/>
                <a:gd name="T32" fmla="*/ 1514 w 2509"/>
                <a:gd name="T33" fmla="*/ 133 h 196"/>
                <a:gd name="T34" fmla="*/ 1593 w 2509"/>
                <a:gd name="T35" fmla="*/ 111 h 196"/>
                <a:gd name="T36" fmla="*/ 1668 w 2509"/>
                <a:gd name="T37" fmla="*/ 61 h 196"/>
                <a:gd name="T38" fmla="*/ 1754 w 2509"/>
                <a:gd name="T39" fmla="*/ 18 h 196"/>
                <a:gd name="T40" fmla="*/ 1844 w 2509"/>
                <a:gd name="T41" fmla="*/ 1 h 196"/>
                <a:gd name="T42" fmla="*/ 1958 w 2509"/>
                <a:gd name="T43" fmla="*/ 4 h 196"/>
                <a:gd name="T44" fmla="*/ 2039 w 2509"/>
                <a:gd name="T45" fmla="*/ 33 h 196"/>
                <a:gd name="T46" fmla="*/ 2118 w 2509"/>
                <a:gd name="T47" fmla="*/ 88 h 196"/>
                <a:gd name="T48" fmla="*/ 2192 w 2509"/>
                <a:gd name="T49" fmla="*/ 124 h 196"/>
                <a:gd name="T50" fmla="*/ 2303 w 2509"/>
                <a:gd name="T51" fmla="*/ 138 h 196"/>
                <a:gd name="T52" fmla="*/ 2412 w 2509"/>
                <a:gd name="T53" fmla="*/ 106 h 196"/>
                <a:gd name="T54" fmla="*/ 2463 w 2509"/>
                <a:gd name="T55" fmla="*/ 66 h 196"/>
                <a:gd name="T56" fmla="*/ 2489 w 2509"/>
                <a:gd name="T57" fmla="*/ 61 h 196"/>
                <a:gd name="T58" fmla="*/ 2507 w 2509"/>
                <a:gd name="T59" fmla="*/ 76 h 196"/>
                <a:gd name="T60" fmla="*/ 2508 w 2509"/>
                <a:gd name="T61" fmla="*/ 96 h 196"/>
                <a:gd name="T62" fmla="*/ 2490 w 2509"/>
                <a:gd name="T63" fmla="*/ 118 h 196"/>
                <a:gd name="T64" fmla="*/ 2429 w 2509"/>
                <a:gd name="T65" fmla="*/ 160 h 196"/>
                <a:gd name="T66" fmla="*/ 2352 w 2509"/>
                <a:gd name="T67" fmla="*/ 183 h 196"/>
                <a:gd name="T68" fmla="*/ 2238 w 2509"/>
                <a:gd name="T69" fmla="*/ 184 h 196"/>
                <a:gd name="T70" fmla="*/ 2156 w 2509"/>
                <a:gd name="T71" fmla="*/ 172 h 196"/>
                <a:gd name="T72" fmla="*/ 2076 w 2509"/>
                <a:gd name="T73" fmla="*/ 133 h 196"/>
                <a:gd name="T74" fmla="*/ 2018 w 2509"/>
                <a:gd name="T75" fmla="*/ 87 h 196"/>
                <a:gd name="T76" fmla="*/ 1934 w 2509"/>
                <a:gd name="T77" fmla="*/ 55 h 196"/>
                <a:gd name="T78" fmla="*/ 1836 w 2509"/>
                <a:gd name="T79" fmla="*/ 49 h 196"/>
                <a:gd name="T80" fmla="*/ 1743 w 2509"/>
                <a:gd name="T81" fmla="*/ 79 h 196"/>
                <a:gd name="T82" fmla="*/ 1677 w 2509"/>
                <a:gd name="T83" fmla="*/ 118 h 196"/>
                <a:gd name="T84" fmla="*/ 1586 w 2509"/>
                <a:gd name="T85" fmla="*/ 165 h 196"/>
                <a:gd name="T86" fmla="*/ 1475 w 2509"/>
                <a:gd name="T87" fmla="*/ 186 h 196"/>
                <a:gd name="T88" fmla="*/ 1377 w 2509"/>
                <a:gd name="T89" fmla="*/ 180 h 196"/>
                <a:gd name="T90" fmla="*/ 1269 w 2509"/>
                <a:gd name="T91" fmla="*/ 136 h 196"/>
                <a:gd name="T92" fmla="*/ 1197 w 2509"/>
                <a:gd name="T93" fmla="*/ 84 h 196"/>
                <a:gd name="T94" fmla="*/ 1128 w 2509"/>
                <a:gd name="T95" fmla="*/ 55 h 196"/>
                <a:gd name="T96" fmla="*/ 1020 w 2509"/>
                <a:gd name="T97" fmla="*/ 49 h 196"/>
                <a:gd name="T98" fmla="*/ 914 w 2509"/>
                <a:gd name="T99" fmla="*/ 78 h 196"/>
                <a:gd name="T100" fmla="*/ 831 w 2509"/>
                <a:gd name="T101" fmla="*/ 135 h 196"/>
                <a:gd name="T102" fmla="*/ 713 w 2509"/>
                <a:gd name="T103" fmla="*/ 187 h 196"/>
                <a:gd name="T104" fmla="*/ 600 w 2509"/>
                <a:gd name="T105" fmla="*/ 195 h 196"/>
                <a:gd name="T106" fmla="*/ 494 w 2509"/>
                <a:gd name="T107" fmla="*/ 175 h 196"/>
                <a:gd name="T108" fmla="*/ 408 w 2509"/>
                <a:gd name="T109" fmla="*/ 123 h 196"/>
                <a:gd name="T110" fmla="*/ 338 w 2509"/>
                <a:gd name="T111" fmla="*/ 79 h 196"/>
                <a:gd name="T112" fmla="*/ 251 w 2509"/>
                <a:gd name="T113" fmla="*/ 60 h 196"/>
                <a:gd name="T114" fmla="*/ 144 w 2509"/>
                <a:gd name="T115" fmla="*/ 67 h 196"/>
                <a:gd name="T116" fmla="*/ 56 w 2509"/>
                <a:gd name="T117" fmla="*/ 108 h 196"/>
                <a:gd name="T118" fmla="*/ 5 w 2509"/>
                <a:gd name="T119" fmla="*/ 93 h 19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" name="Picture 5"/>
            <p:cNvPicPr>
              <a:picLocks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9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3B33BF96-95B6-4E55-8389-A77C521760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ransition spd="slow" advTm="9743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066800"/>
            <a:ext cx="7772400" cy="99060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«</a:t>
            </a:r>
            <a:r>
              <a:rPr lang="ru-RU" sz="4800" b="1" dirty="0" smtClean="0">
                <a:solidFill>
                  <a:srgbClr val="FF0000"/>
                </a:solidFill>
              </a:rPr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атематика-гимнастика ума».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Александр Васильевич Суворов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00FF"/>
              </a:solidFill>
            </a:endParaRPr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9675" y="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Елена\Desktop\1552850673_image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962400"/>
            <a:ext cx="2438400" cy="2209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9743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Алгоритм сложения и вычитания дробей с разными знаменателями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Чтобы сложить (вычесть) две дроби с разными знаменателями, надо привести их к общему знаменателю, а затем применить правило сложения (вычитания) дробей с одинаковыми знаменателями.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56260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ложение и вычитание дробей с разными знаменателями, урок сложение и вычитание дробей с разными знаменателям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252662"/>
            <a:ext cx="5715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45720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ожение и вычитание дробей с разными знаменателями, урок сложение и вычитание дробей с разными знаменателям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7696199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9675" y="15240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00FF"/>
                </a:solidFill>
              </a:rPr>
              <a:t>! - Я работал(а) отлично, в полную силу своих возможностей, чувствовал(а) себя уверенно.</a:t>
            </a:r>
          </a:p>
          <a:p>
            <a:r>
              <a:rPr lang="ru-RU" sz="2800" dirty="0" smtClean="0">
                <a:solidFill>
                  <a:srgbClr val="0000FF"/>
                </a:solidFill>
              </a:rPr>
              <a:t>!?- Я работал(а) хорошо, но не в полную силу, испытывал(а) чувство неуверенности, боязни, что отвечу неправильно.</a:t>
            </a:r>
          </a:p>
          <a:p>
            <a:r>
              <a:rPr lang="ru-RU" sz="2800" dirty="0" smtClean="0">
                <a:solidFill>
                  <a:srgbClr val="0000FF"/>
                </a:solidFill>
              </a:rPr>
              <a:t>? - У меня не было желания работать. Сегодня не мой день.</a:t>
            </a:r>
          </a:p>
          <a:p>
            <a:r>
              <a:rPr lang="ru-RU" sz="2800" dirty="0" smtClean="0">
                <a:solidFill>
                  <a:srgbClr val="0000FF"/>
                </a:solidFill>
              </a:rPr>
              <a:t> МОЯ ОЦЕНКА ЗА УРОК __________</a:t>
            </a:r>
            <a:endParaRPr lang="ru-RU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 advTm="9743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1. №269 (1-9),стр. 57.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2. №270, стр.57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3. Задача от умной Совы (на карточках).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-</a:t>
            </a:r>
            <a:r>
              <a:rPr lang="ru-RU" smtClean="0">
                <a:solidFill>
                  <a:srgbClr val="0000FF"/>
                </a:solidFill>
              </a:rPr>
              <a:t>Выберите задание </a:t>
            </a:r>
            <a:r>
              <a:rPr lang="ru-RU" dirty="0" smtClean="0">
                <a:solidFill>
                  <a:srgbClr val="0000FF"/>
                </a:solidFill>
              </a:rPr>
              <a:t>на своё усмотрение.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9743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26720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1.Приведите дробь 5/6  к знаменателю 24;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Приведите дробь 7/8 к знаменателю 56;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2. Из ряда чисел назовите те, которые могут быть общими знаменателями для указанных дробей: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5/6 и     1/8           6, 12, 24, 40, 48;</a:t>
            </a:r>
          </a:p>
          <a:p>
            <a:endParaRPr lang="ru-RU" dirty="0"/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9675" y="53340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 Приведите дроби к наименьшему общему знаменателю: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а) 1/4и 5/6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б) 3/7 и 5/8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4.Выдели целую часть из неправильной дроби: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8/5; 9/8; 126/6.</a:t>
            </a:r>
          </a:p>
          <a:p>
            <a:endParaRPr lang="ru-RU" dirty="0"/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9675" y="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Алгоритм сложения дробей с одинаковыми знаменателями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1.Сложить (или вычесть) числители и записать ответ в числитель суммы (или разности).</a:t>
            </a:r>
          </a:p>
          <a:p>
            <a:pPr>
              <a:buNone/>
            </a:pPr>
            <a:r>
              <a:rPr lang="ru-RU" dirty="0" smtClean="0"/>
              <a:t>2. Знаменатель оставить без изменения, записав его в знаменатель.</a:t>
            </a:r>
          </a:p>
          <a:p>
            <a:pPr>
              <a:buNone/>
            </a:pPr>
            <a:r>
              <a:rPr lang="ru-RU" dirty="0" smtClean="0"/>
              <a:t>3. Если возможно, сократить полученную дробь или выделить из нее целую часть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9675" y="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rgbClr val="0000FF"/>
                </a:solidFill>
              </a:rPr>
              <a:t>2/3+3/5=</a:t>
            </a:r>
            <a:r>
              <a:rPr lang="ru-RU" sz="5400" b="1" dirty="0" smtClean="0">
                <a:solidFill>
                  <a:srgbClr val="FF0000"/>
                </a:solidFill>
              </a:rPr>
              <a:t>?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00FF"/>
                </a:solidFill>
              </a:rPr>
              <a:t>5/12-11/36=</a:t>
            </a:r>
            <a:r>
              <a:rPr lang="ru-RU" sz="5400" b="1" dirty="0" smtClean="0">
                <a:solidFill>
                  <a:srgbClr val="FF0000"/>
                </a:solidFill>
              </a:rPr>
              <a:t>?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9675" y="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52578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Тема урока: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«Сложение и вычитание дробей с разными знаменателями».</a:t>
            </a:r>
          </a:p>
          <a:p>
            <a:pPr>
              <a:buNone/>
            </a:pPr>
            <a:endParaRPr lang="ru-RU" b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Цель урока: </a:t>
            </a:r>
            <a:r>
              <a:rPr lang="ru-RU" b="1" dirty="0" smtClean="0">
                <a:solidFill>
                  <a:srgbClr val="0000FF"/>
                </a:solidFill>
              </a:rPr>
              <a:t>формировать умение сложения и вычитания дробей с разными знаменателями.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9675" y="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Физкультминутка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Я зачитываю высказывание, если оно верное, то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-поднимаем руки вверх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если оно неверно, то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-вытягиваем руки перед собой</a:t>
            </a:r>
          </a:p>
          <a:p>
            <a:endParaRPr lang="ru-RU" dirty="0"/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9675" y="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Физкультминутка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00FF"/>
                </a:solidFill>
              </a:rPr>
              <a:t>1.При сложении дробей с одинаковыми знаменателями знаменатель остается тем же, а числители складываются. </a:t>
            </a:r>
            <a:br>
              <a:rPr lang="ru-RU" sz="2400" dirty="0" smtClean="0">
                <a:solidFill>
                  <a:srgbClr val="0000FF"/>
                </a:solidFill>
              </a:rPr>
            </a:br>
            <a:r>
              <a:rPr lang="ru-RU" sz="2400" dirty="0" smtClean="0">
                <a:solidFill>
                  <a:srgbClr val="0000FF"/>
                </a:solidFill>
              </a:rPr>
              <a:t>2.При сложении целого числа и смешанного получается смешанное число. </a:t>
            </a:r>
            <a:br>
              <a:rPr lang="ru-RU" sz="2400" dirty="0" smtClean="0">
                <a:solidFill>
                  <a:srgbClr val="0000FF"/>
                </a:solidFill>
              </a:rPr>
            </a:br>
            <a:r>
              <a:rPr lang="ru-RU" sz="2400" dirty="0" smtClean="0">
                <a:solidFill>
                  <a:srgbClr val="0000FF"/>
                </a:solidFill>
              </a:rPr>
              <a:t>3.Чтобы выделить целую часть из неправильной дроби, надо числитель умножить на знаменатель</a:t>
            </a:r>
            <a:br>
              <a:rPr lang="ru-RU" sz="2400" dirty="0" smtClean="0">
                <a:solidFill>
                  <a:srgbClr val="0000FF"/>
                </a:solidFill>
              </a:rPr>
            </a:br>
            <a:r>
              <a:rPr lang="ru-RU" sz="2400" dirty="0" smtClean="0">
                <a:solidFill>
                  <a:srgbClr val="0000FF"/>
                </a:solidFill>
              </a:rPr>
              <a:t>4.Если при сложении дробей получается неправильная дробь, то надо результат записать в виде смешанного числа. </a:t>
            </a:r>
            <a:br>
              <a:rPr lang="ru-RU" sz="2400" dirty="0" smtClean="0">
                <a:solidFill>
                  <a:srgbClr val="0000FF"/>
                </a:solidFill>
              </a:rPr>
            </a:b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9675" y="15240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Физкультминутка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Взяться правой рукой за левое ухо, а левой рукой взяться за кончик носа. Хлопнуть в ладоши и быстро поменять руки: левой рукой – правое ухо, правой - кончик носа. 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Крепко зажмурить глаза на 3-5 секунд, а затем открыть их на такое же время. Повторять 4 раза.</a:t>
            </a:r>
          </a:p>
          <a:p>
            <a:endParaRPr lang="ru-RU" dirty="0"/>
          </a:p>
        </p:txBody>
      </p:sp>
      <p:pic>
        <p:nvPicPr>
          <p:cNvPr id="4" name="Содержимое 6" descr="C:\Documents and Settings\User\Local Settings\Temporary Internet Files\Content.IE5\UXIX5P1P\MCBD05092_0000[1].wm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9675" y="152400"/>
            <a:ext cx="1584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43"/>
</p:sld>
</file>

<file path=ppt/theme/theme1.xml><?xml version="1.0" encoding="utf-8"?>
<a:theme xmlns:a="http://schemas.openxmlformats.org/drawingml/2006/main" name="01069050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7F796F"/>
        </a:dk1>
        <a:lt1>
          <a:srgbClr val="FFFFFF"/>
        </a:lt1>
        <a:dk2>
          <a:srgbClr val="BDBB92"/>
        </a:dk2>
        <a:lt2>
          <a:srgbClr val="FFFFCC"/>
        </a:lt2>
        <a:accent1>
          <a:srgbClr val="8B91B9"/>
        </a:accent1>
        <a:accent2>
          <a:srgbClr val="D5D9B7"/>
        </a:accent2>
        <a:accent3>
          <a:srgbClr val="DBDAC7"/>
        </a:accent3>
        <a:accent4>
          <a:srgbClr val="DADADA"/>
        </a:accent4>
        <a:accent5>
          <a:srgbClr val="C4C7D9"/>
        </a:accent5>
        <a:accent6>
          <a:srgbClr val="C1C4A6"/>
        </a:accent6>
        <a:hlink>
          <a:srgbClr val="B46875"/>
        </a:hlink>
        <a:folHlink>
          <a:srgbClr val="C2BA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EE"/>
        </a:lt1>
        <a:dk2>
          <a:srgbClr val="000000"/>
        </a:dk2>
        <a:lt2>
          <a:srgbClr val="C3B59F"/>
        </a:lt2>
        <a:accent1>
          <a:srgbClr val="9CB3D8"/>
        </a:accent1>
        <a:accent2>
          <a:srgbClr val="F8F8F8"/>
        </a:accent2>
        <a:accent3>
          <a:srgbClr val="FFFFF5"/>
        </a:accent3>
        <a:accent4>
          <a:srgbClr val="000000"/>
        </a:accent4>
        <a:accent5>
          <a:srgbClr val="CBD6E9"/>
        </a:accent5>
        <a:accent6>
          <a:srgbClr val="E1E1E1"/>
        </a:accent6>
        <a:hlink>
          <a:srgbClr val="A9A460"/>
        </a:hlink>
        <a:folHlink>
          <a:srgbClr val="E4E1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01069050</Template>
  <TotalTime>1494</TotalTime>
  <Words>370</Words>
  <Application>Microsoft Office PowerPoint</Application>
  <PresentationFormat>Экран (4:3)</PresentationFormat>
  <Paragraphs>47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01069050</vt:lpstr>
      <vt:lpstr>Слайд 1</vt:lpstr>
      <vt:lpstr>Устная работа</vt:lpstr>
      <vt:lpstr>Устная работа</vt:lpstr>
      <vt:lpstr>Алгоритм сложения дробей с одинаковыми знаменателями.</vt:lpstr>
      <vt:lpstr>Слайд 5</vt:lpstr>
      <vt:lpstr>Слайд 6</vt:lpstr>
      <vt:lpstr>Физкультминутка</vt:lpstr>
      <vt:lpstr>Физкультминутка</vt:lpstr>
      <vt:lpstr>Физкультминутка</vt:lpstr>
      <vt:lpstr>Алгоритм сложения и вычитания дробей с разными знаменателями</vt:lpstr>
      <vt:lpstr>Слайд 11</vt:lpstr>
      <vt:lpstr>Слайд 12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Елена</dc:creator>
  <cp:lastModifiedBy>Елена</cp:lastModifiedBy>
  <cp:revision>143</cp:revision>
  <cp:lastPrinted>1601-01-01T00:00:00Z</cp:lastPrinted>
  <dcterms:created xsi:type="dcterms:W3CDTF">1601-01-01T00:00:00Z</dcterms:created>
  <dcterms:modified xsi:type="dcterms:W3CDTF">2021-06-30T14:39:14Z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