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341" r:id="rId3"/>
    <p:sldId id="320" r:id="rId4"/>
    <p:sldId id="340" r:id="rId5"/>
    <p:sldId id="342" r:id="rId6"/>
    <p:sldId id="343" r:id="rId7"/>
    <p:sldId id="347" r:id="rId8"/>
    <p:sldId id="348" r:id="rId9"/>
    <p:sldId id="344" r:id="rId10"/>
  </p:sldIdLst>
  <p:sldSz cx="12192000" cy="6858000"/>
  <p:notesSz cx="6805613" cy="99441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C9EA"/>
    <a:srgbClr val="5DADD5"/>
    <a:srgbClr val="62B9E4"/>
    <a:srgbClr val="3D89C7"/>
    <a:srgbClr val="04A2D1"/>
    <a:srgbClr val="03779B"/>
    <a:srgbClr val="005392"/>
    <a:srgbClr val="965ECE"/>
    <a:srgbClr val="6453CD"/>
    <a:srgbClr val="392A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258" y="-6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849481-C327-4615-BE97-54CF9DF9076C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038" y="4786313"/>
            <a:ext cx="5443537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03F047-849E-48A7-BCF8-DF836280F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728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orldskills.ru/assets/docs/media/WSdoklad_12_okt_rus.pdf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orldskills.ru/assets/docs/media/WSdoklad_12_okt_rus.pdf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orldskills.ru/assets/docs/media/WSdoklad_12_okt_rus.pdf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orldskills.ru/assets/docs/media/WSdoklad_12_okt_rus.pdf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orldskills.ru/assets/docs/media/WSdoklad_12_okt_rus.pdf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orldskills.ru/assets/docs/media/WSdoklad_12_okt_rus.pdf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Стр</a:t>
            </a:r>
            <a:r>
              <a:rPr lang="ru-RU" dirty="0" smtClean="0"/>
              <a:t> 76 </a:t>
            </a:r>
            <a:r>
              <a:rPr lang="en-US" dirty="0" smtClean="0">
                <a:hlinkClick r:id="rId3"/>
              </a:rPr>
              <a:t>https://worldskills.ru/assets/docs/media/WSdoklad_12_okt_rus.pdf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3F047-849E-48A7-BCF8-DF836280FD6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936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Стр</a:t>
            </a:r>
            <a:r>
              <a:rPr lang="ru-RU" dirty="0" smtClean="0"/>
              <a:t> 76 </a:t>
            </a:r>
            <a:r>
              <a:rPr lang="en-US" dirty="0" smtClean="0">
                <a:hlinkClick r:id="rId3"/>
              </a:rPr>
              <a:t>https://worldskills.ru/assets/docs/media/WSdoklad_12_okt_rus.pdf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3F047-849E-48A7-BCF8-DF836280FD6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936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Стр</a:t>
            </a:r>
            <a:r>
              <a:rPr lang="ru-RU" dirty="0" smtClean="0"/>
              <a:t> 76 </a:t>
            </a:r>
            <a:r>
              <a:rPr lang="en-US" dirty="0" smtClean="0">
                <a:hlinkClick r:id="rId3"/>
              </a:rPr>
              <a:t>https://worldskills.ru/assets/docs/media/WSdoklad_12_okt_rus.pdf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3F047-849E-48A7-BCF8-DF836280FD6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936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Стр</a:t>
            </a:r>
            <a:r>
              <a:rPr lang="ru-RU" dirty="0" smtClean="0"/>
              <a:t> 76 </a:t>
            </a:r>
            <a:r>
              <a:rPr lang="en-US" dirty="0" smtClean="0">
                <a:hlinkClick r:id="rId3"/>
              </a:rPr>
              <a:t>https://worldskills.ru/assets/docs/media/WSdoklad_12_okt_rus.pdf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3F047-849E-48A7-BCF8-DF836280FD6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9363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Стр</a:t>
            </a:r>
            <a:r>
              <a:rPr lang="ru-RU" dirty="0" smtClean="0"/>
              <a:t> 76 </a:t>
            </a:r>
            <a:r>
              <a:rPr lang="en-US" dirty="0" smtClean="0">
                <a:hlinkClick r:id="rId3"/>
              </a:rPr>
              <a:t>https://worldskills.ru/assets/docs/media/WSdoklad_12_okt_rus.pdf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3F047-849E-48A7-BCF8-DF836280FD6A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9363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Стр</a:t>
            </a:r>
            <a:r>
              <a:rPr lang="ru-RU" dirty="0" smtClean="0"/>
              <a:t> 76 </a:t>
            </a:r>
            <a:r>
              <a:rPr lang="en-US" dirty="0" smtClean="0">
                <a:hlinkClick r:id="rId3"/>
              </a:rPr>
              <a:t>https://worldskills.ru/assets/docs/media/WSdoklad_12_okt_rus.pdf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3F047-849E-48A7-BCF8-DF836280FD6A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936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839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651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585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964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439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776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75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467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178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768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203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517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309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856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551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65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191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01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036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82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5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423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941E2-EC3C-407D-9845-B920498AEAE6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699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928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youtu.be/oaERHZs26PQ" TargetMode="External"/><Relationship Id="rId4" Type="http://schemas.openxmlformats.org/officeDocument/2006/relationships/hyperlink" Target="https://youtu.be/tEy42hJd6o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7591" y="413405"/>
            <a:ext cx="115662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3A2C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ГБУ ДО ДВОРЕЦ ДЕТСКОГО (ЮНОШЕСКОГО) ТВОРЧЕСТВА </a:t>
            </a:r>
            <a:br>
              <a:rPr lang="ru-RU" sz="2800" dirty="0" smtClean="0">
                <a:solidFill>
                  <a:srgbClr val="03A2C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rgbClr val="03A2C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ВЫБОРГСКОГО РАЙОНА САНКТ-ПЕТЕРБУРГА</a:t>
            </a:r>
            <a:endParaRPr lang="ru-RU" sz="2800" dirty="0">
              <a:solidFill>
                <a:srgbClr val="03A2C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35552" y="2042784"/>
            <a:ext cx="1090285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5AC5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ru-RU" sz="4800" b="1" dirty="0" smtClean="0">
                <a:solidFill>
                  <a:srgbClr val="5AC5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Открытый районный онлайн-марафон</a:t>
            </a:r>
            <a:br>
              <a:rPr lang="ru-RU" sz="4800" b="1" dirty="0" smtClean="0">
                <a:solidFill>
                  <a:srgbClr val="5AC5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solidFill>
                  <a:srgbClr val="5AC5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«ВЕЛИКИЕ КОМПОЗИТОРЫ-ПЕДАГОГИ»</a:t>
            </a:r>
            <a:endParaRPr lang="ru-RU" sz="4800" b="1" dirty="0">
              <a:solidFill>
                <a:srgbClr val="5AC5E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297" y="4431324"/>
            <a:ext cx="5196634" cy="150805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8306" y="6178505"/>
            <a:ext cx="5838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prstClr val="black"/>
                </a:solidFill>
              </a:rPr>
              <a:t>2020-2021</a:t>
            </a:r>
            <a:endParaRPr lang="ru-RU" sz="2000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2400" y="124691"/>
            <a:ext cx="1454727" cy="105294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79763" y="647964"/>
            <a:ext cx="1191491" cy="6096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22" y="0"/>
            <a:ext cx="1246909" cy="1321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164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24306" y="448574"/>
            <a:ext cx="115662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I Открытый районный онлайн-марафон</a:t>
            </a:r>
            <a:br>
              <a:rPr lang="ru-RU" sz="2800" dirty="0"/>
            </a:br>
            <a:r>
              <a:rPr lang="ru-RU" sz="2800" dirty="0"/>
              <a:t> «ВЕЛИКИЕ КОМПОЗИТОРЫ-ПЕДАГОГИ»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094513" y="4416451"/>
            <a:ext cx="6819061" cy="116495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900" dirty="0" smtClean="0"/>
              <a:t>Русский </a:t>
            </a:r>
            <a:r>
              <a:rPr lang="ru-RU" sz="2900" dirty="0"/>
              <a:t>композитор, </a:t>
            </a:r>
            <a:r>
              <a:rPr lang="ru-RU" sz="2900" dirty="0" smtClean="0"/>
              <a:t>педагог и дирижёр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86" y="4396"/>
            <a:ext cx="1323658" cy="140268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67144" y="705737"/>
            <a:ext cx="379241" cy="21989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Users\Татьяна\Desktop\4-1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144" y="1653435"/>
            <a:ext cx="3361275" cy="4511778"/>
          </a:xfrm>
          <a:prstGeom prst="rect">
            <a:avLst/>
          </a:prstGeom>
          <a:noFill/>
          <a:ln w="57150">
            <a:solidFill>
              <a:srgbClr val="86C9EA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Группа 10"/>
          <p:cNvGrpSpPr/>
          <p:nvPr/>
        </p:nvGrpSpPr>
        <p:grpSpPr>
          <a:xfrm>
            <a:off x="5066409" y="2179969"/>
            <a:ext cx="6819061" cy="2147334"/>
            <a:chOff x="0" y="2099"/>
            <a:chExt cx="6819061" cy="2147334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0" y="2099"/>
              <a:ext cx="6819061" cy="2147334"/>
            </a:xfrm>
            <a:prstGeom prst="roundRect">
              <a:avLst/>
            </a:prstGeom>
            <a:solidFill>
              <a:srgbClr val="5BC4E3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3" name="Скругленный прямоугольник 4"/>
            <p:cNvSpPr/>
            <p:nvPr/>
          </p:nvSpPr>
          <p:spPr>
            <a:xfrm>
              <a:off x="104824" y="106923"/>
              <a:ext cx="6609413" cy="193768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7640" tIns="167640" rIns="167640" bIns="167640" numCol="1" spcCol="1270" anchor="ctr" anchorCtr="0">
              <a:noAutofit/>
            </a:bodyPr>
            <a:lstStyle/>
            <a:p>
              <a:pPr lvl="0" algn="ctr" defTabSz="19558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endParaRPr lang="ru-RU" sz="4400" b="1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lvl="0" algn="ctr" defTabSz="19558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ru-RU" sz="44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Николай Андреевич</a:t>
              </a:r>
            </a:p>
            <a:p>
              <a:pPr lvl="0" algn="ctr" defTabSz="19558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ru-RU" sz="5200" b="1" kern="1200" cap="all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РИМСКИЙ-КОРСАКОВ</a:t>
              </a:r>
            </a:p>
            <a:p>
              <a:pPr lvl="0" algn="ctr" defTabSz="19558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ru-RU" sz="36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(1844 – 1908)</a:t>
              </a:r>
            </a:p>
            <a:p>
              <a:pPr lvl="0" algn="ctr" defTabSz="1955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4400" b="1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6835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67144" y="703385"/>
            <a:ext cx="396825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300676" y="382571"/>
            <a:ext cx="10644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5AC5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Николай Андреевич Римский-Корсаков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86" y="4396"/>
            <a:ext cx="1323658" cy="140268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952010" y="1407078"/>
            <a:ext cx="665018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21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Татьяна\Desktop\a457673ac4b3240f5a9a1ef3852fe55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1" r="3529"/>
          <a:stretch/>
        </p:blipFill>
        <p:spPr bwMode="auto">
          <a:xfrm>
            <a:off x="1490191" y="1736497"/>
            <a:ext cx="3106861" cy="4280975"/>
          </a:xfrm>
          <a:prstGeom prst="rect">
            <a:avLst/>
          </a:prstGeom>
          <a:noFill/>
          <a:ln w="57150">
            <a:solidFill>
              <a:srgbClr val="62B9E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35047" y="-370657"/>
            <a:ext cx="7014576" cy="7325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222222"/>
              </a:solidFill>
              <a:latin typeface="arial"/>
            </a:endParaRPr>
          </a:p>
          <a:p>
            <a:endParaRPr lang="ru-RU" dirty="0">
              <a:solidFill>
                <a:srgbClr val="222222"/>
              </a:solidFill>
              <a:latin typeface="arial"/>
            </a:endParaRPr>
          </a:p>
          <a:p>
            <a:endParaRPr lang="ru-RU" dirty="0" smtClean="0">
              <a:solidFill>
                <a:srgbClr val="222222"/>
              </a:solidFill>
              <a:latin typeface="arial"/>
            </a:endParaRPr>
          </a:p>
          <a:p>
            <a:endParaRPr lang="ru-RU" dirty="0" smtClean="0">
              <a:solidFill>
                <a:srgbClr val="222222"/>
              </a:solidFill>
              <a:latin typeface="arial"/>
            </a:endParaRPr>
          </a:p>
          <a:p>
            <a:endParaRPr lang="ru-RU" dirty="0" smtClean="0">
              <a:solidFill>
                <a:srgbClr val="22222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95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Родился Н. Римский-Корсаков </a:t>
            </a:r>
            <a:r>
              <a:rPr lang="ru-RU" sz="195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18 марта 1844 года </a:t>
            </a:r>
            <a:r>
              <a:rPr lang="ru-RU" sz="195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в городе </a:t>
            </a:r>
            <a:r>
              <a:rPr lang="ru-RU" sz="195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Тихвине Новгородской </a:t>
            </a:r>
            <a:r>
              <a:rPr lang="ru-RU" sz="1950" b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губернии</a:t>
            </a:r>
            <a:r>
              <a:rPr lang="ru-RU" sz="195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. Начав обучение в </a:t>
            </a:r>
            <a:r>
              <a:rPr lang="ru-RU" sz="195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6 лет, </a:t>
            </a:r>
            <a:r>
              <a:rPr lang="ru-RU" sz="195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Николай увлёкся </a:t>
            </a:r>
            <a:r>
              <a:rPr lang="ru-RU" sz="195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церковной музыкой и народными песнями, а в </a:t>
            </a:r>
            <a:r>
              <a:rPr lang="ru-RU" sz="195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ru-RU" sz="195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написал первое произведение</a:t>
            </a:r>
            <a:r>
              <a:rPr lang="ru-RU" sz="195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ru-RU" sz="195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	Несмотря </a:t>
            </a:r>
            <a:r>
              <a:rPr lang="ru-RU" sz="195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на склонность к музыке, он всё же пошёл на </a:t>
            </a:r>
            <a:r>
              <a:rPr lang="ru-RU" sz="195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военную службу</a:t>
            </a:r>
            <a:r>
              <a:rPr lang="ru-RU" sz="195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. Сильное влияние </a:t>
            </a:r>
            <a:r>
              <a:rPr lang="ru-RU" sz="195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95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него оказал старший </a:t>
            </a:r>
            <a:r>
              <a:rPr lang="ru-RU" sz="195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брат – морской </a:t>
            </a:r>
            <a:r>
              <a:rPr lang="ru-RU" sz="195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офицер и будущий </a:t>
            </a:r>
            <a:r>
              <a:rPr lang="ru-RU" sz="195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контр-адмирал. В </a:t>
            </a:r>
            <a:r>
              <a:rPr lang="ru-RU" sz="1950" b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12 лет </a:t>
            </a:r>
            <a:r>
              <a:rPr lang="ru-RU" sz="195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Николая, мечтавшего о путешествиях, отдали учиться в </a:t>
            </a:r>
            <a:r>
              <a:rPr lang="ru-RU" sz="1950" b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Морской кадетский корпус Санкт-Петербурга</a:t>
            </a:r>
            <a:r>
              <a:rPr lang="ru-RU" sz="195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ru-RU" sz="195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	А в </a:t>
            </a:r>
            <a:r>
              <a:rPr lang="ru-RU" sz="1950" b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18 лет</a:t>
            </a:r>
            <a:r>
              <a:rPr lang="ru-RU" sz="195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5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Н. Римский-Корсаков познакомился </a:t>
            </a:r>
            <a:r>
              <a:rPr lang="ru-RU" sz="195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с выдающимся композитором и педагогом </a:t>
            </a:r>
            <a:r>
              <a:rPr lang="ru-RU" sz="1950" b="1" dirty="0" err="1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Милием</a:t>
            </a:r>
            <a:r>
              <a:rPr lang="ru-RU" sz="1950" b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 Алексеевичем Балакиревым</a:t>
            </a:r>
            <a:r>
              <a:rPr lang="ru-RU" sz="195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, став членом </a:t>
            </a:r>
            <a:r>
              <a:rPr lang="ru-RU" sz="195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sz="195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кружка, получившего </a:t>
            </a:r>
            <a:r>
              <a:rPr lang="ru-RU" sz="195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название </a:t>
            </a:r>
            <a:r>
              <a:rPr lang="ru-RU" sz="195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«Могучая кучка</a:t>
            </a:r>
            <a:r>
              <a:rPr lang="ru-RU" sz="1950" b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95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ru-RU" sz="195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95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Окончив с отличием Морской корпус в 1862 году, Николай был принят на морскую службу и на </a:t>
            </a:r>
            <a:r>
              <a:rPr lang="ru-RU" sz="195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клипере (корабле) «Алмаз</a:t>
            </a:r>
            <a:r>
              <a:rPr lang="ru-RU" sz="195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» участвовал в экспедиции к берегам Северной Америки. </a:t>
            </a:r>
            <a:r>
              <a:rPr lang="ru-RU" sz="195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Три года путешествий позволили ему повидать много стран, однако заниматься </a:t>
            </a:r>
            <a:r>
              <a:rPr lang="ru-RU" sz="195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музыкой </a:t>
            </a:r>
            <a:r>
              <a:rPr lang="ru-RU" sz="195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практически не было времени.</a:t>
            </a:r>
            <a:endParaRPr lang="ru-RU" sz="1950" b="0" i="0" dirty="0">
              <a:solidFill>
                <a:srgbClr val="22222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577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67144" y="703385"/>
            <a:ext cx="396825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86" y="4396"/>
            <a:ext cx="1323658" cy="140268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02926" y="3283518"/>
            <a:ext cx="10105901" cy="340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1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Через </a:t>
            </a:r>
            <a:r>
              <a:rPr lang="ru-RU" sz="21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три года вернувшись в </a:t>
            </a:r>
            <a:r>
              <a:rPr lang="ru-RU" sz="21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Санкт-Петербург</a:t>
            </a:r>
            <a:r>
              <a:rPr lang="ru-RU" sz="21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Николай Андреевич снова налаживает контакты с </a:t>
            </a:r>
            <a:r>
              <a:rPr lang="ru-RU" sz="215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Балакиревским</a:t>
            </a:r>
            <a:r>
              <a:rPr lang="ru-RU" sz="21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кружком. </a:t>
            </a:r>
            <a:r>
              <a:rPr lang="ru-RU" sz="21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Именно тогда он знакомится с А.П. </a:t>
            </a:r>
            <a:r>
              <a:rPr lang="ru-RU" sz="21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Бородиным, Л.И. Шестаковой (сестрой М.И. Глинки) и </a:t>
            </a:r>
            <a:r>
              <a:rPr lang="ru-RU" sz="21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П.И. </a:t>
            </a:r>
            <a:r>
              <a:rPr lang="ru-RU" sz="21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Чайковским. Под </a:t>
            </a:r>
            <a:r>
              <a:rPr lang="ru-RU" sz="21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влиянием </a:t>
            </a:r>
            <a:r>
              <a:rPr lang="ru-RU" sz="21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М.А. Балакирева работает над своими симфоническими произведениями и романсами.</a:t>
            </a:r>
          </a:p>
          <a:p>
            <a:pPr lvl="0" algn="just"/>
            <a:r>
              <a:rPr lang="ru-RU" sz="21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Н.А. Римскому-Корсакову</a:t>
            </a:r>
            <a:r>
              <a:rPr lang="ru-RU" sz="21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родом из дворянской семьи, известной </a:t>
            </a:r>
            <a:r>
              <a:rPr lang="ru-RU" sz="21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своими традициями службы на </a:t>
            </a:r>
            <a:r>
              <a:rPr lang="ru-RU" sz="21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флоте, на </a:t>
            </a:r>
            <a:r>
              <a:rPr lang="ru-RU" sz="21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генетическом уровне передалась любовь к морю. До него никто даже не пробовал </a:t>
            </a:r>
            <a:r>
              <a:rPr lang="ru-RU" sz="21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изображать морскую стихию </a:t>
            </a:r>
            <a:r>
              <a:rPr lang="ru-RU" sz="21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1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музыке. С </a:t>
            </a:r>
            <a:r>
              <a:rPr lang="ru-RU" sz="21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помощью необычных </a:t>
            </a:r>
            <a:r>
              <a:rPr lang="ru-RU" sz="21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приёмов </a:t>
            </a:r>
            <a:r>
              <a:rPr lang="ru-RU" sz="21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ему удавалось виртуозно предавать </a:t>
            </a:r>
            <a:r>
              <a:rPr lang="ru-RU" sz="21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разные образы моря. </a:t>
            </a:r>
            <a:r>
              <a:rPr lang="ru-RU" sz="21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Позже эти идеи стали перенимать и другие </a:t>
            </a:r>
            <a:r>
              <a:rPr lang="ru-RU" sz="21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композиторы</a:t>
            </a:r>
            <a:r>
              <a:rPr lang="ru-RU" sz="21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	</a:t>
            </a:r>
          </a:p>
        </p:txBody>
      </p:sp>
      <p:pic>
        <p:nvPicPr>
          <p:cNvPr id="9" name="Picture 3" descr="G:\07- 2020-2021 учебный год\онлайн-марафон\рубинштейн\консерв 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09162" y="1207719"/>
            <a:ext cx="4205666" cy="1892550"/>
          </a:xfrm>
          <a:prstGeom prst="rect">
            <a:avLst/>
          </a:prstGeom>
          <a:noFill/>
          <a:ln w="76200">
            <a:solidFill>
              <a:srgbClr val="62B9E4"/>
            </a:solidFill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132" y="312066"/>
            <a:ext cx="8467725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637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67144" y="703385"/>
            <a:ext cx="396825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86" y="4396"/>
            <a:ext cx="1323658" cy="140268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047010" y="1407078"/>
            <a:ext cx="665018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97051" y="1319397"/>
            <a:ext cx="710014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Интересен </a:t>
            </a:r>
            <a:r>
              <a:rPr lang="ru-RU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факт, что </a:t>
            </a:r>
            <a:r>
              <a:rPr lang="ru-RU" sz="24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Н.А. Римский-Корсаков </a:t>
            </a:r>
            <a:r>
              <a:rPr lang="ru-RU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обладал так называемым </a:t>
            </a:r>
            <a:r>
              <a:rPr lang="ru-RU" sz="2400" b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цветным </a:t>
            </a:r>
            <a:r>
              <a:rPr lang="ru-RU" sz="2400" b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слухом</a:t>
            </a:r>
            <a:r>
              <a:rPr lang="ru-RU" sz="24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: каждую </a:t>
            </a:r>
            <a:r>
              <a:rPr lang="ru-RU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тональность </a:t>
            </a:r>
            <a:r>
              <a:rPr lang="ru-RU" sz="24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он воспринимал </a:t>
            </a:r>
            <a:r>
              <a:rPr lang="ru-RU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определённом </a:t>
            </a:r>
            <a:r>
              <a:rPr lang="ru-RU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цвете. </a:t>
            </a:r>
            <a:r>
              <a:rPr lang="ru-RU" sz="24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Например, Ми мажор </a:t>
            </a:r>
            <a:r>
              <a:rPr lang="ru-RU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у него соотносился с синим </a:t>
            </a:r>
            <a:r>
              <a:rPr lang="ru-RU" sz="24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цветом, поэтому </a:t>
            </a:r>
            <a:r>
              <a:rPr lang="ru-RU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все «морские» произведения написаны </a:t>
            </a:r>
            <a:r>
              <a:rPr lang="ru-RU" sz="24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именно </a:t>
            </a:r>
            <a:r>
              <a:rPr lang="ru-RU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Ми </a:t>
            </a:r>
            <a:r>
              <a:rPr lang="ru-RU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мажоре. </a:t>
            </a:r>
            <a:endParaRPr lang="ru-RU" sz="2400" dirty="0" smtClean="0">
              <a:solidFill>
                <a:srgbClr val="22222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Н.А. Римского-Корсакова называют также </a:t>
            </a:r>
            <a:r>
              <a:rPr lang="ru-RU" sz="2400" b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композитором-сказочником </a:t>
            </a:r>
            <a:r>
              <a:rPr lang="ru-RU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4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его любовь </a:t>
            </a:r>
            <a:r>
              <a:rPr lang="ru-RU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к фантастическому </a:t>
            </a:r>
            <a:r>
              <a:rPr lang="ru-RU" sz="24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сказочному миру. Среди музыкальных сказок композитора симфоническая сюита «</a:t>
            </a:r>
            <a:r>
              <a:rPr lang="ru-RU" sz="2400" dirty="0" err="1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Шехеразада</a:t>
            </a:r>
            <a:r>
              <a:rPr lang="ru-RU" sz="24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» (на сюжет «Тысячи и одной ночи»), опера-былина «Садко», оперы-сказки </a:t>
            </a:r>
            <a:r>
              <a:rPr lang="ru-RU" sz="2400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«Снегурочка», </a:t>
            </a:r>
            <a:r>
              <a:rPr lang="ru-RU" sz="24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err="1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Кащей</a:t>
            </a:r>
            <a:r>
              <a:rPr lang="ru-RU" sz="24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 бессмертный», «Сказка о царе </a:t>
            </a:r>
            <a:r>
              <a:rPr lang="ru-RU" sz="2400" dirty="0" err="1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Салтане</a:t>
            </a:r>
            <a:r>
              <a:rPr lang="ru-RU" sz="24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», «Золотой петушок». </a:t>
            </a:r>
          </a:p>
        </p:txBody>
      </p:sp>
      <p:pic>
        <p:nvPicPr>
          <p:cNvPr id="4099" name="Picture 3" descr="C:\Users\Татьяна\Desktop\Rimsky_Korsakov_190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144" y="1407078"/>
            <a:ext cx="2605819" cy="5096982"/>
          </a:xfrm>
          <a:prstGeom prst="rect">
            <a:avLst/>
          </a:prstGeom>
          <a:noFill/>
          <a:ln w="57150">
            <a:solidFill>
              <a:srgbClr val="5DADD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132" y="312066"/>
            <a:ext cx="8467725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9105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67144" y="703385"/>
            <a:ext cx="396825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86" y="4396"/>
            <a:ext cx="1323658" cy="140268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047010" y="1407078"/>
            <a:ext cx="665018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85773" y="1407078"/>
            <a:ext cx="6638795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27 лет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Н.А. Римский-Корсаков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получает приглашение на должность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профессора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Петербургской консерватории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классу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практического сочинения, инструментовки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оркестровки. Сегодня консерватория Санкт-Петербурга носит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его имя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Через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два года музыкант становится инспектором духовых оркестров Морского ведомства, а в 1874 –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директором Бесплатной музыкальной школы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В этом же году Римский-Корсаков начинает активно заниматься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дирижированием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симфонических концертов, а потом и оперных спектаклей. 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132" y="312066"/>
            <a:ext cx="8467725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 descr="C:\Users\Татьяна\Desktop\Kratkaya-biografiya-Rimskogo-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562" y="1268155"/>
            <a:ext cx="3515064" cy="5190514"/>
          </a:xfrm>
          <a:prstGeom prst="rect">
            <a:avLst/>
          </a:prstGeom>
          <a:noFill/>
          <a:ln w="57150">
            <a:solidFill>
              <a:srgbClr val="86C9EA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554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67144" y="703385"/>
            <a:ext cx="396825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86" y="4396"/>
            <a:ext cx="1323658" cy="140268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047010" y="1407078"/>
            <a:ext cx="665018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47010" y="931089"/>
            <a:ext cx="673998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100" b="1" dirty="0">
                <a:latin typeface="Times New Roman" pitchFamily="18" charset="0"/>
                <a:cs typeface="Times New Roman" pitchFamily="18" charset="0"/>
              </a:rPr>
              <a:t>За 37 лет работы в консерватории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Николай Андреевич воспитал</a:t>
            </a:r>
            <a:r>
              <a:rPr lang="ru-RU" sz="2100" b="1" dirty="0">
                <a:latin typeface="Times New Roman" pitchFamily="18" charset="0"/>
                <a:cs typeface="Times New Roman" pitchFamily="18" charset="0"/>
              </a:rPr>
              <a:t> свыше 200 композиторов, дирижёров, музыковедов. </a:t>
            </a:r>
            <a:endParaRPr lang="ru-RU" sz="21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был </a:t>
            </a:r>
            <a:r>
              <a:rPr lang="ru-RU" sz="2100" b="1" u="sng" dirty="0">
                <a:latin typeface="Times New Roman" pitchFamily="18" charset="0"/>
                <a:cs typeface="Times New Roman" pitchFamily="18" charset="0"/>
              </a:rPr>
              <a:t>создателем композиторской школы</a:t>
            </a:r>
            <a:r>
              <a:rPr lang="ru-RU" sz="2100" b="1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Среди 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учеников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Н. Римского-Корсакова композиторы А. Аренский, А. Глазунов, А. Гречанинов, М. Ипполитов-Иванов, А.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Лядов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, С. Прокофьев, И. Стравинский. </a:t>
            </a:r>
            <a:endParaRPr lang="ru-RU" sz="21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Значительный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вклад внёс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Н. Римский-Корсаков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100" b="1" dirty="0">
                <a:latin typeface="Times New Roman" pitchFamily="18" charset="0"/>
                <a:cs typeface="Times New Roman" pitchFamily="18" charset="0"/>
              </a:rPr>
              <a:t> развитие музыкальной культуры народов России. 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Многие из его учеников стали крупными деятелями национальных музыкальных школ — Украины, Латвии, Эстонии, Литвы, Армении, Грузии.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sz="21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Большое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внимание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Н. Римский-Корсаков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уделял организации учебного процесса: ему принадлежат 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статьи, посвящённые музыкальному образованию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. Частичным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обобщением огромного педагогического опыта Римского-Корсакова явились созданные им 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учебники по гармонии и инструментовке. </a:t>
            </a:r>
            <a:endParaRPr lang="ru-RU" sz="2100" b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132" y="249436"/>
            <a:ext cx="8467725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355" y="1465544"/>
            <a:ext cx="3319397" cy="4425863"/>
          </a:xfrm>
          <a:prstGeom prst="rect">
            <a:avLst/>
          </a:prstGeom>
          <a:noFill/>
          <a:ln w="57150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3976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67144" y="703385"/>
            <a:ext cx="396825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377538" y="465895"/>
            <a:ext cx="10567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5AC5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Материал для прослушивания</a:t>
            </a:r>
            <a:endParaRPr lang="ru-RU" sz="3600" b="1" dirty="0">
              <a:solidFill>
                <a:srgbClr val="5AC5E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86" y="4396"/>
            <a:ext cx="1323658" cy="140268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67144" y="1281818"/>
            <a:ext cx="9706072" cy="6417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Музыка Н. Римского-Корсакова, слова А. Толстого</a:t>
            </a:r>
          </a:p>
          <a:p>
            <a:pPr algn="ctr"/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100" b="1" cap="all" dirty="0" smtClean="0">
                <a:latin typeface="Times New Roman" pitchFamily="18" charset="0"/>
                <a:cs typeface="Times New Roman" pitchFamily="18" charset="0"/>
              </a:rPr>
              <a:t>Звонче </a:t>
            </a:r>
            <a:r>
              <a:rPr lang="ru-RU" sz="2100" b="1" cap="all" dirty="0">
                <a:latin typeface="Times New Roman" pitchFamily="18" charset="0"/>
                <a:cs typeface="Times New Roman" pitchFamily="18" charset="0"/>
              </a:rPr>
              <a:t>жаворонка </a:t>
            </a:r>
            <a:r>
              <a:rPr lang="ru-RU" sz="2100" b="1" cap="all" dirty="0" smtClean="0">
                <a:latin typeface="Times New Roman" pitchFamily="18" charset="0"/>
                <a:cs typeface="Times New Roman" pitchFamily="18" charset="0"/>
              </a:rPr>
              <a:t>пенье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ctr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Исполняет старший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хор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«Мелодия»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ДМШ им. С.М. </a:t>
            </a:r>
            <a:r>
              <a:rPr lang="ru-RU" sz="2100" dirty="0" err="1">
                <a:latin typeface="Times New Roman" pitchFamily="18" charset="0"/>
                <a:cs typeface="Times New Roman" pitchFamily="18" charset="0"/>
              </a:rPr>
              <a:t>Майкапара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(Москва) </a:t>
            </a:r>
          </a:p>
          <a:p>
            <a:pPr algn="ctr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Дирижёр Е.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Кудричевская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онцертмейстер В. Мягкова </a:t>
            </a:r>
          </a:p>
          <a:p>
            <a:pPr algn="ctr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Большой зал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Московской государственной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консерватории</a:t>
            </a:r>
            <a:endParaRPr lang="ru-RU" sz="21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1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>
                <a:latin typeface="Times New Roman" pitchFamily="18" charset="0"/>
                <a:cs typeface="Times New Roman" pitchFamily="18" charset="0"/>
                <a:hlinkClick r:id="rId4"/>
              </a:rPr>
              <a:t>https://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  <a:hlinkClick r:id="rId4"/>
              </a:rPr>
              <a:t>youtu.be/tEy42hJd6ok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1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*  *  *</a:t>
            </a:r>
          </a:p>
          <a:p>
            <a:pPr algn="ctr"/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Музыка Н. </a:t>
            </a:r>
            <a:r>
              <a:rPr lang="ru-RU" sz="2100" b="1" dirty="0">
                <a:latin typeface="Times New Roman" pitchFamily="18" charset="0"/>
                <a:cs typeface="Times New Roman" pitchFamily="18" charset="0"/>
              </a:rPr>
              <a:t>Римского-Корсакова 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на либретто композитора</a:t>
            </a:r>
          </a:p>
          <a:p>
            <a:pPr algn="ctr"/>
            <a:r>
              <a:rPr lang="ru-RU" sz="2100" b="1" cap="all" dirty="0" smtClean="0">
                <a:latin typeface="Times New Roman" pitchFamily="18" charset="0"/>
                <a:cs typeface="Times New Roman" pitchFamily="18" charset="0"/>
              </a:rPr>
              <a:t>«Хор птиц» </a:t>
            </a:r>
            <a:r>
              <a:rPr lang="ru-RU" sz="2100" b="1" cap="all" dirty="0">
                <a:latin typeface="Times New Roman" pitchFamily="18" charset="0"/>
                <a:cs typeface="Times New Roman" pitchFamily="18" charset="0"/>
              </a:rPr>
              <a:t>из оперы </a:t>
            </a:r>
            <a:r>
              <a:rPr lang="ru-RU" sz="2100" b="1" cap="all" dirty="0" smtClean="0">
                <a:latin typeface="Times New Roman" pitchFamily="18" charset="0"/>
                <a:cs typeface="Times New Roman" pitchFamily="18" charset="0"/>
              </a:rPr>
              <a:t>«Снегурочка»</a:t>
            </a:r>
            <a:endParaRPr lang="ru-RU" sz="2100" cap="all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Исполняет хор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средних классов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«Радуга»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ДШИ №8 им.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В.Ю.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Виллуана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(Нижний Новгород) </a:t>
            </a:r>
          </a:p>
          <a:p>
            <a:pPr algn="ctr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Дирижёр Е. Семенова, концертмейстеры Е.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Кононец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, А. Тимкин</a:t>
            </a:r>
          </a:p>
          <a:p>
            <a:pPr algn="ctr"/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100" dirty="0">
                <a:latin typeface="Times New Roman" pitchFamily="18" charset="0"/>
                <a:cs typeface="Times New Roman" pitchFamily="18" charset="0"/>
                <a:hlinkClick r:id="rId5"/>
              </a:rPr>
              <a:t>https://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  <a:hlinkClick r:id="rId5"/>
              </a:rPr>
              <a:t>youtu.be/oaERHZs26PQ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470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6219</TotalTime>
  <Words>175</Words>
  <Application>Microsoft Office PowerPoint</Application>
  <PresentationFormat>Произвольный</PresentationFormat>
  <Paragraphs>64</Paragraphs>
  <Slides>8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 За</dc:creator>
  <cp:lastModifiedBy>Виктория</cp:lastModifiedBy>
  <cp:revision>287</cp:revision>
  <cp:lastPrinted>2018-10-19T17:13:29Z</cp:lastPrinted>
  <dcterms:created xsi:type="dcterms:W3CDTF">2018-09-11T08:52:13Z</dcterms:created>
  <dcterms:modified xsi:type="dcterms:W3CDTF">2020-10-25T16:40:11Z</dcterms:modified>
</cp:coreProperties>
</file>