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10" Type="http://schemas.openxmlformats.org/officeDocument/2006/relationships/slide" Target="slides/slide8.xml"/><Relationship Id="rId19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6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4893570"/>
      </p:ext>
    </p:extLst>
  </p:cSld>
  <p:clrMapOvr>
    <a:masterClrMapping/>
  </p:clrMapOvr>
  <p:transition>
    <p:dissolve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44489373"/>
      </p:ext>
    </p:extLst>
  </p:cSld>
  <p:clrMapOvr>
    <a:masterClrMapping/>
  </p:clrMapOvr>
  <p:transition>
    <p:dissolve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4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9307712"/>
      </p:ext>
    </p:extLst>
  </p:cSld>
  <p:clrMapOvr>
    <a:masterClrMapping/>
  </p:clrMapOvr>
  <p:transition>
    <p:dissolve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23969107"/>
      </p:ext>
    </p:extLst>
  </p:cSld>
  <p:clrMapOvr>
    <a:masterClrMapping/>
  </p:clrMapOvr>
  <p:transition>
    <p:dissolve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1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1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6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6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4126884"/>
      </p:ext>
    </p:extLst>
  </p:cSld>
  <p:clrMapOvr>
    <a:masterClrMapping/>
  </p:clrMapOvr>
  <p:transition>
    <p:dissolve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40196061"/>
      </p:ext>
    </p:extLst>
  </p:cSld>
  <p:clrMapOvr>
    <a:masterClrMapping/>
  </p:clrMapOvr>
  <p:transition>
    <p:dissolve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7367371"/>
      </p:ext>
    </p:extLst>
  </p:cSld>
  <p:clrMapOvr>
    <a:masterClrMapping/>
  </p:clrMapOvr>
  <p:transition>
    <p:dissolve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1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1"/>
            <a:ext cx="5111751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1" y="1435101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9273653"/>
      </p:ext>
    </p:extLst>
  </p:cSld>
  <p:clrMapOvr>
    <a:masterClrMapping/>
  </p:clrMapOvr>
  <p:transition>
    <p:dissolve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1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9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0720466"/>
      </p:ext>
    </p:extLst>
  </p:cSld>
  <p:clrMapOvr>
    <a:masterClrMapping/>
  </p:clrMapOvr>
  <p:transition>
    <p:dissolve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60913129"/>
      </p:ext>
    </p:extLst>
  </p:cSld>
  <p:clrMapOvr>
    <a:masterClrMapping/>
  </p:clrMapOvr>
  <p:transition>
    <p:dissolve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3397733"/>
      </p:ext>
    </p:extLst>
  </p:cSld>
  <p:clrMapOvr>
    <a:masterClrMapping/>
  </p:clrMapOvr>
  <p:transition>
    <p:dissolve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  <a:alpha val="62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1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1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1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340927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>
    <p:dissolve/>
  </p:transition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3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hyperlink" Target="http://ru.wikipedia.org/wiki/%D0%A4%D0%B0%D0%B9%D0%BB:Ac.parthenon5.jpg" TargetMode="External"/><Relationship Id="rId1" Type="http://schemas.openxmlformats.org/officeDocument/2006/relationships/slideLayout" Target="../slideLayouts/slideLayout13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gif"/><Relationship Id="rId2" Type="http://schemas.openxmlformats.org/officeDocument/2006/relationships/image" Target="../media/image24.gif"/><Relationship Id="rId1" Type="http://schemas.openxmlformats.org/officeDocument/2006/relationships/slideLayout" Target="../slideLayouts/slideLayout13.xml"/><Relationship Id="rId5" Type="http://schemas.openxmlformats.org/officeDocument/2006/relationships/image" Target="../media/image27.jpeg"/><Relationship Id="rId4" Type="http://schemas.openxmlformats.org/officeDocument/2006/relationships/image" Target="../media/image26.gif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8.gif"/><Relationship Id="rId1" Type="http://schemas.openxmlformats.org/officeDocument/2006/relationships/slideLayout" Target="../slideLayouts/slideLayout13.xml"/><Relationship Id="rId4" Type="http://schemas.openxmlformats.org/officeDocument/2006/relationships/slide" Target="slide13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Sales_contract_Shuruppak_Louvre_AO3760.jpg" TargetMode="External"/><Relationship Id="rId1" Type="http://schemas.openxmlformats.org/officeDocument/2006/relationships/slideLayout" Target="../slideLayouts/slideLayout13.xml"/><Relationship Id="rId4" Type="http://schemas.openxmlformats.org/officeDocument/2006/relationships/slide" Target="slide13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wmf"/><Relationship Id="rId1" Type="http://schemas.openxmlformats.org/officeDocument/2006/relationships/slideLayout" Target="../slideLayouts/slideLayout13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jpeg"/><Relationship Id="rId3" Type="http://schemas.openxmlformats.org/officeDocument/2006/relationships/slide" Target="slide8.xml"/><Relationship Id="rId7" Type="http://schemas.openxmlformats.org/officeDocument/2006/relationships/hyperlink" Target="http://ru.wikipedia.org/wiki/%D0%A4%D0%B0%D0%B9%D0%BB:Ac.parthenon5.jpg" TargetMode="External"/><Relationship Id="rId2" Type="http://schemas.openxmlformats.org/officeDocument/2006/relationships/slide" Target="slide3.xml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4.jpeg"/><Relationship Id="rId5" Type="http://schemas.openxmlformats.org/officeDocument/2006/relationships/hyperlink" Target="http://ru.wikipedia.org/wiki/%D0%A4%D0%B0%D0%B9%D0%BB:Sales_contract_Shuruppak_Louvre_AO3760.jpg" TargetMode="External"/><Relationship Id="rId10" Type="http://schemas.openxmlformats.org/officeDocument/2006/relationships/image" Target="../media/image6.jpeg"/><Relationship Id="rId4" Type="http://schemas.openxmlformats.org/officeDocument/2006/relationships/slide" Target="slide11.xml"/><Relationship Id="rId9" Type="http://schemas.openxmlformats.org/officeDocument/2006/relationships/hyperlink" Target="http://ru.wikipedia.org/wiki/%D0%A4%D0%B0%D0%B9%D0%BB:Egypt.Giza.Sphinx.01.jpg" TargetMode="Externa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3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4.jpeg"/><Relationship Id="rId3" Type="http://schemas.openxmlformats.org/officeDocument/2006/relationships/image" Target="../media/image9.jpeg"/><Relationship Id="rId7" Type="http://schemas.openxmlformats.org/officeDocument/2006/relationships/image" Target="../media/image13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2.jpeg"/><Relationship Id="rId5" Type="http://schemas.openxmlformats.org/officeDocument/2006/relationships/image" Target="../media/image11.jpeg"/><Relationship Id="rId10" Type="http://schemas.openxmlformats.org/officeDocument/2006/relationships/image" Target="../media/image15.jpeg"/><Relationship Id="rId4" Type="http://schemas.openxmlformats.org/officeDocument/2006/relationships/image" Target="../media/image10.jpeg"/><Relationship Id="rId9" Type="http://schemas.openxmlformats.org/officeDocument/2006/relationships/image" Target="../media/image1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jpeg"/><Relationship Id="rId3" Type="http://schemas.openxmlformats.org/officeDocument/2006/relationships/image" Target="../media/image11.jpeg"/><Relationship Id="rId7" Type="http://schemas.openxmlformats.org/officeDocument/2006/relationships/image" Target="../media/image20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19.jpeg"/><Relationship Id="rId5" Type="http://schemas.openxmlformats.org/officeDocument/2006/relationships/image" Target="../media/image18.jpeg"/><Relationship Id="rId4" Type="http://schemas.openxmlformats.org/officeDocument/2006/relationships/image" Target="../media/image1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3.xml"/><Relationship Id="rId6" Type="http://schemas.openxmlformats.org/officeDocument/2006/relationships/image" Target="../media/image23.jpeg"/><Relationship Id="rId5" Type="http://schemas.openxmlformats.org/officeDocument/2006/relationships/image" Target="../media/image22.jpeg"/><Relationship Id="rId4" Type="http://schemas.openxmlformats.org/officeDocument/2006/relationships/slide" Target="slide1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Занятие №2.</a:t>
            </a: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500166" y="1428736"/>
            <a:ext cx="5857916" cy="1428760"/>
          </a:xfrm>
        </p:spPr>
        <p:txBody>
          <a:bodyPr>
            <a:normAutofit fontScale="92500"/>
          </a:bodyPr>
          <a:lstStyle/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Приёмы устного счёта</a:t>
            </a:r>
          </a:p>
          <a:p>
            <a:pPr algn="ctr">
              <a:buNone/>
            </a:pPr>
            <a:r>
              <a:rPr lang="ru-RU" sz="4000" b="1" i="1" dirty="0" smtClean="0">
                <a:solidFill>
                  <a:srgbClr val="C00000"/>
                </a:solidFill>
              </a:rPr>
              <a:t>Цифры у разных народов</a:t>
            </a:r>
            <a:endParaRPr lang="ru-RU" sz="4000" b="1" i="1" dirty="0">
              <a:solidFill>
                <a:srgbClr val="C00000"/>
              </a:solidFill>
            </a:endParaRPr>
          </a:p>
        </p:txBody>
      </p:sp>
      <p:pic>
        <p:nvPicPr>
          <p:cNvPr id="5" name="Рисунок 10" descr="http://technomag.edu.ru/data/360/695/1234/image015.jpg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10000"/>
          </a:blip>
          <a:srcRect/>
          <a:stretch>
            <a:fillRect/>
          </a:stretch>
        </p:blipFill>
        <p:spPr bwMode="auto">
          <a:xfrm>
            <a:off x="6000760" y="4000504"/>
            <a:ext cx="529177" cy="719139"/>
          </a:xfrm>
          <a:prstGeom prst="rect">
            <a:avLst/>
          </a:prstGeom>
          <a:noFill/>
        </p:spPr>
      </p:pic>
      <p:pic>
        <p:nvPicPr>
          <p:cNvPr id="1029" name="Picture 5" descr="C:\Documents and Settings\Сергей\Local Settings\Temporary Internet Files\Content.IE5\2Z67HJ1S\MC900436624[1].wmf"/>
          <p:cNvPicPr>
            <a:picLocks noChangeAspect="1" noChangeArrowheads="1"/>
          </p:cNvPicPr>
          <p:nvPr/>
        </p:nvPicPr>
        <p:blipFill>
          <a:blip r:embed="rId3" cstate="print">
            <a:grayscl/>
            <a:lum contrast="30000"/>
          </a:blip>
          <a:srcRect/>
          <a:stretch>
            <a:fillRect/>
          </a:stretch>
        </p:blipFill>
        <p:spPr bwMode="auto">
          <a:xfrm>
            <a:off x="3643306" y="3500438"/>
            <a:ext cx="1828800" cy="15652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74638398"/>
      </p:ext>
    </p:extLst>
  </p:cSld>
  <p:clrMapOvr>
    <a:masterClrMapping/>
  </p:clrMapOvr>
  <p:transition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7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3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upload.wikimedia.org/wikipedia/commons/thumb/3/35/Ac.parthenon5.jpg/350px-Ac.parthenon5.jpg">
            <a:hlinkClick r:id="rId2" tooltip="Парфенон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0760" y="1071546"/>
            <a:ext cx="3000396" cy="250033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2594"/>
          </a:xfrm>
        </p:spPr>
        <p:txBody>
          <a:bodyPr>
            <a:noAutofit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Древняя Греция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1071546"/>
            <a:ext cx="6143604" cy="5054619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dirty="0" smtClean="0"/>
              <a:t>    </a:t>
            </a:r>
            <a:r>
              <a:rPr lang="ru-RU" sz="3600" dirty="0" smtClean="0"/>
              <a:t>В древнейшее время в Греции была распространена так называемая Аттическая система счисления, название происходит от области Греции – Аттики со столицей Афины. 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7514608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429419"/>
          </a:xfrm>
        </p:spPr>
        <p:txBody>
          <a:bodyPr>
            <a:normAutofit/>
          </a:bodyPr>
          <a:lstStyle/>
          <a:p>
            <a:r>
              <a:rPr lang="en-US" sz="2800" dirty="0" smtClean="0"/>
              <a:t> </a:t>
            </a:r>
            <a:r>
              <a:rPr lang="ru-RU" sz="2800" dirty="0" smtClean="0"/>
              <a:t>Числа </a:t>
            </a:r>
            <a:r>
              <a:rPr lang="ru-RU" sz="2800" b="1" dirty="0" smtClean="0">
                <a:solidFill>
                  <a:srgbClr val="002060"/>
                </a:solidFill>
              </a:rPr>
              <a:t>1, 2, 3, 4 </a:t>
            </a:r>
            <a:r>
              <a:rPr lang="ru-RU" sz="2800" dirty="0" smtClean="0"/>
              <a:t>изображались соответствующим количеством вертикальных полосок: </a:t>
            </a:r>
            <a:r>
              <a:rPr lang="en-US" sz="2800" dirty="0" smtClean="0"/>
              <a:t>I</a:t>
            </a:r>
            <a:r>
              <a:rPr lang="ru-RU" sz="2800" dirty="0" smtClean="0"/>
              <a:t>,</a:t>
            </a:r>
            <a:r>
              <a:rPr lang="en-US" sz="2800" dirty="0" smtClean="0"/>
              <a:t> II</a:t>
            </a:r>
            <a:r>
              <a:rPr lang="ru-RU" sz="2800" dirty="0" smtClean="0"/>
              <a:t>,</a:t>
            </a:r>
            <a:r>
              <a:rPr lang="en-US" sz="2800" dirty="0" smtClean="0"/>
              <a:t>III</a:t>
            </a:r>
            <a:r>
              <a:rPr lang="ru-RU" sz="2800" dirty="0" smtClean="0"/>
              <a:t>,</a:t>
            </a:r>
            <a:r>
              <a:rPr lang="en-US" sz="2800" dirty="0" smtClean="0"/>
              <a:t>IIII</a:t>
            </a:r>
            <a:r>
              <a:rPr lang="ru-RU" sz="2800" dirty="0" smtClean="0"/>
              <a:t>.</a:t>
            </a:r>
            <a:endParaRPr lang="en-US" sz="2800" dirty="0" smtClean="0"/>
          </a:p>
          <a:p>
            <a:r>
              <a:rPr lang="ru-RU" sz="2800" dirty="0" smtClean="0"/>
              <a:t> Число </a:t>
            </a:r>
            <a:r>
              <a:rPr lang="ru-RU" sz="2800" b="1" dirty="0" smtClean="0">
                <a:solidFill>
                  <a:srgbClr val="002060"/>
                </a:solidFill>
              </a:rPr>
              <a:t>5 </a:t>
            </a:r>
            <a:r>
              <a:rPr lang="ru-RU" sz="2800" dirty="0" smtClean="0"/>
              <a:t>записывалось знаком  </a:t>
            </a:r>
            <a:r>
              <a:rPr lang="en-US" sz="2800" dirty="0" smtClean="0"/>
              <a:t>    </a:t>
            </a:r>
            <a:r>
              <a:rPr lang="ru-RU" sz="2800" dirty="0" smtClean="0"/>
              <a:t>(древнее начертание буквы «Пи», с которой начиналось слово «пять» – «</a:t>
            </a:r>
            <a:r>
              <a:rPr lang="ru-RU" sz="2800" dirty="0" err="1" smtClean="0"/>
              <a:t>пенте</a:t>
            </a:r>
            <a:r>
              <a:rPr lang="ru-RU" sz="2800" dirty="0" smtClean="0"/>
              <a:t>»).</a:t>
            </a:r>
            <a:endParaRPr lang="en-US" sz="2800" dirty="0" smtClean="0"/>
          </a:p>
          <a:p>
            <a:r>
              <a:rPr lang="ru-RU" sz="2800" dirty="0" smtClean="0"/>
              <a:t> Числа </a:t>
            </a:r>
            <a:r>
              <a:rPr lang="ru-RU" sz="2800" b="1" dirty="0" smtClean="0">
                <a:solidFill>
                  <a:srgbClr val="002060"/>
                </a:solidFill>
              </a:rPr>
              <a:t>6, 7, 8, 9 </a:t>
            </a:r>
            <a:r>
              <a:rPr lang="ru-RU" sz="2800" dirty="0" smtClean="0"/>
              <a:t>обозначались сочетаниями этих знаков:   </a:t>
            </a:r>
          </a:p>
          <a:p>
            <a:r>
              <a:rPr lang="ru-RU" sz="2800" dirty="0" smtClean="0"/>
              <a:t>Число </a:t>
            </a:r>
            <a:r>
              <a:rPr lang="ru-RU" sz="2800" b="1" dirty="0" smtClean="0">
                <a:solidFill>
                  <a:srgbClr val="002060"/>
                </a:solidFill>
              </a:rPr>
              <a:t>10 </a:t>
            </a:r>
            <a:r>
              <a:rPr lang="ru-RU" sz="2800" dirty="0" smtClean="0"/>
              <a:t>обозначалось </a:t>
            </a:r>
            <a:r>
              <a:rPr lang="en-US" sz="2800" dirty="0" smtClean="0"/>
              <a:t>      </a:t>
            </a:r>
            <a:r>
              <a:rPr lang="ru-RU" sz="2800" dirty="0" smtClean="0"/>
              <a:t>- заглавной«Дельта» от слова «дека» – «десять». </a:t>
            </a:r>
            <a:endParaRPr lang="en-US" sz="2800" dirty="0" smtClean="0"/>
          </a:p>
          <a:p>
            <a:r>
              <a:rPr lang="ru-RU" sz="2800" dirty="0" smtClean="0"/>
              <a:t>Числа </a:t>
            </a:r>
            <a:r>
              <a:rPr lang="ru-RU" sz="2800" b="1" dirty="0" smtClean="0">
                <a:solidFill>
                  <a:srgbClr val="002060"/>
                </a:solidFill>
              </a:rPr>
              <a:t>100, 1 000 </a:t>
            </a:r>
            <a:r>
              <a:rPr lang="ru-RU" sz="2800" dirty="0" smtClean="0"/>
              <a:t>и </a:t>
            </a:r>
            <a:r>
              <a:rPr lang="ru-RU" sz="2800" b="1" dirty="0" smtClean="0">
                <a:solidFill>
                  <a:srgbClr val="002060"/>
                </a:solidFill>
              </a:rPr>
              <a:t>10 000 </a:t>
            </a:r>
            <a:r>
              <a:rPr lang="ru-RU" sz="2800" dirty="0" smtClean="0"/>
              <a:t>обозначались H, X, M. </a:t>
            </a:r>
            <a:endParaRPr lang="en-US" sz="2800" dirty="0" smtClean="0"/>
          </a:p>
          <a:p>
            <a:r>
              <a:rPr lang="ru-RU" dirty="0" smtClean="0"/>
              <a:t>Числа </a:t>
            </a:r>
            <a:r>
              <a:rPr lang="ru-RU" b="1" dirty="0" smtClean="0">
                <a:solidFill>
                  <a:srgbClr val="002060"/>
                </a:solidFill>
              </a:rPr>
              <a:t>50, 500, 5 000 </a:t>
            </a:r>
            <a:r>
              <a:rPr lang="ru-RU" dirty="0" smtClean="0"/>
              <a:t>обозначались комбинациями чисел 5 и 10, 5 и 100, 5 и 1 000, а именно: </a:t>
            </a:r>
          </a:p>
          <a:p>
            <a:endParaRPr lang="ru-RU" dirty="0"/>
          </a:p>
        </p:txBody>
      </p:sp>
      <p:pic>
        <p:nvPicPr>
          <p:cNvPr id="5" name="Рисунок 4" descr="http://technomag.edu.ru/data/400/695/1234/image035.gi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1357298"/>
            <a:ext cx="142876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technomag.edu.ru/data/406/695/1234/image036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3143248"/>
            <a:ext cx="2143140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echnomag.edu.ru/data/404/695/1234/image037.gif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43314"/>
            <a:ext cx="285752" cy="2857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echnomag.edu.ru/data/314/695/1234/image038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000496" y="6000768"/>
            <a:ext cx="2428892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43013217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0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22" presetClass="entr" presetSubtype="8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8" dur="20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1"/>
            <a:ext cx="8229600" cy="5911874"/>
          </a:xfrm>
        </p:spPr>
        <p:txBody>
          <a:bodyPr/>
          <a:lstStyle/>
          <a:p>
            <a:r>
              <a:rPr lang="ru-RU" dirty="0" smtClean="0"/>
              <a:t>Числа в пределах первого десятка тысяч записывались так: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</a:t>
            </a:r>
            <a:endParaRPr lang="ru-RU" dirty="0" smtClean="0"/>
          </a:p>
          <a:p>
            <a:pPr>
              <a:buNone/>
            </a:pPr>
            <a:endParaRPr lang="en-US" dirty="0" smtClean="0"/>
          </a:p>
          <a:p>
            <a:r>
              <a:rPr lang="ru-RU" b="1" i="1" dirty="0" smtClean="0"/>
              <a:t>Задание</a:t>
            </a:r>
            <a:r>
              <a:rPr lang="ru-RU" dirty="0" smtClean="0"/>
              <a:t>.  Прочитайте число: </a:t>
            </a:r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                        </a:t>
            </a:r>
          </a:p>
          <a:p>
            <a:pPr>
              <a:buNone/>
            </a:pPr>
            <a:r>
              <a:rPr lang="en-US" dirty="0" smtClean="0"/>
              <a:t>                                                   </a:t>
            </a:r>
            <a:r>
              <a:rPr lang="en-US" sz="3600" b="1" dirty="0" smtClean="0">
                <a:solidFill>
                  <a:srgbClr val="002060"/>
                </a:solidFill>
              </a:rPr>
              <a:t>-</a:t>
            </a:r>
            <a:r>
              <a:rPr lang="ru-RU" sz="3600" b="1" dirty="0" smtClean="0">
                <a:solidFill>
                  <a:srgbClr val="002060"/>
                </a:solidFill>
              </a:rPr>
              <a:t>6262.</a:t>
            </a:r>
            <a:endParaRPr lang="ru-RU" b="1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en-US" dirty="0" smtClean="0"/>
              <a:t>     </a:t>
            </a:r>
            <a:endParaRPr lang="ru-RU" dirty="0"/>
          </a:p>
        </p:txBody>
      </p:sp>
      <p:pic>
        <p:nvPicPr>
          <p:cNvPr id="4" name="Рисунок 3" descr="http://technomag.edu.ru/data/312/695/1234/image039.gif"/>
          <p:cNvPicPr/>
          <p:nvPr/>
        </p:nvPicPr>
        <p:blipFill>
          <a:blip r:embed="rId2" cstate="print">
            <a:lum bright="-10000" contrast="40000"/>
          </a:blip>
          <a:srcRect/>
          <a:stretch>
            <a:fillRect/>
          </a:stretch>
        </p:blipFill>
        <p:spPr bwMode="auto">
          <a:xfrm>
            <a:off x="1142976" y="1357298"/>
            <a:ext cx="6286544" cy="10001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echnomag.edu.ru/data/314/695/1234/image038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 contrast="30000"/>
          </a:blip>
          <a:srcRect l="76056" t="-10345" b="22413"/>
          <a:stretch>
            <a:fillRect/>
          </a:stretch>
        </p:blipFill>
        <p:spPr bwMode="auto">
          <a:xfrm>
            <a:off x="2786050" y="3286124"/>
            <a:ext cx="357190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071802" y="3143248"/>
            <a:ext cx="99738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ХНН</a:t>
            </a:r>
            <a:endParaRPr lang="ru-RU" sz="3600" dirty="0">
              <a:solidFill>
                <a:prstClr val="black"/>
              </a:solidFill>
            </a:endParaRPr>
          </a:p>
        </p:txBody>
      </p:sp>
      <p:pic>
        <p:nvPicPr>
          <p:cNvPr id="7" name="Рисунок 6" descr="http://technomag.edu.ru/data/314/695/1234/image038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bright="-20000"/>
          </a:blip>
          <a:srcRect l="-6039" t="-17241" r="77181" b="24138"/>
          <a:stretch>
            <a:fillRect/>
          </a:stretch>
        </p:blipFill>
        <p:spPr bwMode="auto">
          <a:xfrm>
            <a:off x="4000496" y="3286124"/>
            <a:ext cx="285752" cy="35719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4214810" y="3143248"/>
            <a:ext cx="857256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 smtClean="0">
                <a:solidFill>
                  <a:prstClr val="black"/>
                </a:solidFill>
              </a:rPr>
              <a:t>ΔII</a:t>
            </a:r>
            <a:endParaRPr lang="ru-RU" sz="3600" dirty="0">
              <a:solidFill>
                <a:prstClr val="black"/>
              </a:solidFill>
            </a:endParaRPr>
          </a:p>
        </p:txBody>
      </p:sp>
      <p:sp>
        <p:nvSpPr>
          <p:cNvPr id="9" name="Управляющая кнопка: домой 8">
            <a:hlinkClick r:id="rId4" action="ppaction://hlinksldjump" highlightClick="1"/>
          </p:cNvPr>
          <p:cNvSpPr/>
          <p:nvPr/>
        </p:nvSpPr>
        <p:spPr>
          <a:xfrm>
            <a:off x="8286776" y="6143644"/>
            <a:ext cx="500066" cy="500066"/>
          </a:xfrm>
          <a:prstGeom prst="actionButtonHome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283263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8" presetClass="entr" presetSubtype="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Righ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8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5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2" fill="hold">
                      <p:stCondLst>
                        <p:cond delay="indefinite"/>
                      </p:stCondLst>
                      <p:childTnLst>
                        <p:par>
                          <p:cTn id="33" fill="hold">
                            <p:stCondLst>
                              <p:cond delay="0"/>
                            </p:stCondLst>
                            <p:childTnLst>
                              <p:par>
                                <p:cTn id="34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2000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2000"/>
                            </p:stCondLst>
                            <p:childTnLst>
                              <p:par>
                                <p:cTn id="38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0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8" grpId="0"/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upload.wikimedia.org/wikipedia/commons/thumb/6/69/Sales_contract_Shuruppak_Louvre_AO3760.jpg/250px-Sales_contract_Shuruppak_Louvre_AO3760.jpg">
            <a:hlinkClick r:id="rId2" tooltip="&quot;Глиняная табличка из Шуруппака, ок. 2600 г. до н.э.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286448" y="785794"/>
            <a:ext cx="2857552" cy="2686066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0"/>
            <a:ext cx="8229600" cy="796908"/>
          </a:xfrm>
        </p:spPr>
        <p:txBody>
          <a:bodyPr>
            <a:normAutofit fontScale="90000"/>
          </a:bodyPr>
          <a:lstStyle/>
          <a:p>
            <a:r>
              <a:rPr lang="ru-RU" sz="5400" b="1" dirty="0" smtClean="0">
                <a:solidFill>
                  <a:srgbClr val="FF0000"/>
                </a:solidFill>
              </a:rPr>
              <a:t>Междуречье</a:t>
            </a:r>
            <a:endParaRPr lang="ru-RU" sz="5400" dirty="0">
              <a:solidFill>
                <a:srgbClr val="FF000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642918"/>
            <a:ext cx="6215106" cy="642942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 smtClean="0">
                <a:solidFill>
                  <a:schemeClr val="bg1"/>
                </a:solidFill>
              </a:rPr>
              <a:t>    </a:t>
            </a:r>
            <a:r>
              <a:rPr lang="ru-RU" dirty="0" smtClean="0"/>
              <a:t>Народы Междуречья (жившие между Тигром и Евфратом) сначала обозначали числа с помощью кругов и полукругов разной величины, а затем только двумя клинописными знаками – «прямым» клином ▼, обозначавшим единицу, и «лежащим» ◄ -10. </a:t>
            </a:r>
            <a:endParaRPr lang="en-US" dirty="0" smtClean="0"/>
          </a:p>
          <a:p>
            <a:pPr algn="just">
              <a:buNone/>
            </a:pPr>
            <a:r>
              <a:rPr lang="ru-RU" dirty="0" smtClean="0"/>
              <a:t>Число 23, например, изображали так:</a:t>
            </a:r>
            <a:r>
              <a:rPr lang="ru-RU" b="1" i="1" dirty="0" smtClean="0"/>
              <a:t>◄◄▼▼▼.</a:t>
            </a:r>
            <a:endParaRPr lang="en-US" b="1" i="1" dirty="0" smtClean="0"/>
          </a:p>
          <a:p>
            <a:pPr algn="just">
              <a:buNone/>
            </a:pPr>
            <a:r>
              <a:rPr lang="en-US" b="1" i="1" dirty="0" smtClean="0"/>
              <a:t>    </a:t>
            </a:r>
            <a:r>
              <a:rPr lang="ru-RU" b="1" i="1" dirty="0" smtClean="0"/>
              <a:t>Задание.</a:t>
            </a:r>
            <a:r>
              <a:rPr lang="ru-RU" b="1" dirty="0" smtClean="0"/>
              <a:t> </a:t>
            </a:r>
            <a:endParaRPr lang="en-US" b="1" dirty="0" smtClean="0"/>
          </a:p>
          <a:p>
            <a:pPr algn="just">
              <a:buNone/>
            </a:pPr>
            <a:r>
              <a:rPr lang="en-US" b="1" dirty="0" smtClean="0"/>
              <a:t>    </a:t>
            </a:r>
            <a:r>
              <a:rPr lang="ru-RU" dirty="0" smtClean="0"/>
              <a:t>Расшифруйте число:   </a:t>
            </a:r>
            <a:r>
              <a:rPr lang="ru-RU" b="1" dirty="0" smtClean="0"/>
              <a:t>◄◄◄▼▼.</a:t>
            </a:r>
            <a:endParaRPr lang="en-US" b="1" dirty="0" smtClean="0"/>
          </a:p>
          <a:p>
            <a:pPr algn="just">
              <a:buNone/>
            </a:pPr>
            <a:r>
              <a:rPr lang="en-US" b="1" dirty="0" smtClean="0"/>
              <a:t>                                                                </a:t>
            </a:r>
            <a:r>
              <a:rPr lang="ru-RU" b="1" dirty="0" smtClean="0"/>
              <a:t>32.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sp>
        <p:nvSpPr>
          <p:cNvPr id="5" name="Управляющая кнопка: домой 4">
            <a:hlinkClick r:id="rId4" action="ppaction://hlinksldjump" highlightClick="1"/>
          </p:cNvPr>
          <p:cNvSpPr/>
          <p:nvPr/>
        </p:nvSpPr>
        <p:spPr>
          <a:xfrm>
            <a:off x="8501090" y="6143644"/>
            <a:ext cx="428628" cy="500066"/>
          </a:xfrm>
          <a:prstGeom prst="actionButtonHome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3441125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7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7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3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57290" y="0"/>
            <a:ext cx="7543824" cy="6858000"/>
          </a:xfrm>
        </p:spPr>
        <p:txBody>
          <a:bodyPr>
            <a:normAutofit fontScale="92500" lnSpcReduction="10000"/>
          </a:bodyPr>
          <a:lstStyle/>
          <a:p>
            <a:pPr algn="just">
              <a:buNone/>
            </a:pPr>
            <a:r>
              <a:rPr lang="en-US" dirty="0" smtClean="0"/>
              <a:t>    </a:t>
            </a:r>
            <a:r>
              <a:rPr lang="ru-RU" dirty="0" smtClean="0"/>
              <a:t>Современные цифры </a:t>
            </a:r>
            <a:r>
              <a:rPr lang="ru-RU" b="1" dirty="0" smtClean="0"/>
              <a:t>0,1,2,3,4,5,6,7,8,9</a:t>
            </a:r>
            <a:r>
              <a:rPr lang="ru-RU" dirty="0" smtClean="0"/>
              <a:t>, которые используют большинство народов мира, - ценнейший вклад народов Индии в сокровищницу математических знаний. У индусов цифры заимствовали арабы, от них эти цифры распространились в X-XIII вв. в Европе, а затем и во всём мире. Европейцы назвали их арабскими. То, что одна и та же цифра может обозначать число единиц, десятков, сотен или тысяч в зависимости от того, какое место (позицию) в записи числа она занимает, было великим открытием. Оно поражает своей простотой. Такая система нумерации называется позиционной</a:t>
            </a:r>
            <a:r>
              <a:rPr lang="en-US" dirty="0" smtClean="0"/>
              <a:t>.</a:t>
            </a:r>
            <a:endParaRPr lang="ru-RU" dirty="0" smtClean="0"/>
          </a:p>
          <a:p>
            <a:pPr>
              <a:buNone/>
            </a:pPr>
            <a:endParaRPr lang="ru-RU" dirty="0"/>
          </a:p>
        </p:txBody>
      </p:sp>
      <p:pic>
        <p:nvPicPr>
          <p:cNvPr id="2051" name="Picture 3" descr="C:\Documents and Settings\Сергей\Local Settings\Temporary Internet Files\Content.IE5\2Z67HJ1S\MC900195432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1071546"/>
            <a:ext cx="1714481" cy="1305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89364636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785786" y="428604"/>
            <a:ext cx="7715304" cy="5432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softEdge rad="317500"/>
          </a:effec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100" b="1" i="1" dirty="0" smtClean="0">
              <a:solidFill>
                <a:srgbClr val="943634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943634"/>
                </a:solidFill>
                <a:ea typeface="Times New Roman" pitchFamily="18" charset="0"/>
                <a:cs typeface="Times New Roman" pitchFamily="18" charset="0"/>
              </a:rPr>
              <a:t>Разминка.</a:t>
            </a:r>
            <a:endParaRPr lang="ru-RU" sz="4400" b="1" i="1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. Вставьте недостающее число: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</a:t>
            </a:r>
            <a:r>
              <a:rPr lang="ru-RU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196 (25 ) 324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325 ( </a:t>
            </a:r>
            <a:r>
              <a:rPr lang="en-US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… </a:t>
            </a:r>
            <a:r>
              <a:rPr lang="en-US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) 137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2. </a:t>
            </a:r>
            <a:r>
              <a:rPr lang="ru-RU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Продолжите ряд чисел</a:t>
            </a:r>
            <a:endParaRPr lang="ru-RU" sz="3200" dirty="0" smtClean="0">
              <a:solidFill>
                <a:srgbClr val="002060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 </a:t>
            </a:r>
            <a:r>
              <a:rPr lang="ru-RU" sz="36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18, 10, 6, 4, </a:t>
            </a: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…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3. </a:t>
            </a:r>
            <a:r>
              <a:rPr lang="ru-RU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На  двух руках 10 пальцев.</a:t>
            </a:r>
          </a:p>
          <a:p>
            <a:pPr marL="95250" indent="17780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 Сколько пальцев на 10 руках?              </a:t>
            </a:r>
            <a:endParaRPr lang="ru-RU" sz="4800" dirty="0" smtClean="0">
              <a:solidFill>
                <a:srgbClr val="002060"/>
              </a:solidFill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2428860" y="2357430"/>
            <a:ext cx="714380" cy="646331"/>
          </a:xfrm>
          <a:prstGeom prst="rect">
            <a:avLst/>
          </a:prstGeom>
          <a:solidFill>
            <a:srgbClr val="D7E5F5"/>
          </a:solidFill>
          <a:effectLst>
            <a:softEdge rad="63500"/>
          </a:effectLst>
        </p:spPr>
        <p:txBody>
          <a:bodyPr wrap="squar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21</a:t>
            </a:r>
            <a:endParaRPr lang="ru-RU" sz="36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714744" y="3786190"/>
            <a:ext cx="418704" cy="646331"/>
          </a:xfrm>
          <a:prstGeom prst="rect">
            <a:avLst/>
          </a:prstGeom>
          <a:solidFill>
            <a:srgbClr val="D7E5F5"/>
          </a:solidFill>
        </p:spPr>
        <p:txBody>
          <a:bodyPr wrap="none" rtlCol="0">
            <a:spAutoFit/>
          </a:bodyPr>
          <a:lstStyle/>
          <a:p>
            <a:r>
              <a:rPr lang="en-US" sz="3600" dirty="0" smtClean="0">
                <a:solidFill>
                  <a:srgbClr val="C00000"/>
                </a:solidFill>
              </a:rPr>
              <a:t>3</a:t>
            </a:r>
            <a:endParaRPr lang="ru-RU" sz="3600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0692750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37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outVertical)">
                                      <p:cBhvr>
                                        <p:cTn id="7" dur="5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500"/>
                            </p:stCondLst>
                            <p:childTnLst>
                              <p:par>
                                <p:cTn id="1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0" fill="hold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2000" fill="hold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1025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7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025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500"/>
                            </p:stCondLst>
                            <p:childTnLst>
                              <p:par>
                                <p:cTn id="3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1025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1025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500"/>
                            </p:stCondLst>
                            <p:childTnLst>
                              <p:par>
                                <p:cTn id="5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025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7" name="Rectangle 49"/>
          <p:cNvSpPr>
            <a:spLocks noChangeArrowheads="1"/>
          </p:cNvSpPr>
          <p:nvPr/>
        </p:nvSpPr>
        <p:spPr bwMode="auto">
          <a:xfrm>
            <a:off x="2214546" y="428604"/>
            <a:ext cx="462075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Решение домашних задач:</a:t>
            </a:r>
            <a:endParaRPr lang="ru-RU" dirty="0" smtClean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2104" name="Rectangle 5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098" name="Group 50"/>
          <p:cNvGrpSpPr>
            <a:grpSpLocks/>
          </p:cNvGrpSpPr>
          <p:nvPr/>
        </p:nvGrpSpPr>
        <p:grpSpPr bwMode="auto">
          <a:xfrm>
            <a:off x="2285984" y="1571612"/>
            <a:ext cx="2990850" cy="1362075"/>
            <a:chOff x="4545" y="2100"/>
            <a:chExt cx="4710" cy="2145"/>
          </a:xfrm>
        </p:grpSpPr>
        <p:sp>
          <p:nvSpPr>
            <p:cNvPr id="2103" name="Oval 55"/>
            <p:cNvSpPr>
              <a:spLocks noChangeArrowheads="1"/>
            </p:cNvSpPr>
            <p:nvPr/>
          </p:nvSpPr>
          <p:spPr bwMode="auto">
            <a:xfrm>
              <a:off x="4545" y="2100"/>
              <a:ext cx="645" cy="705"/>
            </a:xfrm>
            <a:prstGeom prst="ellipse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>
                <a:solidFill>
                  <a:prstClr val="black"/>
                </a:solidFill>
              </a:endParaRPr>
            </a:p>
          </p:txBody>
        </p:sp>
        <p:sp>
          <p:nvSpPr>
            <p:cNvPr id="2102" name="Oval 54"/>
            <p:cNvSpPr>
              <a:spLocks noChangeArrowheads="1"/>
            </p:cNvSpPr>
            <p:nvPr/>
          </p:nvSpPr>
          <p:spPr bwMode="auto">
            <a:xfrm>
              <a:off x="6054" y="2100"/>
              <a:ext cx="645" cy="705"/>
            </a:xfrm>
            <a:prstGeom prst="ellipse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>
                <a:solidFill>
                  <a:prstClr val="black"/>
                </a:solidFill>
              </a:endParaRPr>
            </a:p>
          </p:txBody>
        </p:sp>
        <p:sp>
          <p:nvSpPr>
            <p:cNvPr id="2101" name="Oval 53"/>
            <p:cNvSpPr>
              <a:spLocks noChangeArrowheads="1"/>
            </p:cNvSpPr>
            <p:nvPr/>
          </p:nvSpPr>
          <p:spPr bwMode="auto">
            <a:xfrm>
              <a:off x="8610" y="3435"/>
              <a:ext cx="645" cy="705"/>
            </a:xfrm>
            <a:prstGeom prst="ellipse">
              <a:avLst/>
            </a:prstGeom>
            <a:gradFill rotWithShape="0">
              <a:gsLst>
                <a:gs pos="0">
                  <a:srgbClr val="FABF8F"/>
                </a:gs>
                <a:gs pos="50000">
                  <a:srgbClr val="FDE9D9"/>
                </a:gs>
                <a:gs pos="100000">
                  <a:srgbClr val="FABF8F"/>
                </a:gs>
              </a:gsLst>
              <a:lin ang="18900000" scaled="1"/>
            </a:gradFill>
            <a:ln w="12700">
              <a:solidFill>
                <a:srgbClr val="FABF8F"/>
              </a:solidFill>
              <a:round/>
              <a:headEnd/>
              <a:tailEnd/>
            </a:ln>
            <a:effectLst>
              <a:outerShdw dist="28398" dir="3806097" algn="ctr" rotWithShape="0">
                <a:srgbClr val="974706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>
                <a:solidFill>
                  <a:prstClr val="black"/>
                </a:solidFill>
              </a:endParaRPr>
            </a:p>
          </p:txBody>
        </p:sp>
        <p:sp>
          <p:nvSpPr>
            <p:cNvPr id="2100" name="AutoShape 52"/>
            <p:cNvSpPr>
              <a:spLocks noChangeArrowheads="1"/>
            </p:cNvSpPr>
            <p:nvPr/>
          </p:nvSpPr>
          <p:spPr bwMode="auto">
            <a:xfrm>
              <a:off x="4740" y="2805"/>
              <a:ext cx="1665" cy="1440"/>
            </a:xfrm>
            <a:prstGeom prst="triangle">
              <a:avLst>
                <a:gd name="adj" fmla="val 50000"/>
              </a:avLst>
            </a:prstGeom>
            <a:solidFill>
              <a:srgbClr val="B6DDE8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>
                <a:solidFill>
                  <a:prstClr val="black"/>
                </a:solidFill>
              </a:endParaRPr>
            </a:p>
          </p:txBody>
        </p:sp>
        <p:sp>
          <p:nvSpPr>
            <p:cNvPr id="2099" name="AutoShape 51"/>
            <p:cNvSpPr>
              <a:spLocks noChangeShapeType="1"/>
            </p:cNvSpPr>
            <p:nvPr/>
          </p:nvSpPr>
          <p:spPr bwMode="auto">
            <a:xfrm>
              <a:off x="4545" y="2805"/>
              <a:ext cx="2154" cy="0"/>
            </a:xfrm>
            <a:prstGeom prst="straightConnector1">
              <a:avLst/>
            </a:prstGeom>
            <a:noFill/>
            <a:ln w="38100">
              <a:solidFill>
                <a:srgbClr val="92CDDC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800">
                <a:solidFill>
                  <a:prstClr val="black"/>
                </a:solidFill>
              </a:endParaRPr>
            </a:p>
          </p:txBody>
        </p:sp>
      </p:grpSp>
      <p:sp>
        <p:nvSpPr>
          <p:cNvPr id="2105" name="Rectangle 57"/>
          <p:cNvSpPr>
            <a:spLocks noChangeArrowheads="1"/>
          </p:cNvSpPr>
          <p:nvPr/>
        </p:nvSpPr>
        <p:spPr bwMode="auto">
          <a:xfrm>
            <a:off x="1357290" y="928670"/>
            <a:ext cx="564360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1.1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За одно взвешивание.</a:t>
            </a:r>
            <a:endParaRPr lang="ru-RU" sz="16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1000100" y="3500438"/>
            <a:ext cx="5572164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1"/>
            <a:r>
              <a:rPr lang="ru-RU" sz="2400" b="1" dirty="0" smtClean="0">
                <a:solidFill>
                  <a:prstClr val="black"/>
                </a:solidFill>
              </a:rPr>
              <a:t>1.2.       </a:t>
            </a:r>
            <a:r>
              <a:rPr lang="ru-RU" sz="2800" dirty="0" smtClean="0">
                <a:solidFill>
                  <a:prstClr val="black"/>
                </a:solidFill>
              </a:rPr>
              <a:t>(179-61) :2=59.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2136" name="Rectangle 8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2121" name="Group 73"/>
          <p:cNvGrpSpPr>
            <a:grpSpLocks/>
          </p:cNvGrpSpPr>
          <p:nvPr/>
        </p:nvGrpSpPr>
        <p:grpSpPr bwMode="auto">
          <a:xfrm>
            <a:off x="2786050" y="4929198"/>
            <a:ext cx="2571768" cy="1714512"/>
            <a:chOff x="3223" y="7705"/>
            <a:chExt cx="1796" cy="1347"/>
          </a:xfrm>
        </p:grpSpPr>
        <p:grpSp>
          <p:nvGrpSpPr>
            <p:cNvPr id="2125" name="Group 77"/>
            <p:cNvGrpSpPr>
              <a:grpSpLocks/>
            </p:cNvGrpSpPr>
            <p:nvPr/>
          </p:nvGrpSpPr>
          <p:grpSpPr bwMode="auto">
            <a:xfrm>
              <a:off x="3223" y="7705"/>
              <a:ext cx="1796" cy="1347"/>
              <a:chOff x="2580" y="4471"/>
              <a:chExt cx="1796" cy="1347"/>
            </a:xfrm>
          </p:grpSpPr>
          <p:sp>
            <p:nvSpPr>
              <p:cNvPr id="2135" name="Rectangle 87"/>
              <p:cNvSpPr>
                <a:spLocks noChangeArrowheads="1"/>
              </p:cNvSpPr>
              <p:nvPr/>
            </p:nvSpPr>
            <p:spPr bwMode="auto">
              <a:xfrm>
                <a:off x="2580" y="4471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34" name="Rectangle 86"/>
              <p:cNvSpPr>
                <a:spLocks noChangeArrowheads="1"/>
              </p:cNvSpPr>
              <p:nvPr/>
            </p:nvSpPr>
            <p:spPr bwMode="auto">
              <a:xfrm>
                <a:off x="3029" y="4471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33" name="Rectangle 85"/>
              <p:cNvSpPr>
                <a:spLocks noChangeArrowheads="1"/>
              </p:cNvSpPr>
              <p:nvPr/>
            </p:nvSpPr>
            <p:spPr bwMode="auto">
              <a:xfrm>
                <a:off x="3478" y="4471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32" name="Rectangle 84"/>
              <p:cNvSpPr>
                <a:spLocks noChangeArrowheads="1"/>
              </p:cNvSpPr>
              <p:nvPr/>
            </p:nvSpPr>
            <p:spPr bwMode="auto">
              <a:xfrm>
                <a:off x="3927" y="4471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31" name="Rectangle 83"/>
              <p:cNvSpPr>
                <a:spLocks noChangeArrowheads="1"/>
              </p:cNvSpPr>
              <p:nvPr/>
            </p:nvSpPr>
            <p:spPr bwMode="auto">
              <a:xfrm>
                <a:off x="2580" y="4920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30" name="Rectangle 82"/>
              <p:cNvSpPr>
                <a:spLocks noChangeArrowheads="1"/>
              </p:cNvSpPr>
              <p:nvPr/>
            </p:nvSpPr>
            <p:spPr bwMode="auto">
              <a:xfrm>
                <a:off x="3029" y="4920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29" name="Rectangle 81"/>
              <p:cNvSpPr>
                <a:spLocks noChangeArrowheads="1"/>
              </p:cNvSpPr>
              <p:nvPr/>
            </p:nvSpPr>
            <p:spPr bwMode="auto">
              <a:xfrm>
                <a:off x="3478" y="4920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28" name="Rectangle 80"/>
              <p:cNvSpPr>
                <a:spLocks noChangeArrowheads="1"/>
              </p:cNvSpPr>
              <p:nvPr/>
            </p:nvSpPr>
            <p:spPr bwMode="auto">
              <a:xfrm>
                <a:off x="3927" y="4920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27" name="Rectangle 79"/>
              <p:cNvSpPr>
                <a:spLocks noChangeArrowheads="1"/>
              </p:cNvSpPr>
              <p:nvPr/>
            </p:nvSpPr>
            <p:spPr bwMode="auto">
              <a:xfrm>
                <a:off x="3927" y="5369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126" name="Rectangle 78"/>
              <p:cNvSpPr>
                <a:spLocks noChangeArrowheads="1"/>
              </p:cNvSpPr>
              <p:nvPr/>
            </p:nvSpPr>
            <p:spPr bwMode="auto">
              <a:xfrm>
                <a:off x="3478" y="5369"/>
                <a:ext cx="449" cy="449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124" name="AutoShape 76"/>
            <p:cNvSpPr>
              <a:spLocks noChangeShapeType="1"/>
            </p:cNvSpPr>
            <p:nvPr/>
          </p:nvSpPr>
          <p:spPr bwMode="auto">
            <a:xfrm>
              <a:off x="4570" y="7705"/>
              <a:ext cx="0" cy="449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23" name="AutoShape 75"/>
            <p:cNvSpPr>
              <a:spLocks noChangeShapeType="1"/>
            </p:cNvSpPr>
            <p:nvPr/>
          </p:nvSpPr>
          <p:spPr bwMode="auto">
            <a:xfrm flipH="1">
              <a:off x="4141" y="8154"/>
              <a:ext cx="429" cy="0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22" name="AutoShape 74"/>
            <p:cNvSpPr>
              <a:spLocks noChangeShapeType="1"/>
            </p:cNvSpPr>
            <p:nvPr/>
          </p:nvSpPr>
          <p:spPr bwMode="auto">
            <a:xfrm>
              <a:off x="4121" y="8154"/>
              <a:ext cx="0" cy="449"/>
            </a:xfrm>
            <a:prstGeom prst="straightConnector1">
              <a:avLst/>
            </a:prstGeom>
            <a:noFill/>
            <a:ln w="25400">
              <a:solidFill>
                <a:srgbClr val="FF0000"/>
              </a:solidFill>
              <a:prstDash val="sysDot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97" name="Прямоугольник 96"/>
          <p:cNvSpPr/>
          <p:nvPr/>
        </p:nvSpPr>
        <p:spPr>
          <a:xfrm>
            <a:off x="1428728" y="5143512"/>
            <a:ext cx="659155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1.3.</a:t>
            </a:r>
            <a:endParaRPr lang="ru-RU" sz="40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80330364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http://technomag.edu.ru/data/997/695/1234/image003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643570" y="1571612"/>
            <a:ext cx="3238523" cy="4071966"/>
          </a:xfrm>
          <a:prstGeom prst="rect">
            <a:avLst/>
          </a:prstGeom>
          <a:ln w="127000" cap="rnd">
            <a:solidFill>
              <a:srgbClr val="FFFFFF"/>
            </a:solidFill>
          </a:ln>
          <a:effectLst>
            <a:outerShdw blurRad="76200" dist="95250" dir="10500000" sx="97000" sy="23000" kx="900000" algn="br" rotWithShape="0">
              <a:srgbClr val="000000">
                <a:alpha val="20000"/>
              </a:srgbClr>
            </a:outerShdw>
          </a:effectLst>
          <a:scene3d>
            <a:camera prst="orthographicFront"/>
            <a:lightRig rig="twoPt" dir="t">
              <a:rot lat="0" lon="0" rev="7800000"/>
            </a:lightRig>
          </a:scene3d>
          <a:sp3d contourW="6350">
            <a:bevelT w="50800" h="16510"/>
            <a:contourClr>
              <a:srgbClr val="C0C0C0"/>
            </a:contourClr>
          </a:sp3d>
        </p:spPr>
      </p:pic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214282" y="1013378"/>
            <a:ext cx="5072098" cy="53245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943634"/>
                </a:solidFill>
                <a:ea typeface="Times New Roman" pitchFamily="18" charset="0"/>
                <a:cs typeface="Times New Roman" pitchFamily="18" charset="0"/>
              </a:rPr>
              <a:t>Цифры у разных народов.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Цифры</a:t>
            </a: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– </a:t>
            </a:r>
            <a:r>
              <a:rPr lang="ru-RU" sz="2800" dirty="0" smtClean="0">
                <a:solidFill>
                  <a:srgbClr val="002060"/>
                </a:solidFill>
                <a:ea typeface="Times New Roman" pitchFamily="18" charset="0"/>
                <a:cs typeface="Times New Roman" pitchFamily="18" charset="0"/>
              </a:rPr>
              <a:t>условные знаки для обозначения чисел</a:t>
            </a: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 Первыми цифрами можно считать зарубки на деревянных бирках или костях, а позднее – чёрточки. Такими значками могли быть узелки на верёвках. Но большие числа изображать таким способом неудобно, поэтому стали применять особые знаки (цифры).</a:t>
            </a:r>
            <a:endParaRPr lang="en-US" sz="2800" dirty="0" smtClean="0">
              <a:solidFill>
                <a:prstClr val="black"/>
              </a:solidFill>
              <a:ea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805351693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1433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3000"/>
                            </p:stCondLst>
                            <p:childTnLst>
                              <p:par>
                                <p:cTn id="1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433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4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5"/>
            <a:ext cx="8229600" cy="5697560"/>
          </a:xfrm>
        </p:spPr>
        <p:txBody>
          <a:bodyPr>
            <a:normAutofit/>
          </a:bodyPr>
          <a:lstStyle/>
          <a:p>
            <a:pPr marL="0" lvl="0" indent="180975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  <a:hlinkClick r:id="rId2" action="ppaction://hlinksldjump"/>
              </a:rPr>
              <a:t>Древний Египет</a:t>
            </a:r>
            <a:endParaRPr lang="ru-RU" sz="4400" b="1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lvl="0" indent="180975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  <a:hlinkClick r:id="rId3" action="ppaction://hlinksldjump"/>
              </a:rPr>
              <a:t>Древняя Греция</a:t>
            </a:r>
            <a:endParaRPr lang="ru-RU" sz="4400" b="1" dirty="0" smtClean="0">
              <a:solidFill>
                <a:srgbClr val="FF0000"/>
              </a:solidFill>
              <a:latin typeface="Calibri" pitchFamily="34" charset="0"/>
              <a:cs typeface="Times New Roman" pitchFamily="18" charset="0"/>
            </a:endParaRPr>
          </a:p>
          <a:p>
            <a:pPr marL="0" lvl="0" indent="180975" algn="ctr" eaLnBrk="0" fontAlgn="base" hangingPunct="0">
              <a:spcBef>
                <a:spcPct val="0"/>
              </a:spcBef>
              <a:spcAft>
                <a:spcPct val="0"/>
              </a:spcAft>
              <a:buNone/>
            </a:pPr>
            <a:r>
              <a:rPr lang="ru-RU" sz="4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  <a:hlinkClick r:id="rId4" action="ppaction://hlinksldjump"/>
              </a:rPr>
              <a:t>Междуречье</a:t>
            </a:r>
            <a:endParaRPr lang="ru-RU" sz="6600" b="1" dirty="0" smtClean="0">
              <a:solidFill>
                <a:srgbClr val="FF0000"/>
              </a:solidFill>
              <a:latin typeface="Arial" pitchFamily="34" charset="0"/>
            </a:endParaRPr>
          </a:p>
          <a:p>
            <a:endParaRPr lang="ru-RU" sz="4400" dirty="0"/>
          </a:p>
        </p:txBody>
      </p:sp>
      <p:pic>
        <p:nvPicPr>
          <p:cNvPr id="4" name="Рисунок 3" descr="http://upload.wikimedia.org/wikipedia/commons/thumb/6/69/Sales_contract_Shuruppak_Louvre_AO3760.jpg/250px-Sales_contract_Shuruppak_Louvre_AO3760.jpg">
            <a:hlinkClick r:id="rId5" tooltip="&quot;Глиняная табличка из Шуруппака, ок. 2600 г. до н.э.&quot;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357950" y="3857628"/>
            <a:ext cx="2643206" cy="25860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upload.wikimedia.org/wikipedia/commons/thumb/3/35/Ac.parthenon5.jpg/350px-Ac.parthenon5.jpg">
            <a:hlinkClick r:id="rId7" tooltip="Парфенон"/>
          </p:cNvPr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071802" y="3000372"/>
            <a:ext cx="3286148" cy="2705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upload.wikimedia.org/wikipedia/commons/thumb/c/c5/Egypt.Giza.Sphinx.01.jpg/300px-Egypt.Giza.Sphinx.01.jpg">
            <a:hlinkClick r:id="rId9" tooltip="&quot;Большой Сфинкс и Пирамида Хефрена в Гизе&quot;"/>
          </p:cNvPr>
          <p:cNvPicPr/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1857364"/>
            <a:ext cx="2928958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Управляющая кнопка: в конец 6">
            <a:hlinkClick r:id="" action="ppaction://hlinkshowjump?jump=lastslide" highlightClick="1"/>
          </p:cNvPr>
          <p:cNvSpPr/>
          <p:nvPr/>
        </p:nvSpPr>
        <p:spPr>
          <a:xfrm>
            <a:off x="214282" y="6286520"/>
            <a:ext cx="428628" cy="399474"/>
          </a:xfrm>
          <a:prstGeom prst="actionButtonEnd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20525305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500"/>
                            </p:stCondLst>
                            <p:childTnLst>
                              <p:par>
                                <p:cTn id="1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9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95" name="Rectangle 35"/>
          <p:cNvSpPr>
            <a:spLocks noChangeArrowheads="1"/>
          </p:cNvSpPr>
          <p:nvPr/>
        </p:nvSpPr>
        <p:spPr bwMode="auto">
          <a:xfrm>
            <a:off x="1" y="0"/>
            <a:ext cx="184731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15394" name="Рисунок 8" descr="http://technomag.edu.ru/data/973/695/1234/image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286512" y="1428736"/>
            <a:ext cx="2428892" cy="199293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15396" name="Rectangle 36"/>
          <p:cNvSpPr>
            <a:spLocks noChangeArrowheads="1"/>
          </p:cNvSpPr>
          <p:nvPr/>
        </p:nvSpPr>
        <p:spPr bwMode="auto">
          <a:xfrm>
            <a:off x="428596" y="1358427"/>
            <a:ext cx="5643602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Примерно в третьем тысячелетии до нашей эры древние египтяне придумали свою числовую систему, в которой для обозначения ключевых чисел 1, 10, 100 и т.д. использовались специальные значки – иероглифы. </a:t>
            </a:r>
            <a:endParaRPr lang="ru-RU" sz="2800" dirty="0" smtClean="0">
              <a:solidFill>
                <a:prstClr val="black"/>
              </a:solidFill>
            </a:endParaRPr>
          </a:p>
          <a:p>
            <a:pPr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Все остальные числа составлялись из этих ключевых при помощи операции сложения. </a:t>
            </a:r>
            <a:endParaRPr lang="ru-RU" sz="4400" dirty="0" smtClean="0">
              <a:solidFill>
                <a:prstClr val="black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28596" y="285728"/>
            <a:ext cx="8429684" cy="1143008"/>
          </a:xfrm>
        </p:spPr>
        <p:txBody>
          <a:bodyPr>
            <a:noAutofit/>
          </a:bodyPr>
          <a:lstStyle/>
          <a:p>
            <a:pPr lvl="0"/>
            <a:r>
              <a:rPr lang="en-US" sz="5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</a:br>
            <a:r>
              <a:rPr lang="ru-RU" sz="5400" b="1" dirty="0" smtClean="0">
                <a:solidFill>
                  <a:srgbClr val="FF0000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Древний Египет</a:t>
            </a:r>
            <a:r>
              <a:rPr lang="en-US" sz="5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  <a:t/>
            </a:r>
            <a:br>
              <a:rPr lang="en-US" sz="5400" b="1" dirty="0" smtClean="0">
                <a:solidFill>
                  <a:srgbClr val="FF0000"/>
                </a:solidFill>
                <a:latin typeface="Calibri" pitchFamily="34" charset="0"/>
                <a:cs typeface="Times New Roman" pitchFamily="18" charset="0"/>
              </a:rPr>
            </a:b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692332216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3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10" dur="2000"/>
                                        <p:tgtEl>
                                          <p:spTgt spid="153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3000"/>
                            </p:stCondLst>
                            <p:childTnLst>
                              <p:par>
                                <p:cTn id="12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0" fill="hold"/>
                                        <p:tgtEl>
                                          <p:spTgt spid="15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0" fill="hold"/>
                                        <p:tgtEl>
                                          <p:spTgt spid="1539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8000"/>
                            </p:stCondLst>
                            <p:childTnLst>
                              <p:par>
                                <p:cTn id="17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0" fill="hold"/>
                                        <p:tgtEl>
                                          <p:spTgt spid="15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0" fill="hold"/>
                                        <p:tgtEl>
                                          <p:spTgt spid="1539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500034" y="-38347"/>
          <a:ext cx="8429684" cy="6863006"/>
        </p:xfrm>
        <a:graphic>
          <a:graphicData uri="http://schemas.openxmlformats.org/drawingml/2006/table">
            <a:tbl>
              <a:tblPr/>
              <a:tblGrid>
                <a:gridCol w="1363921"/>
                <a:gridCol w="7065763"/>
              </a:tblGrid>
              <a:tr h="63398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Как и большинство людей для счета небольшого количества предметов Египтяне использовали палочки.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latin typeface="Times New Roman"/>
                          <a:ea typeface="Times New Roman"/>
                          <a:cs typeface="Times New Roman"/>
                        </a:rPr>
                        <a:t>Если палочек нужно изобразить несколько, то их изображали в два ряда, причем в нижнем ряду должно быть столько же палочек, сколько и в верхнем, или на одну больше. </a:t>
                      </a: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10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. Такими путами египтяне связывали коров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Если нужно изобразить несколько десятков, то иероглиф повторяли нужное количество раз. Тоже самое относится и к остальным иероглифам.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33987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800">
                          <a:latin typeface="Times New Roman"/>
                          <a:ea typeface="Times New Roman"/>
                          <a:cs typeface="Times New Roman"/>
                        </a:rPr>
                        <a:t>        </a:t>
                      </a:r>
                      <a:endParaRPr lang="ru-RU" sz="6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100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Это мерная веревка, которой измеряли земельные участки после разлива Нила.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 dirty="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1 000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Вы когда-нибудь видели цветущий лотос? Если нет, то вам никогда не понять, почему Египтяне присвоили такое значение изображению этого цветка</a:t>
                      </a:r>
                      <a:r>
                        <a:rPr lang="ru-RU" sz="800" dirty="0">
                          <a:latin typeface="Times New Roman"/>
                          <a:ea typeface="Times New Roman"/>
                          <a:cs typeface="Times New Roman"/>
                        </a:rPr>
                        <a:t>. </a:t>
                      </a:r>
                      <a:endParaRPr lang="ru-RU" sz="6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70332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10 000.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«В больших числах будь внимателен!» – говорит поднятый вверх указательный палец.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81107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100 000.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Это головастик. Обычный лягушачий головастик.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800" b="1" dirty="0">
                          <a:latin typeface="Times New Roman"/>
                          <a:ea typeface="Times New Roman"/>
                          <a:cs typeface="Times New Roman"/>
                        </a:rPr>
                        <a:t>1 000 000.</a:t>
                      </a:r>
                      <a:r>
                        <a:rPr lang="ru-RU" sz="1800" dirty="0">
                          <a:latin typeface="Times New Roman"/>
                          <a:ea typeface="Times New Roman"/>
                          <a:cs typeface="Times New Roman"/>
                        </a:rPr>
                        <a:t> Увидев такое число, обычный человек очень удивится и возденет руки к небу. Это и изображает этот иероглиф 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81823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endParaRPr lang="ru-RU" sz="800">
                        <a:latin typeface="Times New Roman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FFFFF"/>
                    </a:solidFill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600" b="1" dirty="0">
                          <a:latin typeface="Times New Roman"/>
                          <a:ea typeface="Times New Roman"/>
                          <a:cs typeface="Times New Roman"/>
                        </a:rPr>
                        <a:t>10 000 000</a:t>
                      </a:r>
                      <a:r>
                        <a:rPr lang="ru-RU" sz="1600" dirty="0">
                          <a:latin typeface="Times New Roman"/>
                          <a:ea typeface="Times New Roman"/>
                          <a:cs typeface="Times New Roman"/>
                        </a:rPr>
                        <a:t>. Египтяне поклонялись Амону Ра, богу Солнца, и, наверное, поэтому самое большое свое число они изобразили в виде восходящего солнца </a:t>
                      </a:r>
                      <a:endParaRPr lang="ru-RU" sz="12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38832" marR="38832" marT="38832" marB="38832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pic>
        <p:nvPicPr>
          <p:cNvPr id="2060" name="Рисунок 1" descr="http://technomag.edu.ru/data/979/695/1234/image008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0"/>
            <a:ext cx="542926" cy="428626"/>
          </a:xfrm>
          <a:prstGeom prst="rect">
            <a:avLst/>
          </a:prstGeom>
          <a:noFill/>
        </p:spPr>
      </p:pic>
      <p:pic>
        <p:nvPicPr>
          <p:cNvPr id="2059" name="Рисунок 2" descr="http://technomag.edu.ru/data/977/695/1234/image009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28662" y="642918"/>
            <a:ext cx="500066" cy="679577"/>
          </a:xfrm>
          <a:prstGeom prst="rect">
            <a:avLst/>
          </a:prstGeom>
          <a:noFill/>
        </p:spPr>
      </p:pic>
      <p:pic>
        <p:nvPicPr>
          <p:cNvPr id="2058" name="Рисунок 3" descr="http://technomag.edu.ru/data/386/695/1234/image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357290" y="2143116"/>
            <a:ext cx="200025" cy="285750"/>
          </a:xfrm>
          <a:prstGeom prst="rect">
            <a:avLst/>
          </a:prstGeom>
          <a:noFill/>
        </p:spPr>
      </p:pic>
      <p:pic>
        <p:nvPicPr>
          <p:cNvPr id="2057" name="Рисунок 4" descr="http://technomag.edu.ru/data/386/695/1234/image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71538" y="2143116"/>
            <a:ext cx="200025" cy="285750"/>
          </a:xfrm>
          <a:prstGeom prst="rect">
            <a:avLst/>
          </a:prstGeom>
          <a:noFill/>
        </p:spPr>
      </p:pic>
      <p:pic>
        <p:nvPicPr>
          <p:cNvPr id="2056" name="Рисунок 5" descr="http://technomag.edu.ru/data/386/695/1234/image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857224" y="2143116"/>
            <a:ext cx="200025" cy="285750"/>
          </a:xfrm>
          <a:prstGeom prst="rect">
            <a:avLst/>
          </a:prstGeom>
          <a:noFill/>
        </p:spPr>
      </p:pic>
      <p:pic>
        <p:nvPicPr>
          <p:cNvPr id="2055" name="Рисунок 6" descr="http://technomag.edu.ru/data/386/695/1234/image01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14414" y="1428736"/>
            <a:ext cx="250034" cy="357191"/>
          </a:xfrm>
          <a:prstGeom prst="rect">
            <a:avLst/>
          </a:prstGeom>
          <a:noFill/>
        </p:spPr>
      </p:pic>
      <p:pic>
        <p:nvPicPr>
          <p:cNvPr id="2054" name="Рисунок 13" descr="http://technomag.edu.ru/data/370/695/1234/image018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000100" y="2643182"/>
            <a:ext cx="363684" cy="533404"/>
          </a:xfrm>
          <a:prstGeom prst="rect">
            <a:avLst/>
          </a:prstGeom>
          <a:noFill/>
        </p:spPr>
      </p:pic>
      <p:pic>
        <p:nvPicPr>
          <p:cNvPr id="2053" name="Рисунок 7" descr="http://technomag.edu.ru/data/390/695/1234/image012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071538" y="3286124"/>
            <a:ext cx="285752" cy="797098"/>
          </a:xfrm>
          <a:prstGeom prst="rect">
            <a:avLst/>
          </a:prstGeom>
          <a:noFill/>
        </p:spPr>
      </p:pic>
      <p:pic>
        <p:nvPicPr>
          <p:cNvPr id="2052" name="Рисунок 8" descr="http://technomag.edu.ru/data/388/695/1234/image013.jpg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1142976" y="4214818"/>
            <a:ext cx="280988" cy="504825"/>
          </a:xfrm>
          <a:prstGeom prst="rect">
            <a:avLst/>
          </a:prstGeom>
          <a:noFill/>
        </p:spPr>
      </p:pic>
      <p:pic>
        <p:nvPicPr>
          <p:cNvPr id="2051" name="Рисунок 9" descr="http://technomag.edu.ru/data/362/695/1234/image014.jpg"/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857224" y="4714884"/>
            <a:ext cx="361950" cy="495300"/>
          </a:xfrm>
          <a:prstGeom prst="rect">
            <a:avLst/>
          </a:prstGeom>
          <a:noFill/>
        </p:spPr>
      </p:pic>
      <p:pic>
        <p:nvPicPr>
          <p:cNvPr id="2050" name="Рисунок 10" descr="http://technomag.edu.ru/data/360/695/1234/image015.jpg"/>
          <p:cNvPicPr>
            <a:picLocks noChangeAspect="1" noChangeArrowheads="1"/>
          </p:cNvPicPr>
          <p:nvPr/>
        </p:nvPicPr>
        <p:blipFill>
          <a:blip r:embed="rId9" cstate="print"/>
          <a:srcRect/>
          <a:stretch>
            <a:fillRect/>
          </a:stretch>
        </p:blipFill>
        <p:spPr bwMode="auto">
          <a:xfrm>
            <a:off x="1052668" y="5286388"/>
            <a:ext cx="529177" cy="719139"/>
          </a:xfrm>
          <a:prstGeom prst="rect">
            <a:avLst/>
          </a:prstGeom>
          <a:noFill/>
        </p:spPr>
      </p:pic>
      <p:pic>
        <p:nvPicPr>
          <p:cNvPr id="2049" name="Рисунок 11" descr="http://technomag.edu.ru/data/366/695/1234/image016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800073" y="6072206"/>
            <a:ext cx="814393" cy="642942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91583669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2" dur="2000"/>
                                        <p:tgtEl>
                                          <p:spTgt spid="20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20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20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8" dur="5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3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8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3" dur="5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285729"/>
            <a:ext cx="8229600" cy="5840436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dirty="0" smtClean="0"/>
              <a:t>    </a:t>
            </a:r>
            <a:r>
              <a:rPr lang="ru-RU" dirty="0" smtClean="0"/>
              <a:t>Записывались цифры числа начиная с больших значений и заканчивая меньшими.</a:t>
            </a:r>
            <a:endParaRPr lang="en-US" dirty="0" smtClean="0"/>
          </a:p>
          <a:p>
            <a:endParaRPr lang="en-US" dirty="0" smtClean="0"/>
          </a:p>
          <a:p>
            <a:pPr>
              <a:buNone/>
            </a:pPr>
            <a:r>
              <a:rPr lang="en-US" dirty="0" smtClean="0"/>
              <a:t>                            </a:t>
            </a:r>
            <a:r>
              <a:rPr lang="en-US" sz="3600" b="1" dirty="0" smtClean="0"/>
              <a:t>-1205,</a:t>
            </a:r>
            <a:endParaRPr lang="en-US" b="1" dirty="0" smtClean="0"/>
          </a:p>
          <a:p>
            <a:pPr>
              <a:buNone/>
            </a:pPr>
            <a:r>
              <a:rPr lang="en-US" dirty="0" smtClean="0"/>
              <a:t>   </a:t>
            </a:r>
            <a:r>
              <a:rPr lang="ru-RU" dirty="0" smtClean="0"/>
              <a:t> Если десятков, единиц, или какого-то другого разряда не было, то переходили к следующему разряду. </a:t>
            </a:r>
            <a:endParaRPr lang="en-US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</a:t>
            </a:r>
            <a:r>
              <a:rPr lang="en-US" dirty="0" smtClean="0"/>
              <a:t>                          </a:t>
            </a:r>
            <a:r>
              <a:rPr lang="ru-RU" dirty="0" smtClean="0"/>
              <a:t>              </a:t>
            </a:r>
            <a:r>
              <a:rPr lang="en-US" dirty="0" smtClean="0"/>
              <a:t>    </a:t>
            </a:r>
            <a:r>
              <a:rPr lang="ru-RU" b="1" dirty="0" smtClean="0"/>
              <a:t> – 1 023 029</a:t>
            </a:r>
            <a:r>
              <a:rPr lang="ru-RU" dirty="0" smtClean="0"/>
              <a:t> </a:t>
            </a:r>
          </a:p>
          <a:p>
            <a:pPr>
              <a:buNone/>
            </a:pPr>
            <a:endParaRPr lang="ru-RU" dirty="0"/>
          </a:p>
        </p:txBody>
      </p:sp>
      <p:pic>
        <p:nvPicPr>
          <p:cNvPr id="10" name="Рисунок 9" descr="http://technomag.edu.ru/data/364/695/1234/image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1857364"/>
            <a:ext cx="428628" cy="719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http://technomag.edu.ru/data/370/695/1234/image0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428728" y="2000240"/>
            <a:ext cx="35719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2" name="Рисунок 11" descr="http://technomag.edu.ru/data/370/695/1234/image018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857356" y="2000240"/>
            <a:ext cx="357190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" name="Рисунок 12" descr="http://technomag.edu.ru/data/368/695/1234/image019.jp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5984" y="1928802"/>
            <a:ext cx="57150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" name="Рисунок 14" descr="http://technomag.edu.ru/data/374/695/1234/image020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42910" y="4643446"/>
            <a:ext cx="642942" cy="7858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Рисунок 15" descr="http://technomag.edu.ru/data/372/695/1234/image02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643042" y="4714884"/>
            <a:ext cx="4286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Рисунок 16" descr="http://technomag.edu.ru/data/372/695/1234/image021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1357290" y="4714884"/>
            <a:ext cx="428628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Рисунок 17" descr="http://technomag.edu.ru/data/364/695/1234/image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357422" y="4714884"/>
            <a:ext cx="21431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Рисунок 18" descr="http://technomag.edu.ru/data/364/695/1234/image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71736" y="4714884"/>
            <a:ext cx="21431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Рисунок 19" descr="http://technomag.edu.ru/data/364/695/1234/image017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4714884"/>
            <a:ext cx="214314" cy="642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" name="Рисунок 20" descr="http://technomag.edu.ru/data/410/695/1234/image02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3214678" y="4786322"/>
            <a:ext cx="35719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" name="Рисунок 21" descr="http://technomag.edu.ru/data/410/695/1234/image022.jpg"/>
          <p:cNvPicPr/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2857488" y="4786322"/>
            <a:ext cx="357190" cy="5715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" name="Рисунок 22" descr="http://technomag.edu.ru/data/408/695/1234/image023.jpg"/>
          <p:cNvPicPr/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3643306" y="4714884"/>
            <a:ext cx="571504" cy="7143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953652272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2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500"/>
                            </p:stCondLst>
                            <p:childTnLst>
                              <p:par>
                                <p:cTn id="2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2000"/>
                                        <p:tgtEl>
                                          <p:spTgt spid="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2000"/>
                                        <p:tgtEl>
                                          <p:spTgt spid="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2000"/>
                            </p:stCondLst>
                            <p:childTnLst>
                              <p:par>
                                <p:cTn id="31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5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4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500"/>
                            </p:stCondLst>
                            <p:childTnLst>
                              <p:par>
                                <p:cTn id="5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1" dur="2000"/>
                                        <p:tgtEl>
                                          <p:spTgt spid="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0"/>
            <a:ext cx="8229600" cy="6126164"/>
          </a:xfrm>
        </p:spPr>
        <p:txBody>
          <a:bodyPr/>
          <a:lstStyle/>
          <a:p>
            <a:pPr algn="just">
              <a:buNone/>
            </a:pPr>
            <a:r>
              <a:rPr lang="en-US" dirty="0" smtClean="0"/>
              <a:t>   </a:t>
            </a:r>
            <a:r>
              <a:rPr lang="ru-RU" sz="2800" dirty="0" smtClean="0"/>
              <a:t>В современных жизни люди часто используют египетские иероглифы при оформлении интерьеров различных помещений, в декоре и даже в дизайнерском оформлении компьютерных головоломок. </a:t>
            </a:r>
            <a:endParaRPr lang="en-US" sz="2800" dirty="0" smtClean="0"/>
          </a:p>
          <a:p>
            <a:pPr>
              <a:buNone/>
            </a:pPr>
            <a:endParaRPr lang="ru-RU" dirty="0" smtClean="0"/>
          </a:p>
          <a:p>
            <a:pPr>
              <a:buNone/>
            </a:pPr>
            <a:r>
              <a:rPr lang="ru-RU" dirty="0" smtClean="0"/>
              <a:t>  </a:t>
            </a:r>
            <a:r>
              <a:rPr lang="ru-RU" b="1" i="1" dirty="0" smtClean="0"/>
              <a:t>Задание:</a:t>
            </a:r>
            <a:r>
              <a:rPr lang="ru-RU" b="1" dirty="0" smtClean="0"/>
              <a:t> </a:t>
            </a:r>
            <a:r>
              <a:rPr lang="ru-RU" dirty="0" smtClean="0">
                <a:solidFill>
                  <a:srgbClr val="002060"/>
                </a:solidFill>
              </a:rPr>
              <a:t>Какое число прочли археологи при раскопке</a:t>
            </a:r>
            <a:r>
              <a:rPr lang="en-US" dirty="0" smtClean="0">
                <a:solidFill>
                  <a:srgbClr val="002060"/>
                </a:solidFill>
              </a:rPr>
              <a:t> </a:t>
            </a:r>
            <a:r>
              <a:rPr lang="ru-RU" dirty="0" smtClean="0">
                <a:solidFill>
                  <a:srgbClr val="002060"/>
                </a:solidFill>
              </a:rPr>
              <a:t>?</a:t>
            </a:r>
            <a:endParaRPr lang="en-US" dirty="0" smtClean="0">
              <a:solidFill>
                <a:srgbClr val="002060"/>
              </a:solidFill>
            </a:endParaRPr>
          </a:p>
          <a:p>
            <a:pPr>
              <a:buNone/>
            </a:pPr>
            <a:r>
              <a:rPr lang="ru-RU" b="1" dirty="0" smtClean="0">
                <a:solidFill>
                  <a:srgbClr val="002060"/>
                </a:solidFill>
              </a:rPr>
              <a:t>                                         - 123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6" name="Рисунок 5" descr="http://technomag.edu.ru/data/370/695/1234/image018.jpg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2428860" y="4000504"/>
            <a:ext cx="428628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Рисунок 6" descr="http://technomag.edu.ru/data/410/695/1234/image02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20000"/>
          </a:blip>
          <a:srcRect/>
          <a:stretch>
            <a:fillRect/>
          </a:stretch>
        </p:blipFill>
        <p:spPr bwMode="auto">
          <a:xfrm>
            <a:off x="3214678" y="4000504"/>
            <a:ext cx="28575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Рисунок 7" descr="http://technomag.edu.ru/data/410/695/1234/image022.jpg"/>
          <p:cNvPicPr/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lum contrast="30000"/>
          </a:blip>
          <a:srcRect/>
          <a:stretch>
            <a:fillRect/>
          </a:stretch>
        </p:blipFill>
        <p:spPr bwMode="auto">
          <a:xfrm>
            <a:off x="2857488" y="4000504"/>
            <a:ext cx="285752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3571868" y="4000504"/>
            <a:ext cx="642942" cy="461665"/>
          </a:xfrm>
          <a:prstGeom prst="rect">
            <a:avLst/>
          </a:prstGeom>
          <a:solidFill>
            <a:srgbClr val="D7E5F5"/>
          </a:solidFill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|||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1" name="Управляющая кнопка: домой 10">
            <a:hlinkClick r:id="rId4" action="ppaction://hlinksldjump" highlightClick="1"/>
          </p:cNvPr>
          <p:cNvSpPr/>
          <p:nvPr/>
        </p:nvSpPr>
        <p:spPr>
          <a:xfrm>
            <a:off x="8286776" y="6072206"/>
            <a:ext cx="571504" cy="542350"/>
          </a:xfrm>
          <a:prstGeom prst="actionButtonHome">
            <a:avLst/>
          </a:prstGeom>
          <a:ln>
            <a:solidFill>
              <a:schemeClr val="tx2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pic>
        <p:nvPicPr>
          <p:cNvPr id="4" name="Рисунок 3" descr="http://technomag.edu.ru/data/412/695/1234/image025.jpg"/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472" y="2285992"/>
            <a:ext cx="3000396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http://technomag.edu.ru/data/414/695/1234/image024.jpg"/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857620" y="2285992"/>
            <a:ext cx="5072098" cy="24288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432139898"/>
      </p:ext>
    </p:extLst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5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dow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500"/>
                            </p:stCondLst>
                            <p:childTnLst>
                              <p:par>
                                <p:cTn id="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1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15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1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55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lin" valueType="num">
                                      <p:cBhvr>
                                        <p:cTn id="20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w"/>
                                          </p:val>
                                        </p:tav>
                                        <p:tav tm="100000">
                                          <p:val>
                                            <p:strVal val="ppt_w*0.7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ppt_h"/>
                                          </p:val>
                                        </p:tav>
                                        <p:tav tm="100000">
                                          <p:val>
                                            <p:strVal val="ppt_h"/>
                                          </p:val>
                                        </p:tav>
                                      </p:tavLst>
                                    </p:anim>
                                    <p:animEffect transition="out" filter="fade">
                                      <p:cBhvr>
                                        <p:cTn id="22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9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2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"/>
                            </p:stCondLst>
                            <p:childTnLst>
                              <p:par>
                                <p:cTn id="47" presetID="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4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590</Words>
  <Application>Microsoft Office PowerPoint</Application>
  <PresentationFormat>Экран (4:3)</PresentationFormat>
  <Paragraphs>74</Paragraphs>
  <Slides>14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14</vt:i4>
      </vt:variant>
    </vt:vector>
  </HeadingPairs>
  <TitlesOfParts>
    <vt:vector size="16" baseType="lpstr">
      <vt:lpstr>Тема Office</vt:lpstr>
      <vt:lpstr>1_Тема Office</vt:lpstr>
      <vt:lpstr>Занятие №2.</vt:lpstr>
      <vt:lpstr>Презентация PowerPoint</vt:lpstr>
      <vt:lpstr>Презентация PowerPoint</vt:lpstr>
      <vt:lpstr>Презентация PowerPoint</vt:lpstr>
      <vt:lpstr>Презентация PowerPoint</vt:lpstr>
      <vt:lpstr> Древний Египет </vt:lpstr>
      <vt:lpstr>Презентация PowerPoint</vt:lpstr>
      <vt:lpstr>Презентация PowerPoint</vt:lpstr>
      <vt:lpstr>Презентация PowerPoint</vt:lpstr>
      <vt:lpstr>Древняя Греция</vt:lpstr>
      <vt:lpstr>Презентация PowerPoint</vt:lpstr>
      <vt:lpstr>Презентация PowerPoint</vt:lpstr>
      <vt:lpstr>Междуречье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№2.</dc:title>
  <dc:creator>Elena</dc:creator>
  <cp:lastModifiedBy>Elena</cp:lastModifiedBy>
  <cp:revision>2</cp:revision>
  <dcterms:created xsi:type="dcterms:W3CDTF">2023-11-19T11:55:34Z</dcterms:created>
  <dcterms:modified xsi:type="dcterms:W3CDTF">2023-11-19T12:22:17Z</dcterms:modified>
</cp:coreProperties>
</file>